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709" r:id="rId2"/>
  </p:sldMasterIdLst>
  <p:notesMasterIdLst>
    <p:notesMasterId r:id="rId20"/>
  </p:notesMasterIdLst>
  <p:handoutMasterIdLst>
    <p:handoutMasterId r:id="rId21"/>
  </p:handoutMasterIdLst>
  <p:sldIdLst>
    <p:sldId id="655" r:id="rId3"/>
    <p:sldId id="685" r:id="rId4"/>
    <p:sldId id="683" r:id="rId5"/>
    <p:sldId id="700" r:id="rId6"/>
    <p:sldId id="701" r:id="rId7"/>
    <p:sldId id="697" r:id="rId8"/>
    <p:sldId id="703" r:id="rId9"/>
    <p:sldId id="698" r:id="rId10"/>
    <p:sldId id="692" r:id="rId11"/>
    <p:sldId id="704" r:id="rId12"/>
    <p:sldId id="707" r:id="rId13"/>
    <p:sldId id="705" r:id="rId14"/>
    <p:sldId id="708" r:id="rId15"/>
    <p:sldId id="710" r:id="rId16"/>
    <p:sldId id="706" r:id="rId17"/>
    <p:sldId id="709" r:id="rId18"/>
    <p:sldId id="711" r:id="rId19"/>
  </p:sldIdLst>
  <p:sldSz cx="12192000" cy="6858000"/>
  <p:notesSz cx="6802438" cy="99345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9456"/>
    <a:srgbClr val="ED5AFC"/>
    <a:srgbClr val="F5D2D0"/>
    <a:srgbClr val="EEB59E"/>
    <a:srgbClr val="FE7E7E"/>
    <a:srgbClr val="DEAA9D"/>
    <a:srgbClr val="FF3300"/>
    <a:srgbClr val="FE3810"/>
    <a:srgbClr val="669900"/>
    <a:srgbClr val="FE7C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5BE263C-DBD7-4A20-BB59-AAB30ACAA65A}" styleName="ลักษณะสีปานกลาง 3 - เน้น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ลักษณะสีปานกลาง 3 - เน้น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ลักษณะสีปานกลาง 3 - เน้น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ลักษณะสีปานกลาง 3 - เน้น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057" autoAdjust="0"/>
    <p:restoredTop sz="94660"/>
  </p:normalViewPr>
  <p:slideViewPr>
    <p:cSldViewPr snapToGrid="0">
      <p:cViewPr varScale="1">
        <p:scale>
          <a:sx n="90" d="100"/>
          <a:sy n="90" d="100"/>
        </p:scale>
        <p:origin x="96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4"/>
            <a:ext cx="2947988" cy="498475"/>
          </a:xfrm>
          <a:prstGeom prst="rect">
            <a:avLst/>
          </a:prstGeom>
        </p:spPr>
        <p:txBody>
          <a:bodyPr vert="horz" lIns="91404" tIns="45700" rIns="91404" bIns="4570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52867" y="4"/>
            <a:ext cx="2947987" cy="498475"/>
          </a:xfrm>
          <a:prstGeom prst="rect">
            <a:avLst/>
          </a:prstGeom>
        </p:spPr>
        <p:txBody>
          <a:bodyPr vert="horz" lIns="91404" tIns="45700" rIns="91404" bIns="45700" rtlCol="0"/>
          <a:lstStyle>
            <a:lvl1pPr algn="r">
              <a:defRPr sz="1200"/>
            </a:lvl1pPr>
          </a:lstStyle>
          <a:p>
            <a:fld id="{042945FE-2D65-409E-917B-26758992C3F6}" type="datetimeFigureOut">
              <a:rPr lang="th-TH" smtClean="0"/>
              <a:t>27/11/63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36104"/>
            <a:ext cx="2947988" cy="498475"/>
          </a:xfrm>
          <a:prstGeom prst="rect">
            <a:avLst/>
          </a:prstGeom>
        </p:spPr>
        <p:txBody>
          <a:bodyPr vert="horz" lIns="91404" tIns="45700" rIns="91404" bIns="4570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852867" y="9436104"/>
            <a:ext cx="2947987" cy="498475"/>
          </a:xfrm>
          <a:prstGeom prst="rect">
            <a:avLst/>
          </a:prstGeom>
        </p:spPr>
        <p:txBody>
          <a:bodyPr vert="horz" lIns="91404" tIns="45700" rIns="91404" bIns="45700" rtlCol="0" anchor="b"/>
          <a:lstStyle>
            <a:lvl1pPr algn="r">
              <a:defRPr sz="1200"/>
            </a:lvl1pPr>
          </a:lstStyle>
          <a:p>
            <a:fld id="{D232677E-6324-442C-9730-94B73F4EEBE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424418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4" y="5"/>
            <a:ext cx="2947723" cy="498453"/>
          </a:xfrm>
          <a:prstGeom prst="rect">
            <a:avLst/>
          </a:prstGeom>
        </p:spPr>
        <p:txBody>
          <a:bodyPr vert="horz" lIns="93454" tIns="46731" rIns="93454" bIns="4673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3145" y="5"/>
            <a:ext cx="2947723" cy="498453"/>
          </a:xfrm>
          <a:prstGeom prst="rect">
            <a:avLst/>
          </a:prstGeom>
        </p:spPr>
        <p:txBody>
          <a:bodyPr vert="horz" lIns="93454" tIns="46731" rIns="93454" bIns="46731" rtlCol="0"/>
          <a:lstStyle>
            <a:lvl1pPr algn="r">
              <a:defRPr sz="1200"/>
            </a:lvl1pPr>
          </a:lstStyle>
          <a:p>
            <a:fld id="{2888D5D3-813B-4D31-A2FC-2467632905D1}" type="datetimeFigureOut">
              <a:rPr lang="en-US" smtClean="0"/>
              <a:t>11/27/2020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61062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54" tIns="46731" rIns="93454" bIns="467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245" y="4781014"/>
            <a:ext cx="5441950" cy="3911740"/>
          </a:xfrm>
          <a:prstGeom prst="rect">
            <a:avLst/>
          </a:prstGeom>
        </p:spPr>
        <p:txBody>
          <a:bodyPr vert="horz" lIns="93454" tIns="46731" rIns="93454" bIns="467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4" y="9436123"/>
            <a:ext cx="2947723" cy="498452"/>
          </a:xfrm>
          <a:prstGeom prst="rect">
            <a:avLst/>
          </a:prstGeom>
        </p:spPr>
        <p:txBody>
          <a:bodyPr vert="horz" lIns="93454" tIns="46731" rIns="93454" bIns="4673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3145" y="9436123"/>
            <a:ext cx="2947723" cy="498452"/>
          </a:xfrm>
          <a:prstGeom prst="rect">
            <a:avLst/>
          </a:prstGeom>
        </p:spPr>
        <p:txBody>
          <a:bodyPr vert="horz" lIns="93454" tIns="46731" rIns="93454" bIns="46731" rtlCol="0" anchor="b"/>
          <a:lstStyle>
            <a:lvl1pPr algn="r">
              <a:defRPr sz="1200"/>
            </a:lvl1pPr>
          </a:lstStyle>
          <a:p>
            <a:fld id="{88A43436-EAA4-4C5E-96F8-3312DF5F77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427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7948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603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710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38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7103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3236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6212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049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6110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84188" y="720725"/>
            <a:ext cx="6402387" cy="360203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3247" indent="-285863"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455" indent="-228691"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837" indent="-228691"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8219" indent="-228691" defTabSz="990995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5602" indent="-228691" defTabSz="99099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2984" indent="-228691" defTabSz="99099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30365" indent="-228691" defTabSz="99099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7747" indent="-228691" defTabSz="990995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535EC40C-CC19-4664-B6D1-F1CEFAB50793}" type="slidenum">
              <a:rPr lang="en-US" sz="1300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3</a:t>
            </a:fld>
            <a:endParaRPr lang="en-US" sz="130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902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895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379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61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0912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สไลด์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A43436-EAA4-4C5E-96F8-3312DF5F770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697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ตัวแทนบันทึกย่อ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th-TH" smtClean="0"/>
          </a:p>
        </p:txBody>
      </p:sp>
      <p:sp>
        <p:nvSpPr>
          <p:cNvPr id="22532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anose="020F0502020204030204" pitchFamily="34" charset="0"/>
                <a:cs typeface="Angsana New" panose="02020603050405020304" pitchFamily="18" charset="-34"/>
              </a:defRPr>
            </a:lvl9pPr>
          </a:lstStyle>
          <a:p>
            <a:pPr eaLnBrk="1" hangingPunct="1"/>
            <a:fld id="{0DE28C77-5C00-4390-98A3-C777E1B90848}" type="slidenum">
              <a:rPr lang="th-TH" sz="1200">
                <a:solidFill>
                  <a:srgbClr val="000000"/>
                </a:solidFill>
              </a:rPr>
              <a:pPr eaLnBrk="1" hangingPunct="1"/>
              <a:t>9</a:t>
            </a:fld>
            <a:endParaRPr lang="th-TH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30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03B6D2-339C-4FFC-96BB-420E31FED28C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AE0CF9-625C-4CA2-BE00-E84083D43AF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07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6548A5-DA33-4DFE-87D6-B206FE590CF3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C0F68-FC85-41B4-BBE3-7D610E2325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342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96F0E-571D-4881-8AC0-CE46D9983E79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A6FD30-FD96-446E-BD0B-8F3E2583E6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4100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58D55FE-7A2C-4437-BBCD-CC9973047A92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624348-CAA2-4BF0-A817-79B7E9B0752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444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403D990-5AE1-4DF8-B0EF-3850B6FA0E1D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5214C-C877-4A77-A31F-2C03BB1B45A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229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85D1020-C7E8-49B4-8411-8E04EBCE0211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BFFB97-89E9-43A6-A583-B3C8D180A0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955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57F778A-A5A9-465B-AB27-1E6C001D39D3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144E9D-D312-442C-A67D-DD6B0D55C6D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55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EA53AAA-EF34-445F-A8F2-DD3B3691F075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20CEA3-C6C0-468C-9DDE-D209EB60D27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8058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8ACF386-C735-490D-8E3F-7FB0679CDDE9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71BDF-4B59-446D-88F5-9742BE6805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3461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538FC0A-960A-4FCE-82A3-D3CF36FF49FA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5B77A2-814E-4AA5-8AA1-613879DC41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658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CFFA890-B426-47CD-979F-2DD3124D3D32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B97DC-1794-438F-B670-4F41EC9A7E7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4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80E17E-2D5C-4C00-B370-0B87ED114DEC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334A5A-438B-4AA8-AE35-5E83C60DE8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2193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780210F-5F62-4772-86CD-61168FC83EE4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940961-22ED-4A3D-A79F-3D01CFAA94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2447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1DDE50B-D22B-49A3-A9E0-0C78C4DB8299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0FC510-535E-46A2-BC2A-78297F9B70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7661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837AFE7-2222-481E-89B4-DF49EB0AF8A2}" type="datetimeFigureOut">
              <a:rPr lang="en-US"/>
              <a:pPr>
                <a:defRPr/>
              </a:pPr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CB072-7F2C-4766-8533-B68AF87843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89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42BA62D-78B9-4297-8AB3-A8941BDD07A0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B2060-CBDC-4016-AF9F-FAD7D7D62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4807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3A21CA-3FBC-4A2B-ACF9-F3C63F6F8C91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F93BF5-FE08-4AA2-A7C4-4320202444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945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147740-0CBA-4D31-B55B-2936EB7913BD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D2E901-BA1F-4689-B1EB-06503F4337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4721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0A4E510-BAA9-4851-A09D-88138EDE81F0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2AEC3B-785D-4AE0-8547-F1CF99FEBD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795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DA22AA-CE2A-4451-8296-1F7B6120FCBF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A0628-E2E7-4125-B963-51693C7980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19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A4F9DB-E575-4EE7-8521-37B5AEB3FB8B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8956E3-A732-4C62-BC00-B089229E0A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22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/>
              <a:t>คลิกไอคอนเพื่อเพิ่มรูปภาพ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DB0296-7A6D-453D-86FF-A141EA3DA190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75269-BC7A-4F84-927B-A6F2C4AC0A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463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499451AA-8E09-41C4-8562-7C76339F25DC}" type="datetimeFigureOut">
              <a:rPr lang="en-US"/>
              <a:pPr/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A2EA5F5-6917-4381-A2FF-5AB4570DF8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42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6713"/>
            <a:ext cx="105156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7213"/>
            <a:ext cx="10515600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6713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8655C9-0DC8-4E13-97B1-76CD4F06996C}" type="datetimeFigureOut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6713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6713"/>
          </a:xfrm>
          <a:prstGeom prst="rect">
            <a:avLst/>
          </a:prstGeom>
        </p:spPr>
        <p:txBody>
          <a:bodyPr vert="horz" wrap="square" lIns="91438" tIns="45719" rIns="91438" bIns="45719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22BAF9C-F1D2-4C09-A0D9-1D680A906783}" type="slidenum">
              <a:rPr lang="en-US" smtClean="0">
                <a:cs typeface="Angsana New" panose="02020603050405020304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mtClean="0"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86599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cs typeface="Angsana New" pitchFamily="18" charset="-34"/>
        </a:defRPr>
      </a:lvl5pPr>
      <a:lvl6pPr marL="457189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377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56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754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7013" indent="-227013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2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ตัวแทนเนื้อหา 5"/>
          <p:cNvSpPr txBox="1">
            <a:spLocks/>
          </p:cNvSpPr>
          <p:nvPr/>
        </p:nvSpPr>
        <p:spPr bwMode="auto">
          <a:xfrm>
            <a:off x="246853" y="116959"/>
            <a:ext cx="9890759" cy="1368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1" fontAlgn="base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aja" panose="02000000000000000000" pitchFamily="2" charset="0"/>
                <a:cs typeface="maaja" panose="02000000000000000000" pitchFamily="2" charset="0"/>
              </a:rPr>
              <a:t>เมืองจุดหมายปลายทางแห่งการท่องเที่ยวเชิงวัฒนธร</a:t>
            </a:r>
            <a:r>
              <a:rPr lang="th-TH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ilyUPC" panose="020B0604020202020204" pitchFamily="34" charset="-34"/>
                <a:cs typeface="LilyUPC" panose="020B0604020202020204" pitchFamily="34" charset="-34"/>
              </a:rPr>
              <a:t>รม</a:t>
            </a:r>
            <a:endParaRPr lang="th-TH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ilyUPC" panose="020B0604020202020204" pitchFamily="34" charset="-34"/>
              <a:cs typeface="LilyUPC" panose="020B0604020202020204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6">
                  <a:lumMod val="50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0" indent="0" algn="r">
              <a:buFont typeface="Arial" pitchFamily="34" charset="0"/>
              <a:buNone/>
            </a:pPr>
            <a:endParaRPr lang="th-TH" b="1" dirty="0">
              <a:solidFill>
                <a:schemeClr val="accent4">
                  <a:lumMod val="75000"/>
                </a:schemeClr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4264345" y="6396335"/>
            <a:ext cx="3248005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solidFill>
                  <a:srgbClr val="002060"/>
                </a:solidFill>
                <a:latin typeface="maaja" panose="02000000000000000000" pitchFamily="2" charset="0"/>
                <a:cs typeface="maaja" panose="02000000000000000000" pitchFamily="2" charset="0"/>
              </a:rPr>
              <a:t>สำนักงานการท่องเที่ยวและกีฬาจังหวัดลำพูน</a:t>
            </a:r>
            <a:endParaRPr lang="th-TH" sz="2400" b="1" dirty="0">
              <a:solidFill>
                <a:srgbClr val="002060"/>
              </a:solidFill>
              <a:latin typeface="maaja" panose="02000000000000000000" pitchFamily="2" charset="0"/>
              <a:cs typeface="maaja" panose="02000000000000000000" pitchFamily="2" charset="0"/>
            </a:endParaRP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7612" y="116959"/>
            <a:ext cx="1585493" cy="1585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50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188913" y="910079"/>
            <a:ext cx="11711055" cy="1083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1.โครงการ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เสริมสร้างขีดความสามารถการบริหารจัดการด้านการท่องเที่ยวจังหวัดลำพูน ประจำปี </a:t>
            </a: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2563 กิจกรรม</a:t>
            </a:r>
            <a:r>
              <a:rPr lang="th-TH" sz="36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สำรวจและจัดทำเส้นทางท่องเที่ยวตามรอยวิถีครูบาฯ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88913" y="150089"/>
            <a:ext cx="11711055" cy="60050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สรุปผลการดำเนินงานสำนักงานการท่องเที่ยวและกีฬาจังหวัดลำพูน</a:t>
            </a:r>
            <a:endParaRPr lang="th-TH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2855"/>
            <a:ext cx="2828260" cy="1686130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756" y="2152855"/>
            <a:ext cx="2828262" cy="1686130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564" y="2152855"/>
            <a:ext cx="2828260" cy="1686130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38985"/>
            <a:ext cx="2828261" cy="1612906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92" y="2152855"/>
            <a:ext cx="2984205" cy="1686130"/>
          </a:xfrm>
          <a:prstGeom prst="rect">
            <a:avLst/>
          </a:prstGeom>
        </p:spPr>
      </p:pic>
      <p:pic>
        <p:nvPicPr>
          <p:cNvPr id="13" name="รูปภาพ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441" y="3838985"/>
            <a:ext cx="2828262" cy="1612906"/>
          </a:xfrm>
          <a:prstGeom prst="rect">
            <a:avLst/>
          </a:prstGeom>
        </p:spPr>
      </p:pic>
      <p:pic>
        <p:nvPicPr>
          <p:cNvPr id="14" name="รูปภาพ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795" y="3838984"/>
            <a:ext cx="2984205" cy="1612907"/>
          </a:xfrm>
          <a:prstGeom prst="rect">
            <a:avLst/>
          </a:prstGeom>
        </p:spPr>
      </p:pic>
      <p:pic>
        <p:nvPicPr>
          <p:cNvPr id="15" name="รูปภาพ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617" y="3838985"/>
            <a:ext cx="2828260" cy="1612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5009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188913" y="150089"/>
            <a:ext cx="11711055" cy="600502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สรุปผลการดำเนินงาน</a:t>
            </a:r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สำนักงาน</a:t>
            </a: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การท่องเที่ยวและกีฬาจังหวัดลำพูน</a:t>
            </a:r>
            <a:endParaRPr lang="th-TH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188911" y="750591"/>
            <a:ext cx="11711055" cy="1083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โครงการ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เสริมสร้างขีดความสามารถการบริหารจัดการด้านการท่องเที่ยวจังหวัดลำพูน ประจำปี 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2563 กิจกรรม</a:t>
            </a:r>
            <a:r>
              <a:rPr lang="th-TH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สำรวจและจัดทำเส้นทางท่องเที่ยวตามรอยวิถีครูบา</a:t>
            </a: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ฯ 27-28 ตุลาคม 2563</a:t>
            </a:r>
            <a:endParaRPr lang="th-TH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กล่องข้อความ 5"/>
          <p:cNvSpPr txBox="1"/>
          <p:nvPr/>
        </p:nvSpPr>
        <p:spPr>
          <a:xfrm>
            <a:off x="188911" y="1833879"/>
            <a:ext cx="11711055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จังหวัดลำพูนเป็นจังหวัดที่มีความเก่าแก่ กว่า 1,300 ปี มีความโดดเด่นด้านประเพณี วัฒนธรรม แหล่งท่องเที่ยวทางธรรมชาติ ที่สามารถเชื่อมโยงให้เกิดการท่องเที่ยวในรูปแบบที่หลากหลาย 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สำนักงานการท่องเที่ยวและกีฬาจังหวัดลำพูนได้ดำเนินโครงการ การสำรวจและจัดทำเส้นทางท่องเที่ยวบนเส้นทาง 106 อำเภอบ้าน</a:t>
            </a:r>
            <a:r>
              <a:rPr lang="th-TH" sz="2400" dirty="0" err="1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โฮ่ง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อำเภอลี้ เส้นทางครูบาฯ ซึ่งประกอบด้วย ครูบาเจ้าศรีวิชัย,ครูบาอภิชัยขาวปี,ครูบาชัยยะวงศาพัฒนา ในวันที่ 27-28 ตุลาคม 2563 เพื่อเป็นการส่งเสริมการท่องเที่ยวจังหวัดลำพูน ให้เป็นที่รู้จักในกลุ่มท่องเที่ยวสายบุญรวมไปถึงการเชื่อมโยงการท่องเที่ยวในชุมชนและเส้นทางท่องเที่ยวทางธรรมชาติ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หน่วยงานองค์กรที่เข้าร่วมประกอบด้วย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-สถาบันวิจัย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สังคม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มหาวิทยาลัยเชียงใหม่ –อำเภอ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บ้าน</a:t>
            </a:r>
            <a:r>
              <a:rPr lang="th-TH" sz="2400" dirty="0" err="1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โฮ่ง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–อำเภอลี้ –สภา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อุตสาหกรรมท่องเที่ยวจังหวัด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ลำพูน -เทศมนตรี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ตำบลวังดิน</a:t>
            </a:r>
          </a:p>
          <a:p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องค์การ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บริหารส่วนตำบลนา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ทราย –อุทยาน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แห่งชาติ</a:t>
            </a:r>
            <a:r>
              <a:rPr lang="th-TH" sz="2400" dirty="0" err="1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แม่ปิง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-หอการค้า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จังหวัดลำพูน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-ผู้ประกอบการชุมชนท่องเที่ยว,ของที่ระลึก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จุดแข็ง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-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ีองค์ครูบาฯที่ประชาชนในจังหวัดลำพูนและทั้งประเทศให้ความเคารพสักการะ/มีวัฒนธรรมและแหล่งท่องเที่ยวทางธรรมชาติ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ที่โดดเด่น/อาหาร/ผลิตภัณฑ์ชุมชน/การท่องเที่ยวชุมชน</a:t>
            </a:r>
          </a:p>
          <a:p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จุดอ่อน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–ยัง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ขาดการจัดการของชุมชนที่ถูกต้อง/ขาดการประชาสัมพันธ์/สัญญาณ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โทรศัพท์ใน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แหล่งท่องเที่ยว/บุคลากร (ความพร้อม ความสะดวกในการรองรับและการต้อนรับ, ความเข้าใจในการท่องเที่ยว, ทักษะในการสื่อสารกับนักท่องเที่ยว)</a:t>
            </a:r>
            <a:endParaRPr lang="th-TH" sz="2400" dirty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endParaRPr lang="th-TH" sz="2400" dirty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endParaRPr lang="th-TH" sz="24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endParaRPr lang="th-TH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98641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16504" y="197697"/>
            <a:ext cx="11711055" cy="1083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36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</a:t>
            </a:r>
            <a:r>
              <a:rPr lang="th-TH" sz="36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ประชุมหารือการส่งเสริมกิจกรรมการท่องเที่ยวในรูปแบบ </a:t>
            </a:r>
            <a:r>
              <a:rPr lang="en-US" sz="3600" b="1" dirty="0">
                <a:latin typeface="TH SarabunIT๙" panose="020B0500040200020003" pitchFamily="34" charset="-34"/>
                <a:ea typeface="Times New Roman" panose="02020603050405020304" pitchFamily="18" charset="0"/>
                <a:cs typeface="Cordia New" panose="020B0304020202020204" pitchFamily="34" charset="-34"/>
              </a:rPr>
              <a:t>New Normal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/>
            <a:r>
              <a:rPr lang="th-TH" sz="3600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วันพุธที่ </a:t>
            </a:r>
            <a:r>
              <a:rPr lang="th-TH" sz="36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4</a:t>
            </a:r>
            <a:r>
              <a:rPr lang="th-TH" sz="3600" b="1" dirty="0" smtClean="0">
                <a:ea typeface="Times New Roman" panose="02020603050405020304" pitchFamily="18" charset="0"/>
                <a:cs typeface="TH SarabunIT๙" panose="020B0500040200020003" pitchFamily="34" charset="-34"/>
              </a:rPr>
              <a:t>  พฤศจิกายน </a:t>
            </a:r>
            <a:r>
              <a:rPr lang="th-TH" sz="36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2563</a:t>
            </a:r>
            <a:endParaRPr lang="th-TH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2866"/>
            <a:ext cx="3824177" cy="2115878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385" y="1392867"/>
            <a:ext cx="4260113" cy="2115877"/>
          </a:xfrm>
          <a:prstGeom prst="rect">
            <a:avLst/>
          </a:prstGeom>
        </p:spPr>
      </p:pic>
      <p:pic>
        <p:nvPicPr>
          <p:cNvPr id="2" name="รูปภาพ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7266" y="1392866"/>
            <a:ext cx="3534734" cy="2115878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199" y="3620626"/>
            <a:ext cx="3993117" cy="2110324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1261" y="3620625"/>
            <a:ext cx="3770423" cy="21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93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16504" y="197697"/>
            <a:ext cx="11711055" cy="1083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th-TH" sz="36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</a:t>
            </a:r>
            <a:r>
              <a:rPr lang="th-TH" sz="36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ประชุมหารือการส่งเสริมกิจกรรมการท่องเที่ยวในรูปแบบ </a:t>
            </a:r>
            <a:r>
              <a:rPr lang="en-US" sz="3600" b="1" dirty="0">
                <a:latin typeface="TH SarabunIT๙" panose="020B0500040200020003" pitchFamily="34" charset="-34"/>
                <a:ea typeface="Times New Roman" panose="02020603050405020304" pitchFamily="18" charset="0"/>
                <a:cs typeface="Cordia New" panose="020B0304020202020204" pitchFamily="34" charset="-34"/>
              </a:rPr>
              <a:t>New Normal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  <a:p>
            <a:pPr algn="ctr"/>
            <a:r>
              <a:rPr lang="th-TH" sz="3600" b="1" dirty="0">
                <a:ea typeface="Times New Roman" panose="02020603050405020304" pitchFamily="18" charset="0"/>
                <a:cs typeface="TH SarabunIT๙" panose="020B0500040200020003" pitchFamily="34" charset="-34"/>
              </a:rPr>
              <a:t>วันพุธที่ </a:t>
            </a:r>
            <a:r>
              <a:rPr lang="th-TH" sz="36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4</a:t>
            </a:r>
            <a:r>
              <a:rPr lang="th-TH" sz="3600" b="1" dirty="0" smtClean="0">
                <a:ea typeface="Times New Roman" panose="02020603050405020304" pitchFamily="18" charset="0"/>
                <a:cs typeface="TH SarabunIT๙" panose="020B0500040200020003" pitchFamily="34" charset="-34"/>
              </a:rPr>
              <a:t>  พฤศจิกายน </a:t>
            </a:r>
            <a:r>
              <a:rPr lang="th-TH" sz="36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2563</a:t>
            </a:r>
            <a:endParaRPr lang="th-TH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กล่องข้อความ 6"/>
          <p:cNvSpPr txBox="1"/>
          <p:nvPr/>
        </p:nvSpPr>
        <p:spPr>
          <a:xfrm>
            <a:off x="223284" y="1520456"/>
            <a:ext cx="11804275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จังหวัดลำพูนเป็นจังหวัดที่มีความโดดเด่นของความหลากหลายทางการท่องเที่ยว ที่นักท่องเที่ยวให้ความสนใจ ในความที่เป็นเมืองเล็กแต่มี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จุดแข็ง คือความเป็นเมืองวัฒนธรรม และความหลากหลายทางชาติพันธุ์ ปัจจุบันการท่องเที่ยวภายในประเทศเกิดปัญหาหนักทางด้านเศรษฐกิจ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ที่ถดถอย เกิดจากโรค</a:t>
            </a:r>
            <a:r>
              <a:rPr lang="th-TH" sz="2400" dirty="0" err="1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ไวรัส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โคร่า 2019 หรือ โควิด-19 ทำให้การท่องเที่ยวที่เป็นเศรษฐกิจและรายได้หลักของจังหวัด เกิดการซบเซาและผู้ประกอบการขาดรายได้ เกิดสภาวะการเลิกจ้างแรงงาน สำนักงานการท่องเที่ยวและกีฬาจังหวัดลำพูน ได้เล็งเห็นความสำคัญของการเร่งฟื้นฟู เศรษฐกิจการท่องเที่ยวภายในจังหวัดลำพูน รวมถึงการส่งเสริมให้ผู้ประกอบการเกิดรายได้ในภาคอุตสาหกรรมการท่องเที่ยวกลับมาฟื้นตัวภายหลังโรคโควิด-19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 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ผู้เข้าร่วม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ประชุมประกอบด้วย </a:t>
            </a:r>
            <a:endParaRPr lang="th-TH" sz="24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-สำนักงาน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การกีฬาแห่งประเทศไทยจังหวัดลำพูน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-สำนักงานการ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ท่องเที่ยวแห่งประเทศไทยสำนักงานลำปาง-ลำพูน -</a:t>
            </a:r>
            <a:r>
              <a:rPr lang="th-TH" sz="24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สส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ปน.ภาคเหนือ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-สำนัก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ส่งเสริมการจัดประชุมและนิทรรศการ ภาคเหนือ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-สมาคม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การค้าส่งเสริมการจัดมหกรรมและเทศกาลนานาชาติไทย </a:t>
            </a:r>
            <a:endParaRPr lang="th-TH" sz="24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-สภา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อุตสาหกรรมการท่องเที่ยวจังหวัดลำพูน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-หอการค้า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จังหวัดลำพูน -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เครือข่าย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การท่องเที่ยวโดยชุมชนจังหวัดลำพูน </a:t>
            </a:r>
          </a:p>
          <a:p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-ชมรม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สนามกอล์ฟจังหวัดลำพูน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–เครือข่ายทูต</a:t>
            </a:r>
            <a:r>
              <a:rPr lang="th-TH" sz="24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อารยสถาปัตย์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ลำพูน</a:t>
            </a:r>
          </a:p>
          <a:p>
            <a:endParaRPr lang="th-TH" sz="24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80359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16504" y="197697"/>
            <a:ext cx="11711055" cy="1083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th-TH" sz="36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</a:t>
            </a:r>
            <a:r>
              <a:rPr lang="th-TH" sz="36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ประชุมหารือการส่งเสริมกิจกรรมการท่องเที่ยวในรูปแบบ </a:t>
            </a:r>
            <a:r>
              <a:rPr lang="en-US" sz="3600" b="1" dirty="0">
                <a:latin typeface="TH SarabunIT๙" panose="020B0500040200020003" pitchFamily="34" charset="-34"/>
                <a:ea typeface="Times New Roman" panose="02020603050405020304" pitchFamily="18" charset="0"/>
                <a:cs typeface="Cordia New" panose="020B0304020202020204" pitchFamily="34" charset="-34"/>
              </a:rPr>
              <a:t>New </a:t>
            </a:r>
            <a:r>
              <a:rPr lang="en-US" sz="3600" b="1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Cordia New" panose="020B0304020202020204" pitchFamily="34" charset="-34"/>
              </a:rPr>
              <a:t>Normal </a:t>
            </a:r>
            <a:r>
              <a:rPr lang="th-TH" sz="3600" b="1" dirty="0" smtClean="0">
                <a:latin typeface="TH SarabunIT๙" panose="020B0500040200020003" pitchFamily="34" charset="-34"/>
                <a:ea typeface="Times New Roman" panose="02020603050405020304" pitchFamily="18" charset="0"/>
                <a:cs typeface="Cordia New" panose="020B0304020202020204" pitchFamily="34" charset="-34"/>
              </a:rPr>
              <a:t>(ต่อ)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316504" y="1280985"/>
            <a:ext cx="10439076" cy="594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>
                <a:solidFill>
                  <a:srgbClr val="002060"/>
                </a:solidFill>
                <a:cs typeface="+mj-cs"/>
                <a:sym typeface="Wingdings 2" panose="05020102010507070707" pitchFamily="18" charset="2"/>
              </a:rPr>
              <a:t>สรุปผลการ</a:t>
            </a:r>
            <a:r>
              <a:rPr lang="th-TH" sz="2400" dirty="0" smtClean="0">
                <a:solidFill>
                  <a:srgbClr val="002060"/>
                </a:solidFill>
                <a:cs typeface="+mj-cs"/>
                <a:sym typeface="Wingdings 2" panose="05020102010507070707" pitchFamily="18" charset="2"/>
              </a:rPr>
              <a:t>ดำเนินงาน </a:t>
            </a:r>
            <a:endParaRPr lang="th-TH" sz="2400" dirty="0">
              <a:solidFill>
                <a:srgbClr val="002060"/>
              </a:solidFill>
              <a:cs typeface="+mj-cs"/>
              <a:sym typeface="Wingdings 2" panose="05020102010507070707" pitchFamily="18" charset="2"/>
            </a:endParaRPr>
          </a:p>
          <a:p>
            <a:pPr lvl="0"/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-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แนวทางการพัฒนาในเชิงยุทธศาสตร์ที่จะนำไปทบทวนทิศทางการขับเคลื่อนกิจกรรมการท่องเที่ยวในรูปแบบ </a:t>
            </a:r>
            <a:r>
              <a:rPr lang="en-US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New Normal</a:t>
            </a:r>
          </a:p>
          <a:p>
            <a:pPr lvl="0"/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1.การค้นหาและสร้าง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Brand DNA Identity 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จังหวัดลำพูน</a:t>
            </a:r>
          </a:p>
          <a:p>
            <a:pPr lvl="0"/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2.การกำหนด </a:t>
            </a:r>
            <a:r>
              <a:rPr lang="en-US" sz="22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Lamphun’s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CORE (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วิสัยทัศน์ใหม่) เช่น </a:t>
            </a:r>
            <a:r>
              <a:rPr lang="en-US" sz="22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Lamphun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; The City of Cultural and Sports Activities 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หรือ </a:t>
            </a:r>
            <a:r>
              <a:rPr lang="en-US" sz="22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Lamphun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; </a:t>
            </a:r>
            <a:endParaRPr lang="en-US" sz="22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lvl="0"/>
            <a:r>
              <a:rPr lang="en-US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The 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ECO Friendly Cultural City </a:t>
            </a:r>
          </a:p>
          <a:p>
            <a:pPr lvl="0"/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3.The Hash tag of </a:t>
            </a:r>
            <a:r>
              <a:rPr lang="en-US" sz="22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Lamphun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(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การสร้างแฮ</a:t>
            </a:r>
            <a:r>
              <a:rPr lang="th-TH" sz="22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ชแทค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#การสืบค้นมาหาจังหวัด)</a:t>
            </a:r>
            <a:endParaRPr lang="th-TH" sz="22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lvl="0"/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4.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The Classic Collaboration (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การนำความเหลื่อมล้ำระหว่างวัฒนธรรมชุมชนเก่า-ใหม่มาสร้างสรรค์เสน่ห์) </a:t>
            </a:r>
          </a:p>
          <a:p>
            <a:pPr lvl="0"/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5.การเปลี่ยนวิสัยทัศน์การตลาดท่องเที่ยวของจังหวัดจาก จังหวัดทางผ่าน สู่ จุดหมายการ เดินทางท่องเที่ยวหลัก เช่นการ 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Pre-Post Tour </a:t>
            </a:r>
            <a:endParaRPr lang="th-TH" sz="22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lvl="0"/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ที่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รับช่วงมาจากเชียงใหม่ (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We’re small but we think big) </a:t>
            </a:r>
            <a:endParaRPr lang="th-TH" sz="2200" dirty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200" dirty="0" smtClean="0">
                <a:solidFill>
                  <a:srgbClr val="002060"/>
                </a:solidFill>
                <a:cs typeface="+mj-cs"/>
              </a:rPr>
              <a:t>6.การ</a:t>
            </a:r>
            <a:r>
              <a:rPr lang="th-TH" sz="2200" dirty="0">
                <a:solidFill>
                  <a:srgbClr val="002060"/>
                </a:solidFill>
                <a:cs typeface="+mj-cs"/>
              </a:rPr>
              <a:t>จัดการประชุมในรูปแบบ</a:t>
            </a:r>
            <a:r>
              <a:rPr lang="th-TH" sz="2200" dirty="0" smtClean="0">
                <a:solidFill>
                  <a:srgbClr val="002060"/>
                </a:solidFill>
                <a:cs typeface="+mj-cs"/>
              </a:rPr>
              <a:t>ที่ลำพูนสามารถทำได้ </a:t>
            </a:r>
            <a:r>
              <a:rPr lang="en-US" sz="2200" dirty="0">
                <a:solidFill>
                  <a:srgbClr val="002060"/>
                </a:solidFill>
                <a:cs typeface="+mj-cs"/>
              </a:rPr>
              <a:t>Small-size, Executive, Private, Local-Mini </a:t>
            </a:r>
            <a:r>
              <a:rPr lang="en-US" sz="2200" dirty="0" smtClean="0">
                <a:solidFill>
                  <a:srgbClr val="002060"/>
                </a:solidFill>
                <a:cs typeface="+mj-cs"/>
              </a:rPr>
              <a:t>MICE</a:t>
            </a:r>
          </a:p>
          <a:p>
            <a:r>
              <a:rPr lang="en-US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7.Lamphun 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Origin (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การสร้างสรรค์ต้นแบบที่เป็น</a:t>
            </a:r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ของลำพูน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 กิจกรรมการสร้างเมืองที่</a:t>
            </a:r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ไม่เหมือน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ใคร </a:t>
            </a:r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เป็น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ต้นแบบไปสู่การ</a:t>
            </a:r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เชื่อมโยง</a:t>
            </a:r>
          </a:p>
          <a:p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และ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ต่อยอดอื่นได้ด้วย </a:t>
            </a:r>
            <a:endParaRPr lang="th-TH" sz="22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8.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200" dirty="0" err="1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Lamphun</a:t>
            </a:r>
            <a:r>
              <a:rPr lang="en-US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is a Sand Box (</a:t>
            </a:r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จังหวัดลำพูน 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เป็นจังหวัดขนาดเล็ก เปรียบเหมือนกล่อง</a:t>
            </a:r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ทรายที่สามารถทดลองทำสิ่ง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ใหม่ๆได้ทุกอย่าง </a:t>
            </a:r>
            <a:endParaRPr lang="th-TH" sz="22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การ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ท้าทายในกิจกรรมใหม่อาจเป็นโอกาสสร้าง ภาพลักษณ์ใหม่ของจังหวัด) </a:t>
            </a:r>
            <a:endParaRPr lang="th-TH" sz="22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9.</a:t>
            </a:r>
            <a:r>
              <a:rPr lang="en-US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Thailand </a:t>
            </a:r>
            <a:r>
              <a:rPr lang="en-US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1st Clean City (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ใช้ภาพลักษณ์</a:t>
            </a:r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จังหวัดลำพูน</a:t>
            </a:r>
            <a:r>
              <a:rPr lang="th-TH" sz="22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ซึ่งเป็นเมืองที่สะอาดที่สุดของประเทศ ต่อยอดด้วยกิจกรรมการท่องเที่ยวเชิงอนุรักษ์</a:t>
            </a:r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)</a:t>
            </a:r>
          </a:p>
          <a:p>
            <a:r>
              <a:rPr lang="th-TH" sz="22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10.การขับเคลื่อนควรมีคณะทำงานเข้าสมาสนับสนุน เพื่อวางแผน ควบคุมและติดตามให้โครงการมีประสิทธิภาพและประสิทธิผล </a:t>
            </a:r>
            <a:endParaRPr lang="en-US" sz="22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r>
              <a:rPr lang="en-US" sz="2400" dirty="0" smtClean="0">
                <a:solidFill>
                  <a:srgbClr val="002060"/>
                </a:solidFill>
                <a:cs typeface="+mj-cs"/>
              </a:rPr>
              <a:t> </a:t>
            </a:r>
            <a:endParaRPr lang="th-TH" sz="2400" dirty="0">
              <a:solidFill>
                <a:srgbClr val="002060"/>
              </a:solidFill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895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ตัวแทนเนื้อหา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577"/>
            <a:ext cx="3788594" cy="2074936"/>
          </a:xfrm>
        </p:spPr>
      </p:pic>
      <p:sp>
        <p:nvSpPr>
          <p:cNvPr id="4" name="สี่เหลี่ยมผืนผ้า 3"/>
          <p:cNvSpPr/>
          <p:nvPr/>
        </p:nvSpPr>
        <p:spPr>
          <a:xfrm>
            <a:off x="316504" y="197696"/>
            <a:ext cx="11711055" cy="14184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th-TH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>
              <a:spcAft>
                <a:spcPts val="0"/>
              </a:spcAft>
            </a:pPr>
            <a:r>
              <a:rPr lang="th-TH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3.</a:t>
            </a:r>
            <a:r>
              <a:rPr lang="th-TH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</a:t>
            </a:r>
            <a:r>
              <a:rPr lang="th-TH" sz="32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ประชุมจัดทำรายระเอียดโครงการกระตุ้นการท่องเที่ยว </a:t>
            </a:r>
          </a:p>
          <a:p>
            <a:pPr algn="ctr">
              <a:spcAft>
                <a:spcPts val="0"/>
              </a:spcAft>
            </a:pPr>
            <a:r>
              <a:rPr lang="th-TH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“</a:t>
            </a:r>
            <a:r>
              <a:rPr lang="en-US" sz="2800" b="1" dirty="0" err="1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Lamphun</a:t>
            </a:r>
            <a:r>
              <a:rPr lang="en-US" sz="28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 Stay &amp; Play 2021”  </a:t>
            </a:r>
            <a:r>
              <a:rPr lang="th-TH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ท่องเที่ยว</a:t>
            </a:r>
            <a:r>
              <a:rPr lang="th-TH" sz="28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ลำพูน ไม่</a:t>
            </a:r>
            <a:r>
              <a:rPr lang="th-TH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ลำพัง</a:t>
            </a:r>
            <a:r>
              <a:rPr lang="th-TH" sz="28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2563</a:t>
            </a:r>
          </a:p>
          <a:p>
            <a:pPr algn="ctr">
              <a:spcAft>
                <a:spcPts val="0"/>
              </a:spcAft>
            </a:pPr>
            <a:r>
              <a:rPr lang="th-TH" sz="28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24 พฤศจิกายน 2563</a:t>
            </a:r>
          </a:p>
          <a:p>
            <a:pPr algn="ctr">
              <a:spcAft>
                <a:spcPts val="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376" y="3839941"/>
            <a:ext cx="3687796" cy="1989395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210" y="1690577"/>
            <a:ext cx="3931474" cy="2074936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632" y="1690577"/>
            <a:ext cx="3831368" cy="2074936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1450" y="3839941"/>
            <a:ext cx="4045519" cy="198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81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78466" y="1691750"/>
            <a:ext cx="1113228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เปิดเวทีหารือจัดทำโครงการ </a:t>
            </a:r>
            <a:r>
              <a:rPr lang="en-US" sz="24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Lumphun</a:t>
            </a:r>
            <a:r>
              <a:rPr lang="en-US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 Stay &amp; Play 2021 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ผสานแนวคิด "ลำพูน ไม่ลำพัง" ที่โดดเด่นๆ เทศกาลโคม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นานาชาติรูปแบบอินเตอร์กา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รันตีรางวัลมาตรฐานโลก ดนตรีกับแคมปิ้ง กีฬาเชื่อมวัฒนธรรม ที่ขาดไม่ได้คือนำท่องเที่ยวชุมชน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มาส่งเสริมการตลาดแบบ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ครบวงจร </a:t>
            </a:r>
          </a:p>
          <a:p>
            <a:pPr lvl="0"/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หน่วยงานองค์กรที่เข้าร่วมประกอบด้วย</a:t>
            </a:r>
          </a:p>
          <a:p>
            <a:pPr lvl="0"/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-สำนักงานพัฒนาชุมชน 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-สำนักงานการกีฬาแห่งประเทศไทยจังหวัดลำพูน -สำนักงานการท่องเที่ยวแห่งประเทศไทยสำนักงานลำปาง-ลำพูน -</a:t>
            </a:r>
            <a:r>
              <a:rPr lang="th-TH" sz="2400" dirty="0" err="1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สส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ปน.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ภาคเหนือ -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สำนักส่งเสริมการจัดประชุมและนิทรรศการ ภาคเหนือ -สมาคมการค้าส่งเสริมการจัดมหกรรมและเทศกาลนานาชาติไทย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สภาอุตสาหกรรมการท่องเที่ยวจังหวัดลำพูน -หอการค้าจังหวัดลำพูน -เครือข่ายการท่องเที่ยวโดยชุมชนจังหวัดลำพูน </a:t>
            </a:r>
          </a:p>
          <a:p>
            <a:pPr lvl="0"/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</a:rPr>
              <a:t>-ชมรมสนามกอล์ฟจังหวัดลำพูน </a:t>
            </a:r>
            <a:endParaRPr lang="th-TH" sz="24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</a:endParaRPr>
          </a:p>
          <a:p>
            <a:pPr lvl="0"/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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สรุปผลการ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ดำเนินงาน</a:t>
            </a:r>
          </a:p>
          <a:p>
            <a:pPr lvl="0"/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-การผลักดันให้ชุมชนได้แสดงออกถึงความ</a:t>
            </a:r>
            <a:r>
              <a:rPr lang="th-TH" sz="2400" dirty="0" err="1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เป็นอัต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ลักษณ์และตัวตนของชุมชนให้ชัดเจน ในรูปแบบของ</a:t>
            </a:r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 DNA</a:t>
            </a:r>
          </a:p>
          <a:p>
            <a:pPr lvl="0"/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-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การสร้างและการออกแบบกิจกรรม </a:t>
            </a:r>
            <a:r>
              <a:rPr lang="en-US" sz="2400" dirty="0" err="1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Evnet</a:t>
            </a:r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เพื่อสร้างความเป็น</a:t>
            </a:r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 WORLD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 ให้กับจังหวัดลำพูน โดยการจัด</a:t>
            </a:r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EVENT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 ในรูปแบบของเทศกาลดนตรี มี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การ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จัด</a:t>
            </a:r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Concert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 และ </a:t>
            </a:r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Camping 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( </a:t>
            </a:r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MUSIC &amp; CAMPING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)</a:t>
            </a:r>
          </a:p>
          <a:p>
            <a:pPr lvl="0"/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-การส่งเสริมจัดการแข่งขันกีฬาเพื่อการท่องเที่ยว โดยนำกีฬากอล์ฟมาเป็</a:t>
            </a:r>
            <a:r>
              <a:rPr lang="th-TH" sz="2400" dirty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น</a:t>
            </a:r>
            <a:r>
              <a:rPr lang="th-TH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แกนหลัก ในรูปแบบ </a:t>
            </a:r>
            <a:r>
              <a:rPr lang="en-US" sz="2400" dirty="0" smtClean="0">
                <a:solidFill>
                  <a:srgbClr val="002060"/>
                </a:solidFill>
                <a:latin typeface="Angsana New" panose="02020603050405020304" pitchFamily="18" charset="-34"/>
                <a:cs typeface="Angsana New" panose="02020603050405020304" pitchFamily="18" charset="-34"/>
                <a:sym typeface="Wingdings 2" panose="05020102010507070707" pitchFamily="18" charset="2"/>
              </a:rPr>
              <a:t>Sport Tourism</a:t>
            </a:r>
            <a:endParaRPr lang="th-TH" sz="2400" dirty="0" smtClean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  <a:sym typeface="Wingdings 2" panose="05020102010507070707" pitchFamily="18" charset="2"/>
            </a:endParaRPr>
          </a:p>
          <a:p>
            <a:pPr lvl="0"/>
            <a:endParaRPr lang="th-TH" sz="2400" dirty="0">
              <a:solidFill>
                <a:srgbClr val="002060"/>
              </a:solidFill>
              <a:latin typeface="Angsana New" panose="02020603050405020304" pitchFamily="18" charset="-34"/>
              <a:cs typeface="Angsana New" panose="02020603050405020304" pitchFamily="18" charset="-34"/>
              <a:sym typeface="Wingdings 2" panose="05020102010507070707" pitchFamily="18" charset="2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16504" y="197696"/>
            <a:ext cx="11711055" cy="141845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th-TH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>
              <a:spcAft>
                <a:spcPts val="0"/>
              </a:spcAft>
            </a:pPr>
            <a:r>
              <a:rPr lang="th-TH" sz="32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การ</a:t>
            </a:r>
            <a:r>
              <a:rPr lang="th-TH" sz="32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ประชุมจัดทำรายระเอียดโครงการกระตุ้นการท่องเที่ยว </a:t>
            </a:r>
          </a:p>
          <a:p>
            <a:pPr algn="ctr">
              <a:spcAft>
                <a:spcPts val="0"/>
              </a:spcAft>
            </a:pPr>
            <a:r>
              <a:rPr lang="th-TH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“</a:t>
            </a:r>
            <a:r>
              <a:rPr lang="en-US" sz="2800" b="1" dirty="0" err="1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Lamphun</a:t>
            </a:r>
            <a:r>
              <a:rPr lang="en-US" sz="28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 Stay &amp; Play 2021”  </a:t>
            </a:r>
            <a:r>
              <a:rPr lang="th-TH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ท่องเที่ยว</a:t>
            </a:r>
            <a:r>
              <a:rPr lang="th-TH" sz="2800" b="1" dirty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ลำพูน ไม่</a:t>
            </a:r>
            <a:r>
              <a:rPr lang="th-TH" sz="2800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H SarabunIT๙" panose="020B0500040200020003" pitchFamily="34" charset="-34"/>
              </a:rPr>
              <a:t>ลำพัง</a:t>
            </a:r>
            <a:r>
              <a:rPr lang="th-TH" sz="28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 2563</a:t>
            </a:r>
          </a:p>
          <a:p>
            <a:pPr algn="ctr">
              <a:spcAft>
                <a:spcPts val="0"/>
              </a:spcAft>
            </a:pPr>
            <a:r>
              <a:rPr lang="th-TH" sz="2800" b="1" dirty="0" smtClean="0">
                <a:latin typeface="TH SarabunPSK" panose="020B0500040200020003" pitchFamily="34" charset="-34"/>
                <a:ea typeface="Times New Roman" panose="02020603050405020304" pitchFamily="18" charset="0"/>
                <a:cs typeface="TH SarabunPSK" panose="020B0500040200020003" pitchFamily="34" charset="-34"/>
              </a:rPr>
              <a:t>24 พฤศจิกายน 2563</a:t>
            </a:r>
          </a:p>
          <a:p>
            <a:pPr algn="ctr">
              <a:spcAft>
                <a:spcPts val="0"/>
              </a:spcAf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77901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158" y="457200"/>
            <a:ext cx="10930270" cy="6071191"/>
          </a:xfrm>
          <a:prstGeom prst="rect">
            <a:avLst/>
          </a:prstGeom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91094" y="3639954"/>
            <a:ext cx="10515600" cy="1325563"/>
          </a:xfrm>
        </p:spPr>
        <p:txBody>
          <a:bodyPr/>
          <a:lstStyle/>
          <a:p>
            <a:pPr algn="ctr"/>
            <a:r>
              <a:rPr lang="th-TH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_Rukdeaw01" panose="02000000000000000000" pitchFamily="2" charset="0"/>
                <a:cs typeface="can_Rukdeaw01" panose="02000000000000000000" pitchFamily="2" charset="0"/>
              </a:rPr>
              <a:t>จบการนำเสนอ...</a:t>
            </a:r>
            <a:br>
              <a:rPr lang="th-TH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_Rukdeaw01" panose="02000000000000000000" pitchFamily="2" charset="0"/>
                <a:cs typeface="can_Rukdeaw01" panose="02000000000000000000" pitchFamily="2" charset="0"/>
              </a:rPr>
            </a:br>
            <a:r>
              <a:rPr lang="th-TH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_Rukdeaw01" panose="02000000000000000000" pitchFamily="2" charset="0"/>
                <a:cs typeface="can_Rukdeaw01" panose="02000000000000000000" pitchFamily="2" charset="0"/>
              </a:rPr>
              <a:t/>
            </a:r>
            <a:br>
              <a:rPr lang="th-TH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_Rukdeaw01" panose="02000000000000000000" pitchFamily="2" charset="0"/>
                <a:cs typeface="can_Rukdeaw01" panose="02000000000000000000" pitchFamily="2" charset="0"/>
              </a:rPr>
            </a:br>
            <a:r>
              <a:rPr lang="th-TH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_Rukdeaw01" panose="02000000000000000000" pitchFamily="2" charset="0"/>
                <a:cs typeface="can_Rukdeaw01" panose="02000000000000000000" pitchFamily="2" charset="0"/>
              </a:rPr>
              <a:t>         </a:t>
            </a:r>
            <a:r>
              <a:rPr lang="th-TH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_Rukdeaw01" panose="02000000000000000000" pitchFamily="2" charset="0"/>
                <a:cs typeface="can_Rukdeaw01" panose="02000000000000000000" pitchFamily="2" charset="0"/>
              </a:rPr>
              <a:t>...</a:t>
            </a: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n_Rukdeaw01" panose="02000000000000000000" pitchFamily="2" charset="0"/>
                <a:cs typeface="can_Rukdeaw01" panose="02000000000000000000" pitchFamily="2" charset="0"/>
              </a:rPr>
              <a:t>ขอบคุณครับ</a:t>
            </a:r>
            <a:endParaRPr lang="th-TH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n_Rukdeaw01" panose="02000000000000000000" pitchFamily="2" charset="0"/>
              <a:cs typeface="can_Rukdeaw01" panose="02000000000000000000" pitchFamily="2" charset="0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574158" y="6159059"/>
            <a:ext cx="3010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dirty="0" smtClean="0">
                <a:solidFill>
                  <a:schemeClr val="bg1"/>
                </a:solidFill>
              </a:rPr>
              <a:t>น้ำตกก้อหลวง อุทยานแห่งชาติ</a:t>
            </a:r>
            <a:r>
              <a:rPr lang="th-TH" dirty="0" err="1" smtClean="0">
                <a:solidFill>
                  <a:schemeClr val="bg1"/>
                </a:solidFill>
              </a:rPr>
              <a:t>แม่ปิง</a:t>
            </a:r>
            <a:r>
              <a:rPr lang="th-TH" dirty="0" smtClean="0">
                <a:solidFill>
                  <a:schemeClr val="bg1"/>
                </a:solidFill>
              </a:rPr>
              <a:t> อำเภอลี้</a:t>
            </a:r>
            <a:endParaRPr lang="th-TH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6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91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ChangeArrowheads="1"/>
          </p:cNvSpPr>
          <p:nvPr/>
        </p:nvSpPr>
        <p:spPr bwMode="auto">
          <a:xfrm>
            <a:off x="10112731" y="1469807"/>
            <a:ext cx="3937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en-US" sz="3600" b="1">
                <a:solidFill>
                  <a:prstClr val="black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</a:t>
            </a:r>
          </a:p>
        </p:txBody>
      </p:sp>
      <p:sp>
        <p:nvSpPr>
          <p:cNvPr id="2051" name="TextBox 24"/>
          <p:cNvSpPr txBox="1">
            <a:spLocks noChangeArrowheads="1"/>
          </p:cNvSpPr>
          <p:nvPr/>
        </p:nvSpPr>
        <p:spPr bwMode="auto">
          <a:xfrm>
            <a:off x="10342563" y="6414869"/>
            <a:ext cx="254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2052" name="TextBox 26"/>
          <p:cNvSpPr txBox="1">
            <a:spLocks noChangeArrowheads="1"/>
          </p:cNvSpPr>
          <p:nvPr/>
        </p:nvSpPr>
        <p:spPr bwMode="auto">
          <a:xfrm>
            <a:off x="10331806" y="4774982"/>
            <a:ext cx="254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r" eaLnBrk="1" hangingPunct="1"/>
            <a:r>
              <a:rPr lang="th-TH" sz="2400" b="1">
                <a:solidFill>
                  <a:srgbClr val="00206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2400" b="1">
              <a:solidFill>
                <a:srgbClr val="00206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5911" y="221159"/>
            <a:ext cx="11790380" cy="1938992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 1. รายได้จากการท่องเที่ยวเพิ่มขึ้น ร้อยละ 5</a:t>
            </a:r>
          </a:p>
          <a:p>
            <a:pPr>
              <a:defRPr/>
            </a:pPr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2. นักท่องเที่ยวเพิ่มขึ้น ร้อยละ 10</a:t>
            </a:r>
          </a:p>
          <a:p>
            <a:pPr>
              <a:defRPr/>
            </a:pPr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3. ค่าใช้จ่ายเฉลี่ยของนักท่องเที่ยวเพิ่มขึ้น ร้อยละ 5 ต่อปี</a:t>
            </a:r>
            <a:endParaRPr lang="th-TH" sz="40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pic>
        <p:nvPicPr>
          <p:cNvPr id="1036" name="Picture 12" descr="เดินทาง, นักท่องเที่ย, อากาศเดินทาง png - png เดินทาง, นักท่องเที่ย,  อากาศเดินทาง icon ve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2778" y1="6667" x2="72778" y2="6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268" y="2985986"/>
            <a:ext cx="760106" cy="760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คำบรรยายภาพแบบสี่เหลี่ยมมุมมน 1"/>
          <p:cNvSpPr/>
          <p:nvPr/>
        </p:nvSpPr>
        <p:spPr>
          <a:xfrm>
            <a:off x="9783016" y="2959876"/>
            <a:ext cx="1897912" cy="812326"/>
          </a:xfrm>
          <a:prstGeom prst="wedgeRoundRectCallout">
            <a:avLst>
              <a:gd name="adj1" fmla="val -59583"/>
              <a:gd name="adj2" fmla="val 28898"/>
              <a:gd name="adj3" fmla="val 16667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" name="TextBox 2"/>
          <p:cNvSpPr txBox="1"/>
          <p:nvPr/>
        </p:nvSpPr>
        <p:spPr>
          <a:xfrm>
            <a:off x="9783015" y="2985986"/>
            <a:ext cx="189791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จำนวนนักท่องเที่ยว (ปี63)</a:t>
            </a:r>
          </a:p>
          <a:p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 813,539 คน </a:t>
            </a:r>
            <a:r>
              <a:rPr lang="th-TH" sz="2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-31.31</a:t>
            </a:r>
            <a:endParaRPr lang="th-TH" sz="2000" b="1" dirty="0">
              <a:solidFill>
                <a:srgbClr val="00B05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611737" y="2388107"/>
            <a:ext cx="322088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สถิติการท่องเที่ยว</a:t>
            </a:r>
            <a:endParaRPr lang="th-T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38" name="Picture 14" descr="เวกเตอร์ไอคอนเงิน, Cashout, Cashout ไอคอน, หนี้ภาพ PNG และ เวกเตอร์  สำหรับการดาวน์โหลดฟร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735" y="3865254"/>
            <a:ext cx="759600" cy="7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คำบรรยายภาพแบบสี่เหลี่ยมมุมมน 17"/>
          <p:cNvSpPr/>
          <p:nvPr/>
        </p:nvSpPr>
        <p:spPr>
          <a:xfrm>
            <a:off x="9798936" y="3808324"/>
            <a:ext cx="1897912" cy="812326"/>
          </a:xfrm>
          <a:prstGeom prst="wedgeRoundRectCallout">
            <a:avLst>
              <a:gd name="adj1" fmla="val -61021"/>
              <a:gd name="adj2" fmla="val 13777"/>
              <a:gd name="adj3" fmla="val 16667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9" name="TextBox 18"/>
          <p:cNvSpPr txBox="1"/>
          <p:nvPr/>
        </p:nvSpPr>
        <p:spPr>
          <a:xfrm>
            <a:off x="9655871" y="3834434"/>
            <a:ext cx="217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รายได้จากท่องเที่ยว</a:t>
            </a:r>
          </a:p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1,109.23 ลบ. </a:t>
            </a:r>
            <a:r>
              <a:rPr lang="th-TH" sz="2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632.19</a:t>
            </a:r>
            <a:endParaRPr lang="th-TH" sz="2000" b="1" dirty="0">
              <a:solidFill>
                <a:srgbClr val="00B05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AutoShape 16" descr="นอน, บนเตียง, โรงแรม, งคืน, ที่พัก, นอนหลับ, เฟอร์นิเจอร์, ในบ้าน, ง่วงมาก,  zzz, ช่วงวันหยุด อิสระ ไอคอน ของ Healthy life Filled outline"/>
          <p:cNvSpPr>
            <a:spLocks noChangeAspect="1" noChangeArrowheads="1"/>
          </p:cNvSpPr>
          <p:nvPr/>
        </p:nvSpPr>
        <p:spPr bwMode="auto">
          <a:xfrm>
            <a:off x="190500" y="-2127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7" name="AutoShape 18" descr="นอน, บนเตียง, โรงแรม, งคืน, ที่พัก, นอนหลับ, เฟอร์นิเจอร์, ในบ้าน, ง่วงมาก,  zzz, ช่วงวันหยุด อิสระ ไอคอน ของ Healthy life Filled outline"/>
          <p:cNvSpPr>
            <a:spLocks noChangeAspect="1" noChangeArrowheads="1"/>
          </p:cNvSpPr>
          <p:nvPr/>
        </p:nvSpPr>
        <p:spPr bwMode="auto">
          <a:xfrm>
            <a:off x="342900" y="-603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44" name="Picture 20" descr="นอน, บนเตียง, โรงแรม, งคืน, ที่พัก, นอนหลับ, เฟอร์นิเจอร์, ในบ้าน, ง่วงมาก, zzz, ช่วงวันหยุด ไอคอน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4383" y="4734313"/>
            <a:ext cx="759600" cy="7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คำบรรยายภาพแบบสี่เหลี่ยมมุมมน 22"/>
          <p:cNvSpPr/>
          <p:nvPr/>
        </p:nvSpPr>
        <p:spPr>
          <a:xfrm>
            <a:off x="9828504" y="4684068"/>
            <a:ext cx="1897912" cy="812326"/>
          </a:xfrm>
          <a:prstGeom prst="wedgeRoundRectCallout">
            <a:avLst>
              <a:gd name="adj1" fmla="val -61740"/>
              <a:gd name="adj2" fmla="val 13777"/>
              <a:gd name="adj3" fmla="val 16667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TextBox 23"/>
          <p:cNvSpPr txBox="1"/>
          <p:nvPr/>
        </p:nvSpPr>
        <p:spPr>
          <a:xfrm>
            <a:off x="9685439" y="4710178"/>
            <a:ext cx="217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วันพักเฉลี่ย (ปี </a:t>
            </a:r>
            <a:r>
              <a:rPr lang="th-TH" sz="20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62)</a:t>
            </a:r>
            <a:endParaRPr lang="th-TH" sz="2000" b="1" dirty="0" smtClean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1.93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วัน 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-</a:t>
            </a:r>
            <a:r>
              <a:rPr lang="th-TH" sz="2000" b="1" dirty="0" smtClean="0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0.02</a:t>
            </a:r>
            <a:endParaRPr lang="th-TH" sz="2000" b="1" dirty="0">
              <a:solidFill>
                <a:srgbClr val="FF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1046" name="Picture 22" descr="ดอลลาร์เวกเตอร์ได้รับการออกแบบไอคอน, ดอลลาร์, เงิน, ไอคอนภาพ PNG และ  เวกเตอร์ สำหรับการดาวน์โหลดฟร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8543" y="5651363"/>
            <a:ext cx="759600" cy="7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คำบรรยายภาพแบบสี่เหลี่ยมมุมมน 25"/>
          <p:cNvSpPr/>
          <p:nvPr/>
        </p:nvSpPr>
        <p:spPr>
          <a:xfrm>
            <a:off x="9844424" y="5559812"/>
            <a:ext cx="1897912" cy="812326"/>
          </a:xfrm>
          <a:prstGeom prst="wedgeRoundRectCallout">
            <a:avLst>
              <a:gd name="adj1" fmla="val -59583"/>
              <a:gd name="adj2" fmla="val 28898"/>
              <a:gd name="adj3" fmla="val 16667"/>
            </a:avLst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TextBox 26"/>
          <p:cNvSpPr txBox="1"/>
          <p:nvPr/>
        </p:nvSpPr>
        <p:spPr>
          <a:xfrm>
            <a:off x="9701359" y="5585922"/>
            <a:ext cx="21767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0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ค่าใช้จ่ายต่อหัว (ปี </a:t>
            </a:r>
            <a:r>
              <a:rPr lang="th-TH" sz="2000" b="1" dirty="0" smtClean="0">
                <a:solidFill>
                  <a:srgbClr val="0070C0"/>
                </a:solidFill>
                <a:latin typeface="TH SarabunPSK" pitchFamily="34" charset="-34"/>
                <a:cs typeface="TH SarabunPSK" pitchFamily="34" charset="-34"/>
              </a:rPr>
              <a:t>62)</a:t>
            </a:r>
            <a:endParaRPr lang="th-TH" sz="2000" b="1" dirty="0" smtClean="0">
              <a:solidFill>
                <a:srgbClr val="0070C0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1,099.55 </a:t>
            </a:r>
            <a:r>
              <a:rPr lang="th-TH" sz="2000" b="1" dirty="0" smtClean="0">
                <a:latin typeface="TH SarabunPSK" pitchFamily="34" charset="-34"/>
                <a:cs typeface="TH SarabunPSK" pitchFamily="34" charset="-34"/>
              </a:rPr>
              <a:t>บาท </a:t>
            </a:r>
            <a:r>
              <a:rPr lang="th-TH" sz="2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+</a:t>
            </a:r>
            <a:r>
              <a:rPr lang="th-TH" sz="2000" b="1" dirty="0" smtClean="0">
                <a:solidFill>
                  <a:srgbClr val="00B050"/>
                </a:solidFill>
                <a:latin typeface="TH SarabunPSK" pitchFamily="34" charset="-34"/>
                <a:cs typeface="TH SarabunPSK" pitchFamily="34" charset="-34"/>
              </a:rPr>
              <a:t>2.59</a:t>
            </a:r>
            <a:endParaRPr lang="th-TH" sz="2000" b="1" dirty="0">
              <a:solidFill>
                <a:srgbClr val="00B05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8434326" y="2265528"/>
            <a:ext cx="3548418" cy="4476466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9" name="TextBox 28"/>
          <p:cNvSpPr txBox="1"/>
          <p:nvPr/>
        </p:nvSpPr>
        <p:spPr>
          <a:xfrm>
            <a:off x="282918" y="2376483"/>
            <a:ext cx="7919387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ข้อมูลด้านการท่องเที่ยวของจังหวัดลำพูน</a:t>
            </a:r>
            <a:endParaRPr lang="th-TH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90500" y="2265528"/>
            <a:ext cx="8148282" cy="4476466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0" name="สี่เหลี่ยมผืนผ้ามุมมน 9"/>
          <p:cNvSpPr/>
          <p:nvPr/>
        </p:nvSpPr>
        <p:spPr>
          <a:xfrm>
            <a:off x="329252" y="2985986"/>
            <a:ext cx="3927007" cy="86328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2" name="สี่เหลี่ยมผืนผ้ามุมมน 31"/>
          <p:cNvSpPr/>
          <p:nvPr/>
        </p:nvSpPr>
        <p:spPr>
          <a:xfrm>
            <a:off x="4380932" y="2992762"/>
            <a:ext cx="3835021" cy="86328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3" name="สี่เหลี่ยมผืนผ้ามุมมน 32"/>
          <p:cNvSpPr/>
          <p:nvPr/>
        </p:nvSpPr>
        <p:spPr>
          <a:xfrm>
            <a:off x="331524" y="3916322"/>
            <a:ext cx="3927007" cy="86328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4" name="สี่เหลี่ยมผืนผ้ามุมมน 33"/>
          <p:cNvSpPr/>
          <p:nvPr/>
        </p:nvSpPr>
        <p:spPr>
          <a:xfrm>
            <a:off x="4383204" y="3923098"/>
            <a:ext cx="3835021" cy="86328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5" name="สี่เหลี่ยมผืนผ้ามุมมน 34"/>
          <p:cNvSpPr/>
          <p:nvPr/>
        </p:nvSpPr>
        <p:spPr>
          <a:xfrm>
            <a:off x="320148" y="4833010"/>
            <a:ext cx="3927007" cy="86328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6" name="สี่เหลี่ยมผืนผ้ามุมมน 35"/>
          <p:cNvSpPr/>
          <p:nvPr/>
        </p:nvSpPr>
        <p:spPr>
          <a:xfrm>
            <a:off x="4371828" y="4839786"/>
            <a:ext cx="3835021" cy="86328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7" name="สี่เหลี่ยมผืนผ้ามุมมน 36"/>
          <p:cNvSpPr/>
          <p:nvPr/>
        </p:nvSpPr>
        <p:spPr>
          <a:xfrm>
            <a:off x="322420" y="5763346"/>
            <a:ext cx="3927007" cy="863282"/>
          </a:xfrm>
          <a:prstGeom prst="round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49" name="Picture 25" descr="https://www.thailandtourismdirectory.go.th/admin/images/dashboard/1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87" y="3048776"/>
            <a:ext cx="759600" cy="7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https://www.thailandtourismdirectory.go.th/admin/images/dashboard/2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0037" y="3030939"/>
            <a:ext cx="759600" cy="7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https://www.thailandtourismdirectory.go.th/admin/images/dashboard/3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93" y="3968051"/>
            <a:ext cx="759600" cy="7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https://www.thailandtourismdirectory.go.th/admin/images/dashboard/4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735" y="3956068"/>
            <a:ext cx="759600" cy="7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https://www.thailandtourismdirectory.go.th/admin/images/dashboard/006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735" y="4883322"/>
            <a:ext cx="763200" cy="76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https://www.thailandtourismdirectory.go.th/admin/images/dashboard/6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44" y="5830876"/>
            <a:ext cx="759600" cy="75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Logo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341" y="5718736"/>
            <a:ext cx="2857500" cy="95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570793" y="6385756"/>
            <a:ext cx="3390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ที่มา</a:t>
            </a:r>
            <a:r>
              <a:rPr lang="en-US" b="1" dirty="0" smtClean="0">
                <a:latin typeface="TH SarabunPSK" pitchFamily="34" charset="-34"/>
                <a:cs typeface="TH SarabunPSK" pitchFamily="34" charset="-34"/>
              </a:rPr>
              <a:t>:</a:t>
            </a:r>
            <a:r>
              <a:rPr lang="th-TH" b="1" dirty="0" smtClean="0">
                <a:latin typeface="TH SarabunPSK" pitchFamily="34" charset="-34"/>
                <a:cs typeface="TH SarabunPSK" pitchFamily="34" charset="-34"/>
              </a:rPr>
              <a:t> กองเศรษฐกิจ กระทรวงการท่องเที่ยวและกีฬา</a:t>
            </a:r>
            <a:endParaRPr lang="th-TH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14898" y="2996226"/>
            <a:ext cx="2415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จำนวนแหล่งท่องเที่ยว</a:t>
            </a:r>
          </a:p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56 แห่ง</a:t>
            </a:r>
            <a:endParaRPr lang="th-TH" sz="2400" b="1" dirty="0">
              <a:solidFill>
                <a:schemeClr val="accent1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486176" y="3971525"/>
            <a:ext cx="2415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จำนวนที่พัก</a:t>
            </a:r>
          </a:p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65 แห่ง</a:t>
            </a:r>
            <a:endParaRPr lang="th-TH" sz="2400" b="1" dirty="0">
              <a:solidFill>
                <a:schemeClr val="accent1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514898" y="4855928"/>
            <a:ext cx="2415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ร้านค้าของ</a:t>
            </a:r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ฝาก </a:t>
            </a:r>
          </a:p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35 แห่ง</a:t>
            </a:r>
            <a:endParaRPr lang="th-TH" sz="2400" b="1" dirty="0">
              <a:solidFill>
                <a:schemeClr val="accent1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514898" y="5748819"/>
            <a:ext cx="24156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จำนวนเส้นทางท่องเที่ยว</a:t>
            </a:r>
          </a:p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6 แห่ง</a:t>
            </a:r>
            <a:endParaRPr lang="th-TH" sz="2400" b="1" dirty="0">
              <a:solidFill>
                <a:schemeClr val="accent1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383203" y="2977379"/>
            <a:ext cx="2876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จำนวนกิจกรรมการท่องเที่ยว</a:t>
            </a:r>
          </a:p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21 กิจกรรม</a:t>
            </a:r>
            <a:endParaRPr lang="th-TH" sz="2400" b="1" dirty="0">
              <a:solidFill>
                <a:schemeClr val="accent1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383204" y="3908736"/>
            <a:ext cx="2876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จำนวนผู้ประกอบธุรกิจนำเที่ยว</a:t>
            </a:r>
          </a:p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5 แห่ง มัคคุเทศก์ 323 คน</a:t>
            </a:r>
            <a:endParaRPr lang="th-TH" sz="2400" b="1" dirty="0">
              <a:solidFill>
                <a:schemeClr val="accent1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264641" y="4865295"/>
            <a:ext cx="31460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จำนวนร้านอาหาร</a:t>
            </a:r>
          </a:p>
          <a:p>
            <a:pPr algn="ctr"/>
            <a:r>
              <a:rPr lang="th-TH" sz="2400" b="1" dirty="0" smtClean="0">
                <a:solidFill>
                  <a:schemeClr val="accent1">
                    <a:lumMod val="75000"/>
                  </a:schemeClr>
                </a:solidFill>
                <a:latin typeface="TH SarabunPSK" pitchFamily="34" charset="-34"/>
                <a:cs typeface="TH SarabunPSK" pitchFamily="34" charset="-34"/>
              </a:rPr>
              <a:t>109 แห่ง</a:t>
            </a:r>
            <a:endParaRPr lang="th-TH" sz="2400" b="1" dirty="0">
              <a:solidFill>
                <a:schemeClr val="accent1">
                  <a:lumMod val="75000"/>
                </a:scheme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5" name="AutoShape 43" descr="เคลื่อน, ร้านขาย, -e-commerce, ที่ตลาด อิสระ ไอคอน ของ Flat-line ecommerce"/>
          <p:cNvSpPr>
            <a:spLocks noChangeAspect="1" noChangeArrowheads="1"/>
          </p:cNvSpPr>
          <p:nvPr/>
        </p:nvSpPr>
        <p:spPr bwMode="auto">
          <a:xfrm>
            <a:off x="495300" y="920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sp>
        <p:nvSpPr>
          <p:cNvPr id="16" name="AutoShape 45" descr="เคลื่อน, ร้านขาย, -e-commerce, ที่ตลาด อิสระ ไอคอน ของ Flat-line ecommerce"/>
          <p:cNvSpPr>
            <a:spLocks noChangeAspect="1" noChangeArrowheads="1"/>
          </p:cNvSpPr>
          <p:nvPr/>
        </p:nvSpPr>
        <p:spPr bwMode="auto">
          <a:xfrm>
            <a:off x="647700" y="2444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/>
          </a:p>
        </p:txBody>
      </p:sp>
      <p:pic>
        <p:nvPicPr>
          <p:cNvPr id="1070" name="Picture 4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244" y="4871726"/>
            <a:ext cx="759600" cy="75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86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17409" y="245408"/>
            <a:ext cx="3220881" cy="5232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สถิติการท่องเที่ยวจังหวัดลำพูน</a:t>
            </a:r>
            <a:endParaRPr lang="th-TH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3" t="7752" r="9253" b="27752"/>
          <a:stretch/>
        </p:blipFill>
        <p:spPr>
          <a:xfrm>
            <a:off x="582970" y="850606"/>
            <a:ext cx="11089758" cy="581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84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844972"/>
              </p:ext>
            </p:extLst>
          </p:nvPr>
        </p:nvGraphicFramePr>
        <p:xfrm>
          <a:off x="203200" y="1129097"/>
          <a:ext cx="11820480" cy="4932171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690125"/>
                <a:gridCol w="3357350"/>
                <a:gridCol w="3944203"/>
                <a:gridCol w="1828802"/>
              </a:tblGrid>
              <a:tr h="1183131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ภารกิจสนับสนุน</a:t>
                      </a:r>
                    </a:p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รายละเอียด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ระดับขั้นความสำเร็จของ</a:t>
                      </a:r>
                    </a:p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หน่วยงานรับผิดชอบ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1.โครงการพัฒนาด้านการท่องเที่ยวและบริการ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1.1กิจกรรมปรับปรุงโครงสร้างพื้นฐานและการอำนวยความสะดวก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-โครงการยกระดับมาตรฐานและเพิ่มประสิทธิภาพทางหลวง</a:t>
                      </a:r>
                      <a:endParaRPr kumimoji="0" lang="th-TH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ea typeface="+mn-ea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พัฒนาทางหลวงหมายเลขหมายเลข 1087 ตอน ลี้-ก้อทุ่ง ระหว่าง กม.31+875 – กม.35+000</a:t>
                      </a:r>
                    </a:p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kumimoji="0" lang="th-TH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อยู่ในขั้นตอนรอการมอบ</a:t>
                      </a:r>
                      <a:r>
                        <a:rPr kumimoji="0" lang="th-TH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อำนาจจากจังหวัด</a:t>
                      </a:r>
                      <a:endParaRPr kumimoji="0" lang="th-TH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แขวงทางหลวงลำพูน</a:t>
                      </a: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r>
                        <a:rPr lang="th-TH" sz="2000" b="1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-โครงการอำนวยความปลอดภัยเพื่อป้องกันและแก้ไขอุบัติเหตุทางถนน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พัฒนางานไฟฟ้า แสงสว่าง ทางหลวงหมายเลข 1087 ตอนลี้-ก้อ ระหว่าง กม.0+0000</a:t>
                      </a:r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กม.20+0000 </a:t>
                      </a:r>
                    </a:p>
                    <a:p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(เป็นช่วงๆ)</a:t>
                      </a:r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kumimoji="0" lang="th-TH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อยู่ในขั้นตอนรอการมอบ</a:t>
                      </a:r>
                      <a:r>
                        <a:rPr kumimoji="0" lang="th-TH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อำนาจจากจังหวัด</a:t>
                      </a:r>
                      <a:endParaRPr kumimoji="0" lang="th-TH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แขงวงทางหลวงลำพูน</a:t>
                      </a: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5911" y="221159"/>
            <a:ext cx="11790380" cy="707886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th-TH" sz="40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 นักท่องเที่ยวเพิ่มขึ้น ร้อยละ 10</a:t>
            </a:r>
          </a:p>
        </p:txBody>
      </p:sp>
    </p:spTree>
    <p:extLst>
      <p:ext uri="{BB962C8B-B14F-4D97-AF65-F5344CB8AC3E}">
        <p14:creationId xmlns:p14="http://schemas.microsoft.com/office/powerpoint/2010/main" val="1259356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611763"/>
              </p:ext>
            </p:extLst>
          </p:nvPr>
        </p:nvGraphicFramePr>
        <p:xfrm>
          <a:off x="195811" y="1595822"/>
          <a:ext cx="11820480" cy="401777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0125"/>
                <a:gridCol w="3357350"/>
                <a:gridCol w="3944203"/>
                <a:gridCol w="1828802"/>
              </a:tblGrid>
              <a:tr h="1183131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ภารกิจสนับสนุน</a:t>
                      </a:r>
                    </a:p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รายละเอียด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ระดับขั้นความสำเร็จของ</a:t>
                      </a:r>
                    </a:p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หน่วยงานรับผิดชอบ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-โครงการพัฒนาด้านการท่องเที่ยวและบริการ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1.2 กิจกรรมการพัฒนาระบบการบริหารจัดการท่องเที่ยวชุมชน</a:t>
                      </a:r>
                    </a:p>
                    <a:p>
                      <a:pPr marL="0" indent="0">
                        <a:buNone/>
                      </a:pPr>
                      <a:endParaRPr kumimoji="0" lang="th-TH" sz="20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sz="18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กิจกรรมพัฒนามาตรฐานด้านความปลอดภัยของชุมชนท่องเที่ยว จำนวน 50 คน</a:t>
                      </a:r>
                    </a:p>
                    <a:p>
                      <a:pPr marL="0" indent="0">
                        <a:buNone/>
                      </a:pPr>
                      <a:r>
                        <a:rPr lang="th-TH" sz="18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-กิจกรรมพัฒนามาตรฐานด้านการช่วยเหลือนักท่องเที่ยว </a:t>
                      </a:r>
                      <a:r>
                        <a:rPr kumimoji="0" lang="th-TH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จำนวน 50 คน</a:t>
                      </a:r>
                      <a:endParaRPr lang="th-TH" sz="1800" baseline="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indent="0">
                        <a:buNone/>
                      </a:pPr>
                      <a:r>
                        <a:rPr lang="th-TH" sz="1800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-กิจกรรมพัฒนามาตรฐานทักษะด้านบริการ</a:t>
                      </a:r>
                    </a:p>
                    <a:p>
                      <a:pPr marL="0" indent="0">
                        <a:buNone/>
                      </a:pPr>
                      <a:r>
                        <a:rPr kumimoji="0" lang="th-TH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จำนวน 50 คน</a:t>
                      </a:r>
                      <a:endParaRPr lang="th-TH" sz="1800" baseline="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indent="0">
                        <a:buNone/>
                      </a:pPr>
                      <a:endParaRPr lang="th-TH" baseline="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-ผู้ว่าราชการจังหวัดลำพูนได้มอบอำนาจในการดำเนินโครงการ</a:t>
                      </a:r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เมื่อวันที่ 16 ตุลาคม 2563</a:t>
                      </a:r>
                    </a:p>
                    <a:p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-กิจกรรมอยู่ในระหว่างการจัดทำหลักสูตร</a:t>
                      </a:r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สำนักงานการท่องเที่ยวและกีฬาจังหวัดลำพูน</a:t>
                      </a: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25911" y="106859"/>
            <a:ext cx="11790380" cy="1384995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th-TH" sz="28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ตัวชี้วัด 1. รายได้จากการท่องเที่ยวเพิ่มขึ้น ร้อยละ 5</a:t>
            </a:r>
          </a:p>
          <a:p>
            <a:pPr>
              <a:defRPr/>
            </a:pPr>
            <a:r>
              <a:rPr lang="th-TH" sz="28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2. นักท่องเที่ยวเพิ่มขึ้น ร้อยละ 10</a:t>
            </a:r>
          </a:p>
          <a:p>
            <a:pPr>
              <a:defRPr/>
            </a:pPr>
            <a:r>
              <a:rPr lang="th-TH" sz="2800" b="1" dirty="0" smtClean="0">
                <a:solidFill>
                  <a:schemeClr val="bg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3. ค่าใช้จ่ายเฉลี่ยของนักท่องเที่ยวเพิ่มขึ้น ร้อยละ 5 ต่อปี</a:t>
            </a:r>
            <a:endParaRPr lang="th-TH" sz="2800" b="1" dirty="0">
              <a:solidFill>
                <a:schemeClr val="bg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84102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3" y="21265"/>
            <a:ext cx="11918713" cy="1609483"/>
          </a:xfrm>
          <a:prstGeom prst="rect">
            <a:avLst/>
          </a:prstGeom>
        </p:spPr>
      </p:pic>
      <p:graphicFrame>
        <p:nvGraphicFramePr>
          <p:cNvPr id="3" name="ตาราง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2376073"/>
              </p:ext>
            </p:extLst>
          </p:nvPr>
        </p:nvGraphicFramePr>
        <p:xfrm>
          <a:off x="193926" y="1630748"/>
          <a:ext cx="11820480" cy="401777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0125"/>
                <a:gridCol w="3357350"/>
                <a:gridCol w="3944203"/>
                <a:gridCol w="1828802"/>
              </a:tblGrid>
              <a:tr h="1183131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ภารกิจสนับสนุน</a:t>
                      </a:r>
                    </a:p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รายละเอียด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ระดับขั้นความสำเร็จของ</a:t>
                      </a:r>
                    </a:p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หน่วยงานรับผิดชอบ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sz="24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2.กิจกรรมการพัฒนากิจกรรมการท่องเที่ยวและของที่ระลึก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2.1 การจัดงานสืบสานประเพณีสรงน้ำพระธาตุหริ</a:t>
                      </a:r>
                      <a:r>
                        <a:rPr kumimoji="0" lang="th-TH" sz="2000" b="1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ภุญ</a:t>
                      </a: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ชัย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20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2.2 การจัดงานสืบสานประเพณีสลากย้อมหนึ่งเดียวในโลก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th-TH" sz="2000" b="1" u="none" strike="noStrike" kern="1200" cap="none" spc="0" normalizeH="0" baseline="0" noProof="0" dirty="0" smtClean="0">
                        <a:ln>
                          <a:noFill/>
                        </a:ln>
                        <a:effectLst/>
                        <a:uLnTx/>
                        <a:uFillTx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-จัดงานประเพณี</a:t>
                      </a:r>
                      <a:endParaRPr lang="th-TH" baseline="0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อยู่ในขั้นตอนรอการมอบ</a:t>
                      </a:r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อำนาจจากจังหวัด</a:t>
                      </a:r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-</a:t>
                      </a:r>
                      <a:r>
                        <a:rPr kumimoji="0" lang="th-TH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อยู่ในขั้นตอนรอการมอบ</a:t>
                      </a:r>
                      <a:r>
                        <a:rPr kumimoji="0" lang="th-TH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อำนาจจังหวัด</a:t>
                      </a:r>
                      <a:endParaRPr kumimoji="0" lang="th-TH" sz="18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สำนักงานวัฒนธรรมจังหวัดลำพูน</a:t>
                      </a: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สำนักงานวัฒนธรรมจังหวัดลำพูน</a:t>
                      </a:r>
                    </a:p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9211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930432"/>
              </p:ext>
            </p:extLst>
          </p:nvPr>
        </p:nvGraphicFramePr>
        <p:xfrm>
          <a:off x="203200" y="214697"/>
          <a:ext cx="11820480" cy="602945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2690125"/>
                <a:gridCol w="3357350"/>
                <a:gridCol w="3944203"/>
                <a:gridCol w="1828802"/>
              </a:tblGrid>
              <a:tr h="1183131"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ภารกิจสนับสนุน</a:t>
                      </a:r>
                    </a:p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รายละเอียด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ระดับขั้นความสำเร็จของ</a:t>
                      </a:r>
                    </a:p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การดำเนินงาน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H SarabunPSK" pitchFamily="34" charset="-34"/>
                          <a:cs typeface="TH SarabunPSK" pitchFamily="34" charset="-34"/>
                        </a:rPr>
                        <a:t>หน่วยงานรับผิดชอบ</a:t>
                      </a:r>
                      <a:endParaRPr lang="th-TH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3.กิจกรรมการพัฒนาตลาดและประชาสัมพันธ์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685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3.1กิจกรรมส่งเสริมการขาย การจัดแสดงสินค้าและจำหน่ายผลิตภัณฑ์ด้านการท่องเที่ยวทั้งในและนอกพื้นที่จังหวัดลำพูน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  <a:tr h="4532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3.1.2กิจกรรมส่งเสริมการขาย การจัดแสดงและจำหน่ายผลิตภัณฑ์ด้านการท่องเที่ยวภายในพื้นที่จังหวัดลำพูน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h-TH" sz="2000" b="1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TH SarabunPSK" pitchFamily="34" charset="-34"/>
                          <a:cs typeface="TH SarabunPSK" pitchFamily="34" charset="-34"/>
                        </a:rPr>
                        <a:t>3.1.2กิจกรรมส่งเสริมการท่องเที่ยวจังหวัดลำพูนในห้วงฤดูท่องเที่ยว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-ตกแต่งเมือง</a:t>
                      </a:r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 ให้แก่แหล่งท่องเที่ยวและเส้นทางท่องเที่ยว</a:t>
                      </a:r>
                    </a:p>
                    <a:p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-การจัดกิจกรรมการตลาด จำหน่ายสินค้า การจัดแสดงประเพณีและวัฒนธรรม</a:t>
                      </a:r>
                    </a:p>
                    <a:p>
                      <a:r>
                        <a:rPr lang="th-TH" baseline="0" dirty="0" smtClean="0">
                          <a:latin typeface="TH SarabunPSK" pitchFamily="34" charset="-34"/>
                          <a:cs typeface="TH SarabunPSK" pitchFamily="34" charset="-34"/>
                        </a:rPr>
                        <a:t>-ดำเนินการประชาสัมพันธ์การจัดกิจกรรมในรูปแบบสื่อออนไลน์และออฟไลน์</a:t>
                      </a:r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อยู่ระหว่างการดำเนินการ</a:t>
                      </a: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--ผู้ว่าราชการจังหวัดลำพูนได้มอบอำนาจในการดำเนินโครงการ เมื่อวันที่ 16 ตุลาคม 2563</a:t>
                      </a:r>
                    </a:p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-อยู่ในระหว่างดำเนินการร่าง</a:t>
                      </a:r>
                      <a:r>
                        <a:rPr lang="en-US" dirty="0" smtClean="0">
                          <a:latin typeface="TH SarabunPSK" pitchFamily="34" charset="-34"/>
                          <a:cs typeface="TH SarabunPSK" pitchFamily="34" charset="-34"/>
                        </a:rPr>
                        <a:t>TOR</a:t>
                      </a: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สำนักงานพัฒนาชุมชนจังหวัดลำพูน</a:t>
                      </a: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endParaRPr lang="th-TH" dirty="0" smtClean="0"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r>
                        <a:rPr lang="th-TH" dirty="0" smtClean="0">
                          <a:latin typeface="TH SarabunPSK" pitchFamily="34" charset="-34"/>
                          <a:cs typeface="TH SarabunPSK" pitchFamily="34" charset="-34"/>
                        </a:rPr>
                        <a:t>สำนักงานการท่องเที่ยวและกีฬาจังหวัดลำพูน</a:t>
                      </a:r>
                      <a:endParaRPr lang="th-TH" dirty="0"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234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60" y="4639476"/>
            <a:ext cx="4466476" cy="1626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202560" y="162913"/>
            <a:ext cx="11711055" cy="12299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3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36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โครงการที่อยู่ระหว่างการดำเนินการ ปีงบประมาณ 2563</a:t>
            </a:r>
          </a:p>
          <a:p>
            <a:pPr algn="ctr"/>
            <a:r>
              <a:rPr lang="th-TH" sz="3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TH SarabunPSK" pitchFamily="34" charset="-34"/>
              </a:rPr>
              <a:t>แสงสีรัตติกาล เสน่ห์สีสันแห่งลำพูน 9 ตุลาคม 2563 – 6 มกราคม 2564</a:t>
            </a:r>
            <a:endParaRPr lang="th-TH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32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3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41" y="1664770"/>
            <a:ext cx="5679625" cy="2974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185" y="3293156"/>
            <a:ext cx="2923184" cy="1343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585" y="1664769"/>
            <a:ext cx="2893784" cy="1490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745" y="3293157"/>
            <a:ext cx="2996157" cy="1343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2745" y="1664769"/>
            <a:ext cx="3018835" cy="1487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3147" y="4673861"/>
            <a:ext cx="2711447" cy="16124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706" y="4653979"/>
            <a:ext cx="3242515" cy="1629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980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ation -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6934065-73FD-4D4E-9D35-32953F395EB3}" vid="{5DD2D8CB-B7CD-C840-9785-7F4DF57F0D22}"/>
    </a:ext>
  </a:extLst>
</a:theme>
</file>

<file path=ppt/theme/theme2.xml><?xml version="1.0" encoding="utf-8"?>
<a:theme xmlns:a="http://schemas.openxmlformats.org/drawingml/2006/main" name="2_Presentation -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86934065-73FD-4D4E-9D35-32953F395EB3}" vid="{5DD2D8CB-B7CD-C840-9785-7F4DF57F0D22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8878</TotalTime>
  <Words>1816</Words>
  <Application>Microsoft Office PowerPoint</Application>
  <PresentationFormat>แบบจอกว้าง</PresentationFormat>
  <Paragraphs>205</Paragraphs>
  <Slides>17</Slides>
  <Notes>16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12</vt:i4>
      </vt:variant>
      <vt:variant>
        <vt:lpstr>ธีม</vt:lpstr>
      </vt:variant>
      <vt:variant>
        <vt:i4>2</vt:i4>
      </vt:variant>
      <vt:variant>
        <vt:lpstr>ชื่อเรื่องสไลด์</vt:lpstr>
      </vt:variant>
      <vt:variant>
        <vt:i4>17</vt:i4>
      </vt:variant>
    </vt:vector>
  </HeadingPairs>
  <TitlesOfParts>
    <vt:vector size="31" baseType="lpstr">
      <vt:lpstr>Angsana New</vt:lpstr>
      <vt:lpstr>Arial</vt:lpstr>
      <vt:lpstr>Calibri</vt:lpstr>
      <vt:lpstr>Calibri Light</vt:lpstr>
      <vt:lpstr>can_Rukdeaw01</vt:lpstr>
      <vt:lpstr>Cordia New</vt:lpstr>
      <vt:lpstr>LilyUPC</vt:lpstr>
      <vt:lpstr>maaja</vt:lpstr>
      <vt:lpstr>TH SarabunIT๙</vt:lpstr>
      <vt:lpstr>TH SarabunPSK</vt:lpstr>
      <vt:lpstr>Times New Roman</vt:lpstr>
      <vt:lpstr>Wingdings 2</vt:lpstr>
      <vt:lpstr>Presentation - Template</vt:lpstr>
      <vt:lpstr>2_Presentation - Template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จบการนำเสนอ...           ...ขอบคุณครับ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Windows User</cp:lastModifiedBy>
  <cp:revision>1003</cp:revision>
  <cp:lastPrinted>2020-11-27T06:01:59Z</cp:lastPrinted>
  <dcterms:created xsi:type="dcterms:W3CDTF">2019-09-05T08:09:48Z</dcterms:created>
  <dcterms:modified xsi:type="dcterms:W3CDTF">2020-11-27T06:08:43Z</dcterms:modified>
</cp:coreProperties>
</file>