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5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51" r:id="rId2"/>
    <p:sldMasterId id="2147483813" r:id="rId3"/>
    <p:sldMasterId id="2147483825" r:id="rId4"/>
    <p:sldMasterId id="2147483837" r:id="rId5"/>
    <p:sldMasterId id="2147483849" r:id="rId6"/>
  </p:sldMasterIdLst>
  <p:notesMasterIdLst>
    <p:notesMasterId r:id="rId18"/>
  </p:notesMasterIdLst>
  <p:handoutMasterIdLst>
    <p:handoutMasterId r:id="rId19"/>
  </p:handoutMasterIdLst>
  <p:sldIdLst>
    <p:sldId id="627" r:id="rId7"/>
    <p:sldId id="628" r:id="rId8"/>
    <p:sldId id="629" r:id="rId9"/>
    <p:sldId id="630" r:id="rId10"/>
    <p:sldId id="631" r:id="rId11"/>
    <p:sldId id="632" r:id="rId12"/>
    <p:sldId id="626" r:id="rId13"/>
    <p:sldId id="621" r:id="rId14"/>
    <p:sldId id="623" r:id="rId15"/>
    <p:sldId id="622" r:id="rId16"/>
    <p:sldId id="633" r:id="rId17"/>
  </p:sldIdLst>
  <p:sldSz cx="9144000" cy="6858000" type="screen4x3"/>
  <p:notesSz cx="6858000" cy="994727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006600"/>
    <a:srgbClr val="FFFF00"/>
    <a:srgbClr val="FF0066"/>
    <a:srgbClr val="FF1D1D"/>
    <a:srgbClr val="33CC33"/>
    <a:srgbClr val="800080"/>
    <a:srgbClr val="FF9900"/>
    <a:srgbClr val="FF66CC"/>
    <a:srgbClr val="FFF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09" autoAdjust="0"/>
  </p:normalViewPr>
  <p:slideViewPr>
    <p:cSldViewPr>
      <p:cViewPr>
        <p:scale>
          <a:sx n="70" d="100"/>
          <a:sy n="70" d="100"/>
        </p:scale>
        <p:origin x="-1164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___Microsoft_Excel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___Microsoft_Excel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Microsoft_Excel4.xlsx"/><Relationship Id="rId2" Type="http://schemas.openxmlformats.org/officeDocument/2006/relationships/image" Target="../media/image8.jpeg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1072069840541152E-2"/>
          <c:y val="3.7870350509567115E-2"/>
          <c:w val="0.86773224006963268"/>
          <c:h val="0.7932386110515287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txPr>
              <a:bodyPr/>
              <a:lstStyle/>
              <a:p>
                <a:pPr>
                  <a:defRPr sz="11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Sheet1!$A$2:$A$10</c:f>
              <c:strCache>
                <c:ptCount val="9"/>
                <c:pt idx="0">
                  <c:v>ขยะมูลฝอยชุมชนที่เกิดขึ้น</c:v>
                </c:pt>
                <c:pt idx="1">
                  <c:v>อำเภอเมืองลำพูน</c:v>
                </c:pt>
                <c:pt idx="2">
                  <c:v>อำเภอป่าซาง</c:v>
                </c:pt>
                <c:pt idx="3">
                  <c:v>อำเภอลี้</c:v>
                </c:pt>
                <c:pt idx="4">
                  <c:v>อำเภอแม่ทา</c:v>
                </c:pt>
                <c:pt idx="5">
                  <c:v>อำเภอเวียงหนองล่อง</c:v>
                </c:pt>
                <c:pt idx="6">
                  <c:v>อำเภอบ้านโฮ่ง</c:v>
                </c:pt>
                <c:pt idx="7">
                  <c:v>อำเภอทุ่งหัวช้าง</c:v>
                </c:pt>
                <c:pt idx="8">
                  <c:v>อำเภอบ้านธิ</c:v>
                </c:pt>
              </c:strCache>
            </c:strRef>
          </c:cat>
          <c:val>
            <c:numRef>
              <c:f>Sheet1!$B$2:$B$10</c:f>
              <c:numCache>
                <c:formatCode>_(* #,##0.00_);_(* \(#,##0.00\);_(* "-"??_);_(@_)</c:formatCode>
                <c:ptCount val="9"/>
                <c:pt idx="0">
                  <c:v>97804.54</c:v>
                </c:pt>
                <c:pt idx="1">
                  <c:v>44223.99</c:v>
                </c:pt>
                <c:pt idx="2">
                  <c:v>17000.66</c:v>
                </c:pt>
                <c:pt idx="3">
                  <c:v>12714.72</c:v>
                </c:pt>
                <c:pt idx="4">
                  <c:v>6100.27</c:v>
                </c:pt>
                <c:pt idx="5">
                  <c:v>6087.67</c:v>
                </c:pt>
                <c:pt idx="6">
                  <c:v>6037.47</c:v>
                </c:pt>
                <c:pt idx="7">
                  <c:v>2897.76</c:v>
                </c:pt>
                <c:pt idx="8">
                  <c:v>2744.99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EBE5-4C8A-9D1F-51A4E3272F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06914432"/>
        <c:axId val="306915968"/>
        <c:axId val="0"/>
      </c:bar3DChart>
      <c:catAx>
        <c:axId val="3069144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th-TH"/>
          </a:p>
        </c:txPr>
        <c:crossAx val="306915968"/>
        <c:crosses val="autoZero"/>
        <c:auto val="1"/>
        <c:lblAlgn val="ctr"/>
        <c:lblOffset val="100"/>
        <c:noMultiLvlLbl val="0"/>
      </c:catAx>
      <c:valAx>
        <c:axId val="306915968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th-TH"/>
          </a:p>
        </c:txPr>
        <c:crossAx val="3069144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1072069840541152E-2"/>
          <c:y val="3.7870350509567115E-2"/>
          <c:w val="0.86773224006963268"/>
          <c:h val="0.7932386110515287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dLbl>
              <c:idx val="0"/>
              <c:layout>
                <c:manualLayout>
                  <c:x val="1.3888893445612466E-3"/>
                  <c:y val="-2.18277866693066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BE5-4C8A-9D1F-51A4E3272FDC}"/>
                </c:ext>
              </c:extLst>
            </c:dLbl>
            <c:dLbl>
              <c:idx val="1"/>
              <c:layout>
                <c:manualLayout>
                  <c:x val="0"/>
                  <c:y val="-3.274168000395995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>
                      <a:latin typeface="TH SarabunPSK" pitchFamily="34" charset="-34"/>
                      <a:cs typeface="TH SarabunPSK" pitchFamily="34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BE5-4C8A-9D1F-51A4E3272FDC}"/>
                </c:ext>
              </c:extLst>
            </c:dLbl>
            <c:dLbl>
              <c:idx val="2"/>
              <c:layout>
                <c:manualLayout>
                  <c:x val="4.1666680336837399E-3"/>
                  <c:y val="-3.929001600475193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>
                      <a:latin typeface="TH SarabunPSK" pitchFamily="34" charset="-34"/>
                      <a:cs typeface="TH SarabunPSK" pitchFamily="34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BE5-4C8A-9D1F-51A4E3272FDC}"/>
                </c:ext>
              </c:extLst>
            </c:dLbl>
            <c:dLbl>
              <c:idx val="3"/>
              <c:layout>
                <c:manualLayout>
                  <c:x val="0"/>
                  <c:y val="-3.492445867089052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>
                      <a:latin typeface="TH SarabunPSK" pitchFamily="34" charset="-34"/>
                      <a:cs typeface="TH SarabunPSK" pitchFamily="34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BE5-4C8A-9D1F-51A4E3272FDC}"/>
                </c:ext>
              </c:extLst>
            </c:dLbl>
            <c:dLbl>
              <c:idx val="4"/>
              <c:layout>
                <c:manualLayout>
                  <c:x val="-2.7777786891224933E-3"/>
                  <c:y val="-3.274168000396002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>
                      <a:latin typeface="TH SarabunPSK" pitchFamily="34" charset="-34"/>
                      <a:cs typeface="TH SarabunPSK" pitchFamily="34" charset="-34"/>
                    </a:defRPr>
                  </a:pPr>
                  <a:endParaRPr lang="th-TH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BE5-4C8A-9D1F-51A4E3272FDC}"/>
                </c:ext>
              </c:extLst>
            </c:dLbl>
            <c:dLbl>
              <c:idx val="5"/>
              <c:layout>
                <c:manualLayout>
                  <c:x val="0"/>
                  <c:y val="-2.6193344003167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BE5-4C8A-9D1F-51A4E3272FDC}"/>
                </c:ext>
              </c:extLst>
            </c:dLbl>
            <c:dLbl>
              <c:idx val="6"/>
              <c:layout>
                <c:manualLayout>
                  <c:x val="8.3333360673674781E-3"/>
                  <c:y val="-2.18277866693066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BE5-4C8A-9D1F-51A4E3272FD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ขยะมูลฝอยที่ อปท. เก็บข้อมูลได้</c:v>
                </c:pt>
                <c:pt idx="1">
                  <c:v>ขยะมูลฝอยทั่วไป</c:v>
                </c:pt>
                <c:pt idx="2">
                  <c:v>ขยะอินทรีย์</c:v>
                </c:pt>
                <c:pt idx="3">
                  <c:v>ขยะรีไซเคิล</c:v>
                </c:pt>
                <c:pt idx="4">
                  <c:v>ขยะอันตรายชุมชน</c:v>
                </c:pt>
              </c:strCache>
            </c:strRef>
          </c:cat>
          <c:val>
            <c:numRef>
              <c:f>Sheet1!$B$2:$B$6</c:f>
              <c:numCache>
                <c:formatCode>_(* #,##0.00_);_(* \(#,##0.00\);_(* "-"??_);_(@_)</c:formatCode>
                <c:ptCount val="5"/>
                <c:pt idx="0">
                  <c:v>72640.259999999995</c:v>
                </c:pt>
                <c:pt idx="1">
                  <c:v>32995.47</c:v>
                </c:pt>
                <c:pt idx="2">
                  <c:v>25796.82</c:v>
                </c:pt>
                <c:pt idx="3">
                  <c:v>13332.74</c:v>
                </c:pt>
                <c:pt idx="4">
                  <c:v>631.9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EBE5-4C8A-9D1F-51A4E3272F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9343488"/>
        <c:axId val="89345024"/>
        <c:axId val="0"/>
      </c:bar3DChart>
      <c:catAx>
        <c:axId val="893434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th-TH"/>
          </a:p>
        </c:txPr>
        <c:crossAx val="89345024"/>
        <c:crosses val="autoZero"/>
        <c:auto val="1"/>
        <c:lblAlgn val="ctr"/>
        <c:lblOffset val="100"/>
        <c:noMultiLvlLbl val="0"/>
      </c:catAx>
      <c:valAx>
        <c:axId val="89345024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th-TH"/>
          </a:p>
        </c:txPr>
        <c:crossAx val="893434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1072069840541152E-2"/>
          <c:y val="3.7870350509567115E-2"/>
          <c:w val="0.86773224006963268"/>
          <c:h val="0.7932386110515287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spPr>
            <a:solidFill>
              <a:srgbClr val="F79646">
                <a:lumMod val="75000"/>
              </a:srgbClr>
            </a:solidFill>
            <a:scene3d>
              <a:camera prst="orthographicFront"/>
              <a:lightRig rig="threePt" dir="t"/>
            </a:scene3d>
            <a:sp3d/>
          </c:spPr>
          <c:invertIfNegative val="0"/>
          <c:dLbls>
            <c:dLbl>
              <c:idx val="0"/>
              <c:layout>
                <c:manualLayout>
                  <c:x val="1.3888893445612466E-3"/>
                  <c:y val="-2.18277866693066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3.27416800039599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1666680336837399E-3"/>
                  <c:y val="-3.92900160047519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"/>
                  <c:y val="-3.49244586708905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2.7777786891224933E-3"/>
                  <c:y val="-3.2741680003960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"/>
                  <c:y val="-2.6193344003167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8.3333360673674781E-3"/>
                  <c:y val="-2.18277866693066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>
                    <a:cs typeface="+mj-cs"/>
                  </a:defRPr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ขยะมูลฝอยชุมชนที่เกิดขึ้น</c:v>
                </c:pt>
                <c:pt idx="1">
                  <c:v>ขยะมูลฝอยที่ อปท. เก็บขนได้</c:v>
                </c:pt>
                <c:pt idx="2">
                  <c:v>ขยะมูลฝอยที่ถูกนำไปใช้ประโยชน์</c:v>
                </c:pt>
                <c:pt idx="3">
                  <c:v>ขยะมูลฝอยที่ไม่ได้เก็บขน</c:v>
                </c:pt>
                <c:pt idx="4">
                  <c:v>ขยะที่ไม่ระบุสถานที่</c:v>
                </c:pt>
              </c:strCache>
            </c:strRef>
          </c:cat>
          <c:val>
            <c:numRef>
              <c:f>Sheet1!$B$2:$B$6</c:f>
              <c:numCache>
                <c:formatCode>_(* #,##0.00_);_(* \(#,##0.00\);_(* "-"??_);_(@_)</c:formatCode>
                <c:ptCount val="5"/>
                <c:pt idx="0">
                  <c:v>97804.54</c:v>
                </c:pt>
                <c:pt idx="1">
                  <c:v>51893.51</c:v>
                </c:pt>
                <c:pt idx="2">
                  <c:v>40314.230000000003</c:v>
                </c:pt>
                <c:pt idx="3">
                  <c:v>2304.64</c:v>
                </c:pt>
                <c:pt idx="4">
                  <c:v>18074.310000000001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EBE5-4C8A-9D1F-51A4E3272F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9667456"/>
        <c:axId val="89668992"/>
      </c:barChart>
      <c:catAx>
        <c:axId val="89667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th-TH"/>
          </a:p>
        </c:txPr>
        <c:crossAx val="89668992"/>
        <c:crosses val="autoZero"/>
        <c:auto val="1"/>
        <c:lblAlgn val="ctr"/>
        <c:lblOffset val="100"/>
        <c:noMultiLvlLbl val="0"/>
      </c:catAx>
      <c:valAx>
        <c:axId val="89668992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th-TH"/>
          </a:p>
        </c:txPr>
        <c:crossAx val="896674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397008551074545"/>
          <c:y val="9.5971613371702125E-2"/>
          <c:w val="0.83769657842188694"/>
          <c:h val="0.677969436400156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spPr>
            <a:solidFill>
              <a:srgbClr val="33CC33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1"/>
              <c:layout>
                <c:manualLayout>
                  <c:x val="-5.555557378244984E-3"/>
                  <c:y val="-9.259259259259258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37C-45ED-9228-E2E9E7C79DA6}"/>
                </c:ext>
              </c:extLst>
            </c:dLbl>
            <c:dLbl>
              <c:idx val="2"/>
              <c:layout>
                <c:manualLayout>
                  <c:x val="1.3888893445612464E-3"/>
                  <c:y val="-2.22222222222222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37C-45ED-9228-E2E9E7C79DA6}"/>
                </c:ext>
              </c:extLst>
            </c:dLbl>
            <c:dLbl>
              <c:idx val="3"/>
              <c:layout>
                <c:manualLayout>
                  <c:x val="2.7777786891224929E-3"/>
                  <c:y val="-2.037037037037037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37C-45ED-9228-E2E9E7C79DA6}"/>
                </c:ext>
              </c:extLst>
            </c:dLbl>
            <c:dLbl>
              <c:idx val="4"/>
              <c:layout>
                <c:manualLayout>
                  <c:x val="-1.3888893445612464E-3"/>
                  <c:y val="-1.851851851851852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37C-45ED-9228-E2E9E7C79DA6}"/>
                </c:ext>
              </c:extLst>
            </c:dLbl>
            <c:dLbl>
              <c:idx val="5"/>
              <c:layout>
                <c:manualLayout>
                  <c:x val="-5.555557378244984E-3"/>
                  <c:y val="-2.407407407407408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37C-45ED-9228-E2E9E7C79DA6}"/>
                </c:ext>
              </c:extLst>
            </c:dLbl>
            <c:dLbl>
              <c:idx val="6"/>
              <c:layout>
                <c:manualLayout>
                  <c:x val="5.555557378244984E-3"/>
                  <c:y val="-1.481481481481481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37C-45ED-9228-E2E9E7C79DA6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อำเภอเมืองลำพูน</c:v>
                </c:pt>
                <c:pt idx="1">
                  <c:v>อำเภอป่าซาง</c:v>
                </c:pt>
                <c:pt idx="2">
                  <c:v>อำเภอแม่ทา</c:v>
                </c:pt>
                <c:pt idx="3">
                  <c:v>อำเภอบ้านโฮ่ง</c:v>
                </c:pt>
                <c:pt idx="4">
                  <c:v>อำเภอลี้</c:v>
                </c:pt>
                <c:pt idx="5">
                  <c:v>อำเภอบ้านธิ</c:v>
                </c:pt>
                <c:pt idx="6">
                  <c:v>อำเภอเวียงหนองล่อง</c:v>
                </c:pt>
                <c:pt idx="7">
                  <c:v>อำเภอทุ่งหัวช้าง</c:v>
                </c:pt>
              </c:strCache>
            </c:strRef>
          </c:cat>
          <c:val>
            <c:numRef>
              <c:f>Sheet1!$B$2:$B$9</c:f>
              <c:numCache>
                <c:formatCode>_(* #,##0.00_);_(* \(#,##0.00\);_(* "-"??_);_(@_)</c:formatCode>
                <c:ptCount val="8"/>
                <c:pt idx="0" formatCode="#,##0.00">
                  <c:v>53514130.079999998</c:v>
                </c:pt>
                <c:pt idx="1">
                  <c:v>8740575.4399999995</c:v>
                </c:pt>
                <c:pt idx="2">
                  <c:v>3574963.2</c:v>
                </c:pt>
                <c:pt idx="3">
                  <c:v>3365748.25</c:v>
                </c:pt>
                <c:pt idx="4">
                  <c:v>2204848.83</c:v>
                </c:pt>
                <c:pt idx="5">
                  <c:v>1365224.1</c:v>
                </c:pt>
                <c:pt idx="6">
                  <c:v>1174833.8999999999</c:v>
                </c:pt>
                <c:pt idx="7">
                  <c:v>153000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D37C-45ED-9228-E2E9E7C79D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9520768"/>
        <c:axId val="89588096"/>
      </c:barChart>
      <c:catAx>
        <c:axId val="89520768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crossAx val="89588096"/>
        <c:crosses val="autoZero"/>
        <c:auto val="1"/>
        <c:lblAlgn val="ctr"/>
        <c:lblOffset val="100"/>
        <c:noMultiLvlLbl val="0"/>
      </c:catAx>
      <c:valAx>
        <c:axId val="89588096"/>
        <c:scaling>
          <c:orientation val="minMax"/>
        </c:scaling>
        <c:delete val="0"/>
        <c:axPos val="l"/>
        <c:numFmt formatCode="#,##0.00" sourceLinked="1"/>
        <c:majorTickMark val="out"/>
        <c:minorTickMark val="none"/>
        <c:tickLblPos val="nextTo"/>
        <c:crossAx val="89520768"/>
        <c:crosses val="autoZero"/>
        <c:crossBetween val="between"/>
      </c:valAx>
      <c:spPr>
        <a:blipFill>
          <a:blip xmlns:r="http://schemas.openxmlformats.org/officeDocument/2006/relationships" r:embed="rId2"/>
          <a:tile tx="0" ty="0" sx="100000" sy="100000" flip="none" algn="tl"/>
        </a:blipFill>
      </c:spPr>
    </c:plotArea>
    <c:plotVisOnly val="1"/>
    <c:dispBlanksAs val="gap"/>
    <c:showDLblsOverMax val="0"/>
  </c:chart>
  <c:txPr>
    <a:bodyPr/>
    <a:lstStyle/>
    <a:p>
      <a:pPr>
        <a:defRPr sz="1600">
          <a:latin typeface="TH SarabunPSK" pitchFamily="34" charset="-34"/>
          <a:cs typeface="TH SarabunPSK" pitchFamily="34" charset="-34"/>
        </a:defRPr>
      </a:pPr>
      <a:endParaRPr lang="th-TH"/>
    </a:p>
  </c:txPr>
  <c:externalData r:id="rId3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0.60099</cdr:x>
      <cdr:y>0.22921</cdr:y>
    </cdr:from>
    <cdr:to>
      <cdr:x>0.70134</cdr:x>
      <cdr:y>0.36781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476395" y="151216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th-TH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71800" cy="497364"/>
          </a:xfrm>
          <a:prstGeom prst="rect">
            <a:avLst/>
          </a:prstGeom>
        </p:spPr>
        <p:txBody>
          <a:bodyPr vert="horz" lIns="91861" tIns="45930" rIns="91861" bIns="4593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97364"/>
          </a:xfrm>
          <a:prstGeom prst="rect">
            <a:avLst/>
          </a:prstGeom>
        </p:spPr>
        <p:txBody>
          <a:bodyPr vert="horz" lIns="91861" tIns="45930" rIns="91861" bIns="45930" rtlCol="0"/>
          <a:lstStyle>
            <a:lvl1pPr algn="r">
              <a:defRPr sz="1200"/>
            </a:lvl1pPr>
          </a:lstStyle>
          <a:p>
            <a:fld id="{BE5A41E3-A53D-4355-AB90-AD7AD2058B10}" type="datetimeFigureOut">
              <a:rPr lang="th-TH" smtClean="0"/>
              <a:pPr/>
              <a:t>25/11/63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2" y="9448186"/>
            <a:ext cx="2971800" cy="497364"/>
          </a:xfrm>
          <a:prstGeom prst="rect">
            <a:avLst/>
          </a:prstGeom>
        </p:spPr>
        <p:txBody>
          <a:bodyPr vert="horz" lIns="91861" tIns="45930" rIns="91861" bIns="4593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4" y="9448186"/>
            <a:ext cx="2971800" cy="497364"/>
          </a:xfrm>
          <a:prstGeom prst="rect">
            <a:avLst/>
          </a:prstGeom>
        </p:spPr>
        <p:txBody>
          <a:bodyPr vert="horz" lIns="91861" tIns="45930" rIns="91861" bIns="45930" rtlCol="0" anchor="b"/>
          <a:lstStyle>
            <a:lvl1pPr algn="r">
              <a:defRPr sz="1200"/>
            </a:lvl1pPr>
          </a:lstStyle>
          <a:p>
            <a:fld id="{B036E753-6318-410B-AB66-BDE43D9AADA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48507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2548" cy="497841"/>
          </a:xfrm>
          <a:prstGeom prst="rect">
            <a:avLst/>
          </a:prstGeom>
        </p:spPr>
        <p:txBody>
          <a:bodyPr vert="horz" lIns="91861" tIns="45930" rIns="91861" bIns="4593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3852" y="1"/>
            <a:ext cx="2972548" cy="497841"/>
          </a:xfrm>
          <a:prstGeom prst="rect">
            <a:avLst/>
          </a:prstGeom>
        </p:spPr>
        <p:txBody>
          <a:bodyPr vert="horz" lIns="91861" tIns="45930" rIns="91861" bIns="45930" rtlCol="0"/>
          <a:lstStyle>
            <a:lvl1pPr algn="r">
              <a:defRPr sz="1200"/>
            </a:lvl1pPr>
          </a:lstStyle>
          <a:p>
            <a:fld id="{DE87EAF6-DEA7-4235-9175-CE5C6551C86E}" type="datetimeFigureOut">
              <a:rPr lang="th-TH" smtClean="0"/>
              <a:pPr/>
              <a:t>25/11/63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61" tIns="45930" rIns="91861" bIns="4593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482" y="4725514"/>
            <a:ext cx="5487041" cy="4475797"/>
          </a:xfrm>
          <a:prstGeom prst="rect">
            <a:avLst/>
          </a:prstGeom>
        </p:spPr>
        <p:txBody>
          <a:bodyPr vert="horz" lIns="91861" tIns="45930" rIns="91861" bIns="45930" rtlCol="0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47845"/>
            <a:ext cx="2972548" cy="497841"/>
          </a:xfrm>
          <a:prstGeom prst="rect">
            <a:avLst/>
          </a:prstGeom>
        </p:spPr>
        <p:txBody>
          <a:bodyPr vert="horz" lIns="91861" tIns="45930" rIns="91861" bIns="4593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3852" y="9447845"/>
            <a:ext cx="2972548" cy="497841"/>
          </a:xfrm>
          <a:prstGeom prst="rect">
            <a:avLst/>
          </a:prstGeom>
        </p:spPr>
        <p:txBody>
          <a:bodyPr vert="horz" lIns="91861" tIns="45930" rIns="91861" bIns="45930" rtlCol="0" anchor="b"/>
          <a:lstStyle>
            <a:lvl1pPr algn="r">
              <a:defRPr sz="1200"/>
            </a:lvl1pPr>
          </a:lstStyle>
          <a:p>
            <a:fld id="{A3CF098B-0B94-49FB-9D0E-13D8BC97F8D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49640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42975" y="746125"/>
            <a:ext cx="4973638" cy="3729038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728CD-B810-410C-9C1E-57957C3A65EC}" type="slidenum">
              <a:rPr lang="th-TH" smtClean="0">
                <a:solidFill>
                  <a:prstClr val="black"/>
                </a:solidFill>
              </a:rPr>
              <a:pPr/>
              <a:t>6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9768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42975" y="746125"/>
            <a:ext cx="4972050" cy="3729038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BB7E6D-8F43-484C-AF0D-4E0E05A173EF}" type="slidenum">
              <a:rPr lang="en-AU" smtClean="0">
                <a:solidFill>
                  <a:prstClr val="black"/>
                </a:solidFill>
              </a:rPr>
              <a:pPr/>
              <a:t>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229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42975" y="746125"/>
            <a:ext cx="4972050" cy="3729038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BB7E6D-8F43-484C-AF0D-4E0E05A173EF}" type="slidenum">
              <a:rPr lang="en-AU" smtClean="0">
                <a:solidFill>
                  <a:prstClr val="black"/>
                </a:solidFill>
              </a:rPr>
              <a:pPr/>
              <a:t>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229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42975" y="746125"/>
            <a:ext cx="4972050" cy="3729038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BB7E6D-8F43-484C-AF0D-4E0E05A173EF}" type="slidenum">
              <a:rPr lang="en-AU" smtClean="0">
                <a:solidFill>
                  <a:prstClr val="black"/>
                </a:solidFill>
              </a:rPr>
              <a:pPr/>
              <a:t>9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2295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42975" y="746125"/>
            <a:ext cx="4972050" cy="3729038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BB7E6D-8F43-484C-AF0D-4E0E05A173EF}" type="slidenum">
              <a:rPr lang="en-AU" smtClean="0">
                <a:solidFill>
                  <a:prstClr val="black"/>
                </a:solidFill>
              </a:rPr>
              <a:pPr/>
              <a:t>10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2295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42975" y="746125"/>
            <a:ext cx="4972050" cy="3729038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BB7E6D-8F43-484C-AF0D-4E0E05A173EF}" type="slidenum">
              <a:rPr lang="en-AU" smtClean="0">
                <a:solidFill>
                  <a:prstClr val="black"/>
                </a:solidFill>
              </a:rPr>
              <a:pPr/>
              <a:t>11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22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002-KIMS BUSINESS\007-bizdesign.tv\000-PPT FOR KMONG\PSD\13-05-14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37" y="862365"/>
            <a:ext cx="3420164" cy="398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920519" y="992872"/>
            <a:ext cx="3146400" cy="25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xmlns="" id="{120A1E39-4EAE-4670-B341-E8765113888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" y="5604688"/>
            <a:ext cx="9143999" cy="276737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1" baseline="0">
                <a:solidFill>
                  <a:schemeClr val="tx1"/>
                </a:solidFill>
                <a:effectLst/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INSTERT THE TITLE OF YOUR PRESENTATION HERE</a:t>
            </a:r>
            <a:endParaRPr lang="ko-KR" altLang="en-US" dirty="0"/>
          </a:p>
        </p:txBody>
      </p:sp>
      <p:sp>
        <p:nvSpPr>
          <p:cNvPr id="8" name="제목 1">
            <a:extLst>
              <a:ext uri="{FF2B5EF4-FFF2-40B4-BE49-F238E27FC236}">
                <a16:creationId xmlns:a16="http://schemas.microsoft.com/office/drawing/2014/main" xmlns="" id="{3DAC9DBF-2FD4-4775-8F53-02C2F29CA8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4869160"/>
            <a:ext cx="9143998" cy="72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FREE PPT TEMPLATES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65777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8208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783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5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5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45" indent="0">
              <a:buNone/>
              <a:defRPr sz="1200"/>
            </a:lvl2pPr>
            <a:lvl3pPr marL="914290" indent="0">
              <a:buNone/>
              <a:defRPr sz="1000"/>
            </a:lvl3pPr>
            <a:lvl4pPr marL="1371435" indent="0">
              <a:buNone/>
              <a:defRPr sz="900"/>
            </a:lvl4pPr>
            <a:lvl5pPr marL="1828581" indent="0">
              <a:buNone/>
              <a:defRPr sz="900"/>
            </a:lvl5pPr>
            <a:lvl6pPr marL="2285726" indent="0">
              <a:buNone/>
              <a:defRPr sz="900"/>
            </a:lvl6pPr>
            <a:lvl7pPr marL="2742871" indent="0">
              <a:buNone/>
              <a:defRPr sz="900"/>
            </a:lvl7pPr>
            <a:lvl8pPr marL="3200016" indent="0">
              <a:buNone/>
              <a:defRPr sz="900"/>
            </a:lvl8pPr>
            <a:lvl9pPr marL="3657161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2503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45" indent="0">
              <a:buNone/>
              <a:defRPr sz="2800"/>
            </a:lvl2pPr>
            <a:lvl3pPr marL="914290" indent="0">
              <a:buNone/>
              <a:defRPr sz="2400"/>
            </a:lvl3pPr>
            <a:lvl4pPr marL="1371435" indent="0">
              <a:buNone/>
              <a:defRPr sz="2000"/>
            </a:lvl4pPr>
            <a:lvl5pPr marL="1828581" indent="0">
              <a:buNone/>
              <a:defRPr sz="2000"/>
            </a:lvl5pPr>
            <a:lvl6pPr marL="2285726" indent="0">
              <a:buNone/>
              <a:defRPr sz="2000"/>
            </a:lvl6pPr>
            <a:lvl7pPr marL="2742871" indent="0">
              <a:buNone/>
              <a:defRPr sz="2000"/>
            </a:lvl7pPr>
            <a:lvl8pPr marL="3200016" indent="0">
              <a:buNone/>
              <a:defRPr sz="2000"/>
            </a:lvl8pPr>
            <a:lvl9pPr marL="3657161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45" indent="0">
              <a:buNone/>
              <a:defRPr sz="1200"/>
            </a:lvl2pPr>
            <a:lvl3pPr marL="914290" indent="0">
              <a:buNone/>
              <a:defRPr sz="1000"/>
            </a:lvl3pPr>
            <a:lvl4pPr marL="1371435" indent="0">
              <a:buNone/>
              <a:defRPr sz="900"/>
            </a:lvl4pPr>
            <a:lvl5pPr marL="1828581" indent="0">
              <a:buNone/>
              <a:defRPr sz="900"/>
            </a:lvl5pPr>
            <a:lvl6pPr marL="2285726" indent="0">
              <a:buNone/>
              <a:defRPr sz="900"/>
            </a:lvl6pPr>
            <a:lvl7pPr marL="2742871" indent="0">
              <a:buNone/>
              <a:defRPr sz="900"/>
            </a:lvl7pPr>
            <a:lvl8pPr marL="3200016" indent="0">
              <a:buNone/>
              <a:defRPr sz="900"/>
            </a:lvl8pPr>
            <a:lvl9pPr marL="3657161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365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78615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9488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1804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449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1501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321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KBM-정애\014-Fullppt\PNG이미지\탭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053" y="644691"/>
            <a:ext cx="2049645" cy="336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836710" y="974941"/>
            <a:ext cx="1440672" cy="240475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445111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2925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3782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13174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08293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1025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378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358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67385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4266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95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002-KIMS BUSINESS\007-bizdesign.tv\000-PPT FOR KMONG\PSD\13-05-14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37" y="862365"/>
            <a:ext cx="3420164" cy="398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920519" y="992872"/>
            <a:ext cx="3146400" cy="25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98752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4113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6736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96789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097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683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7264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394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28306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177B-C8E7-45F6-95A1-E0E38718AFB9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4288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B5F44-B35B-47EA-B7E4-3996944A720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1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645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8"/>
          <p:cNvSpPr>
            <a:spLocks noGrp="1"/>
          </p:cNvSpPr>
          <p:nvPr>
            <p:ph type="title" hasCustomPrompt="1"/>
          </p:nvPr>
        </p:nvSpPr>
        <p:spPr>
          <a:xfrm>
            <a:off x="3671392" y="2909009"/>
            <a:ext cx="5472608" cy="722771"/>
          </a:xfrm>
          <a:prstGeom prst="rect">
            <a:avLst/>
          </a:prstGeom>
        </p:spPr>
        <p:txBody>
          <a:bodyPr anchor="ctr"/>
          <a:lstStyle>
            <a:lvl1pPr algn="l">
              <a:defRPr sz="3600"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Section Break</a:t>
            </a:r>
            <a:endParaRPr lang="ko-KR" alt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xmlns="" id="{39315AC1-362C-42C8-AC5D-93231CD549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1392" y="3645581"/>
            <a:ext cx="5472608" cy="263475"/>
          </a:xfrm>
          <a:prstGeom prst="rect">
            <a:avLst/>
          </a:prstGeom>
        </p:spPr>
        <p:txBody>
          <a:bodyPr lIns="108000" anchor="ctr"/>
          <a:lstStyle>
            <a:lvl1pPr marL="0" indent="0" algn="l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This text can be replaced with your own text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610472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23889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23889" y="458947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9960A-EB3F-4EC7-AD3C-B912B820423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681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C7C4C-0F97-4C03-AEA2-B79877852CA9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3460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29842" y="2505076"/>
            <a:ext cx="3868340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29152" y="2505076"/>
            <a:ext cx="3887391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3AC21-459E-443E-B662-979C2F74D60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1667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E6A2B-C1F3-4308-AA52-514B9993E80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36370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9CF3-35AC-4765-84C5-0489F11BA82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891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887395" y="987426"/>
            <a:ext cx="462915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6F52B-B488-47D3-A3D4-4E310A91E16E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00925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3887395" y="987426"/>
            <a:ext cx="462915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CAF17-F512-44C9-BFD6-53BCDA3F471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1702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879F-5784-4848-9D16-81CE0717648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297763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43674" y="365125"/>
            <a:ext cx="1971675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28649" y="365125"/>
            <a:ext cx="5800725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7F06-817C-42D3-9483-086173F026C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3444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93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588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4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8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827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995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5" indent="0">
              <a:buNone/>
              <a:defRPr sz="2000" b="1"/>
            </a:lvl2pPr>
            <a:lvl3pPr marL="914290" indent="0">
              <a:buNone/>
              <a:defRPr sz="1800" b="1"/>
            </a:lvl3pPr>
            <a:lvl4pPr marL="1371435" indent="0">
              <a:buNone/>
              <a:defRPr sz="1600" b="1"/>
            </a:lvl4pPr>
            <a:lvl5pPr marL="1828581" indent="0">
              <a:buNone/>
              <a:defRPr sz="1600" b="1"/>
            </a:lvl5pPr>
            <a:lvl6pPr marL="2285726" indent="0">
              <a:buNone/>
              <a:defRPr sz="1600" b="1"/>
            </a:lvl6pPr>
            <a:lvl7pPr marL="2742871" indent="0">
              <a:buNone/>
              <a:defRPr sz="1600" b="1"/>
            </a:lvl7pPr>
            <a:lvl8pPr marL="3200016" indent="0">
              <a:buNone/>
              <a:defRPr sz="1600" b="1"/>
            </a:lvl8pPr>
            <a:lvl9pPr marL="3657161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5" indent="0">
              <a:buNone/>
              <a:defRPr sz="2000" b="1"/>
            </a:lvl2pPr>
            <a:lvl3pPr marL="914290" indent="0">
              <a:buNone/>
              <a:defRPr sz="1800" b="1"/>
            </a:lvl3pPr>
            <a:lvl4pPr marL="1371435" indent="0">
              <a:buNone/>
              <a:defRPr sz="1600" b="1"/>
            </a:lvl4pPr>
            <a:lvl5pPr marL="1828581" indent="0">
              <a:buNone/>
              <a:defRPr sz="1600" b="1"/>
            </a:lvl5pPr>
            <a:lvl6pPr marL="2285726" indent="0">
              <a:buNone/>
              <a:defRPr sz="1600" b="1"/>
            </a:lvl6pPr>
            <a:lvl7pPr marL="2742871" indent="0">
              <a:buNone/>
              <a:defRPr sz="1600" b="1"/>
            </a:lvl7pPr>
            <a:lvl8pPr marL="3200016" indent="0">
              <a:buNone/>
              <a:defRPr sz="1600" b="1"/>
            </a:lvl8pPr>
            <a:lvl9pPr marL="3657161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876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0041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6176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29" tIns="45715" rIns="91429" bIns="45715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29" tIns="45715" rIns="91429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90"/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290"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29" tIns="45715" rIns="91429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90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29" tIns="45715" rIns="91429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90"/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290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595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</p:sldLayoutIdLst>
  <p:txStyles>
    <p:titleStyle>
      <a:lvl1pPr algn="ctr" defTabSz="91429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59" indent="-342859" algn="l" defTabSz="91429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1" indent="-285716" algn="l" defTabSz="91429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63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08" indent="-228573" algn="l" defTabSz="91429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53" indent="-228573" algn="l" defTabSz="91429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98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43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89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34" indent="-228573" algn="l" defTabSz="91429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29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5" algn="l" defTabSz="91429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81" algn="l" defTabSz="91429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6" algn="l" defTabSz="91429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71" algn="l" defTabSz="91429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6" algn="l" defTabSz="91429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61" algn="l" defTabSz="91429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109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602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628652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28652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628649" y="635636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DB716B-E87B-46EE-B4B2-DB82F492EBB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25/11/63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028952" y="635636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6457951" y="635636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933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8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8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8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8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8.png"/><Relationship Id="rId18" Type="http://schemas.openxmlformats.org/officeDocument/2006/relationships/image" Target="../media/image23.png"/><Relationship Id="rId3" Type="http://schemas.openxmlformats.org/officeDocument/2006/relationships/image" Target="../media/image10.jpeg"/><Relationship Id="rId21" Type="http://schemas.openxmlformats.org/officeDocument/2006/relationships/image" Target="../media/image26.jpeg"/><Relationship Id="rId7" Type="http://schemas.microsoft.com/office/2007/relationships/hdphoto" Target="../media/hdphoto1.wdp"/><Relationship Id="rId12" Type="http://schemas.openxmlformats.org/officeDocument/2006/relationships/image" Target="../media/image17.gif"/><Relationship Id="rId1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1.jpeg"/><Relationship Id="rId20" Type="http://schemas.openxmlformats.org/officeDocument/2006/relationships/image" Target="../media/image2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11" Type="http://schemas.microsoft.com/office/2007/relationships/hdphoto" Target="../media/hdphoto3.wdp"/><Relationship Id="rId5" Type="http://schemas.openxmlformats.org/officeDocument/2006/relationships/image" Target="../media/image13.png"/><Relationship Id="rId15" Type="http://schemas.openxmlformats.org/officeDocument/2006/relationships/image" Target="../media/image20.jpeg"/><Relationship Id="rId10" Type="http://schemas.openxmlformats.org/officeDocument/2006/relationships/image" Target="../media/image16.png"/><Relationship Id="rId19" Type="http://schemas.openxmlformats.org/officeDocument/2006/relationships/image" Target="../media/image24.png"/><Relationship Id="rId4" Type="http://schemas.openxmlformats.org/officeDocument/2006/relationships/image" Target="../media/image12.jpeg"/><Relationship Id="rId9" Type="http://schemas.microsoft.com/office/2007/relationships/hdphoto" Target="../media/hdphoto2.wdp"/><Relationship Id="rId14" Type="http://schemas.openxmlformats.org/officeDocument/2006/relationships/image" Target="../media/image19.png"/><Relationship Id="rId22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>
            <a:extLst>
              <a:ext uri="{FF2B5EF4-FFF2-40B4-BE49-F238E27FC236}">
                <a16:creationId xmlns:a16="http://schemas.microsoft.com/office/drawing/2014/main" xmlns="" id="{240EDB12-801D-401F-A496-84D79603ED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8211"/>
            <a:ext cx="9144000" cy="6858000"/>
          </a:xfrm>
          <a:prstGeom prst="rect">
            <a:avLst/>
          </a:prstGeom>
        </p:spPr>
      </p:pic>
      <p:sp>
        <p:nvSpPr>
          <p:cNvPr id="4" name="สี่เหลี่ยมผืนผ้า 3">
            <a:extLst>
              <a:ext uri="{FF2B5EF4-FFF2-40B4-BE49-F238E27FC236}">
                <a16:creationId xmlns:a16="http://schemas.microsoft.com/office/drawing/2014/main" xmlns="" id="{907869FC-BCC3-4796-A6AC-F6E2B81BBBF0}"/>
              </a:ext>
            </a:extLst>
          </p:cNvPr>
          <p:cNvSpPr/>
          <p:nvPr/>
        </p:nvSpPr>
        <p:spPr>
          <a:xfrm>
            <a:off x="146428" y="2348880"/>
            <a:ext cx="8892480" cy="1277273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tabLst>
                <a:tab pos="1260475" algn="l"/>
              </a:tabLst>
            </a:pPr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สรุปปริมาณขยะมูลฝอย</a:t>
            </a:r>
            <a:r>
              <a:rPr lang="en-US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ประจำ</a:t>
            </a:r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ปีงบประมาณ </a:t>
            </a:r>
            <a:r>
              <a:rPr lang="th-TH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พ.ศ. </a:t>
            </a:r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2563</a:t>
            </a:r>
          </a:p>
          <a:p>
            <a:pPr algn="ctr">
              <a:spcBef>
                <a:spcPts val="600"/>
              </a:spcBef>
              <a:tabLst>
                <a:tab pos="1260475" algn="l"/>
              </a:tabLst>
            </a:pPr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(เดือนตุลาคม 2562 – กันยายน 2563)</a:t>
            </a:r>
            <a:endParaRPr lang="en-US" sz="3600" dirty="0">
              <a:solidFill>
                <a:prstClr val="black"/>
              </a:solidFill>
              <a:latin typeface="TH SarabunIT๙" panose="020B0500040200020003" pitchFamily="34" charset="-34"/>
              <a:ea typeface="Times New Roman" panose="02020603050405020304" pitchFamily="18" charset="0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8117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สี่เหลี่ยมผืนผ้า 37"/>
          <p:cNvSpPr/>
          <p:nvPr/>
        </p:nvSpPr>
        <p:spPr>
          <a:xfrm>
            <a:off x="772834" y="3919325"/>
            <a:ext cx="3528392" cy="953915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 lIns="91231" tIns="45625" rIns="91231" bIns="45625">
            <a:spAutoFit/>
          </a:bodyPr>
          <a:lstStyle/>
          <a:p>
            <a:pPr algn="ctr" defTabSz="914290"/>
            <a:r>
              <a:rPr lang="th-TH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สถานศึกษาทุกสังกัด 399 แห่ง</a:t>
            </a:r>
          </a:p>
          <a:p>
            <a:pPr algn="thaiDist" defTabSz="914290"/>
            <a:r>
              <a:rPr lang="th-TH" sz="14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14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ต้น</a:t>
            </a:r>
            <a:r>
              <a:rPr lang="th-TH" sz="14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สังกัดของสถานศึกษา (</a:t>
            </a:r>
            <a:r>
              <a:rPr lang="th-TH" sz="14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สพป</a:t>
            </a:r>
            <a:r>
              <a:rPr lang="th-TH" sz="14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.ลำพูน เขต 1, </a:t>
            </a:r>
            <a:r>
              <a:rPr lang="th-TH" sz="14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สพป</a:t>
            </a:r>
            <a:r>
              <a:rPr lang="th-TH" sz="14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.ลำพูน เขต 2, </a:t>
            </a:r>
            <a:r>
              <a:rPr lang="th-TH" sz="14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สพ</a:t>
            </a:r>
            <a:r>
              <a:rPr lang="th-TH" sz="14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ม.35, อาชีวศึกษา, เอกชน,</a:t>
            </a:r>
            <a:r>
              <a:rPr lang="th-TH" sz="14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อปท</a:t>
            </a:r>
            <a:r>
              <a:rPr lang="th-TH" sz="14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.) ดำเนินการแต่งตั้งคณะทำงานฯ ลงพื้นที่สุ่มตรวจสถานศึกษาในพื้นที่ทุกแห่ง </a:t>
            </a:r>
            <a:r>
              <a:rPr lang="th-TH" sz="14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ไตรมาส</a:t>
            </a:r>
            <a:r>
              <a:rPr lang="th-TH" sz="14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ละ 1 ครั้ง </a:t>
            </a:r>
          </a:p>
        </p:txBody>
      </p:sp>
      <p:sp>
        <p:nvSpPr>
          <p:cNvPr id="67" name="สี่เหลี่ยมผืนผ้า 66"/>
          <p:cNvSpPr/>
          <p:nvPr/>
        </p:nvSpPr>
        <p:spPr>
          <a:xfrm>
            <a:off x="6010084" y="3324219"/>
            <a:ext cx="1802276" cy="28124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lIns="65162" tIns="32581" rIns="65162" bIns="32581">
            <a:spAutoFit/>
          </a:bodyPr>
          <a:lstStyle/>
          <a:p>
            <a:pPr algn="ctr" defTabSz="914290">
              <a:tabLst>
                <a:tab pos="128529" algn="l"/>
                <a:tab pos="641701" algn="l"/>
                <a:tab pos="898287" algn="l"/>
              </a:tabLst>
            </a:pPr>
            <a:r>
              <a:rPr lang="th-TH" sz="1400" b="1" dirty="0" err="1">
                <a:solidFill>
                  <a:prstClr val="white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สนง</a:t>
            </a:r>
            <a:r>
              <a:rPr lang="th-TH" sz="1400" b="1" dirty="0">
                <a:solidFill>
                  <a:prstClr val="white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.อุตสาหกรรมจังหวัด</a:t>
            </a:r>
            <a:endParaRPr lang="en-AU" sz="1400" b="1" dirty="0">
              <a:solidFill>
                <a:prstClr val="white"/>
              </a:solidFill>
              <a:latin typeface="TH SarabunIT๙" pitchFamily="34" charset="-34"/>
              <a:ea typeface="Times New Roman"/>
              <a:cs typeface="TH SarabunIT๙" pitchFamily="34" charset="-34"/>
            </a:endParaRPr>
          </a:p>
        </p:txBody>
      </p:sp>
      <p:sp>
        <p:nvSpPr>
          <p:cNvPr id="85" name="สี่เหลี่ยมผืนผ้า 84"/>
          <p:cNvSpPr/>
          <p:nvPr/>
        </p:nvSpPr>
        <p:spPr>
          <a:xfrm>
            <a:off x="1547664" y="3336275"/>
            <a:ext cx="1980046" cy="281242"/>
          </a:xfrm>
          <a:prstGeom prst="rect">
            <a:avLst/>
          </a:prstGeom>
          <a:solidFill>
            <a:srgbClr val="002060"/>
          </a:solidFill>
        </p:spPr>
        <p:txBody>
          <a:bodyPr wrap="square" lIns="65162" tIns="32581" rIns="65162" bIns="32581">
            <a:spAutoFit/>
          </a:bodyPr>
          <a:lstStyle/>
          <a:p>
            <a:pPr algn="ctr" defTabSz="914290">
              <a:tabLst>
                <a:tab pos="128529" algn="l"/>
                <a:tab pos="641701" algn="l"/>
                <a:tab pos="898287" algn="l"/>
              </a:tabLst>
            </a:pPr>
            <a:r>
              <a:rPr lang="th-TH" sz="1400" b="1" dirty="0" err="1">
                <a:solidFill>
                  <a:prstClr val="white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สนง</a:t>
            </a:r>
            <a:r>
              <a:rPr lang="en-US" sz="1400" b="1" dirty="0">
                <a:solidFill>
                  <a:prstClr val="white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.</a:t>
            </a:r>
            <a:r>
              <a:rPr lang="th-TH" sz="1400" b="1" dirty="0">
                <a:solidFill>
                  <a:prstClr val="white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ศึกษาธิการจังหวัด</a:t>
            </a:r>
            <a:endParaRPr lang="en-AU" sz="1400" b="1" dirty="0">
              <a:solidFill>
                <a:prstClr val="white"/>
              </a:solidFill>
              <a:latin typeface="TH SarabunIT๙" pitchFamily="34" charset="-34"/>
              <a:ea typeface="Times New Roman"/>
              <a:cs typeface="TH SarabunIT๙" pitchFamily="34" charset="-34"/>
            </a:endParaRPr>
          </a:p>
        </p:txBody>
      </p:sp>
      <p:sp>
        <p:nvSpPr>
          <p:cNvPr id="110" name="สี่เหลี่ยมผืนผ้า 109"/>
          <p:cNvSpPr/>
          <p:nvPr/>
        </p:nvSpPr>
        <p:spPr>
          <a:xfrm>
            <a:off x="4774308" y="3919325"/>
            <a:ext cx="3902148" cy="953915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 lIns="91231" tIns="45625" rIns="91231" bIns="45625">
            <a:spAutoFit/>
          </a:bodyPr>
          <a:lstStyle/>
          <a:p>
            <a:pPr algn="ctr" defTabSz="914290"/>
            <a:r>
              <a:rPr lang="th-TH" sz="1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ea typeface="Times New Roman"/>
                <a:cs typeface="TH SarabunIT๙" pitchFamily="34" charset="-34"/>
              </a:rPr>
              <a:t>สถานประกอบการ / โรงงาน </a:t>
            </a:r>
            <a:r>
              <a:rPr lang="th-TH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ea typeface="Times New Roman"/>
                <a:cs typeface="TH SarabunIT๙" pitchFamily="34" charset="-34"/>
              </a:rPr>
              <a:t> 318 แห่ง</a:t>
            </a:r>
            <a:endParaRPr lang="th-TH" sz="1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ea typeface="Times New Roman"/>
              <a:cs typeface="TH SarabunIT๙" pitchFamily="34" charset="-34"/>
            </a:endParaRPr>
          </a:p>
          <a:p>
            <a:pPr algn="thaiDist" defTabSz="914290"/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    แต่งตั้ง</a:t>
            </a: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คณะทำงานฯ ลงพื้นที่สุ่มตรวจสถานประกอบการที่เข้าร่วมโครงการฯ ในพื้นที่ทุกแห่ง </a:t>
            </a:r>
            <a:r>
              <a:rPr lang="th-TH" sz="1400" b="1" dirty="0" err="1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ไตรมาส</a:t>
            </a: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ละ 1 </a:t>
            </a: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ครั้ง</a:t>
            </a:r>
          </a:p>
          <a:p>
            <a:pPr algn="thaiDist" defTabSz="914290"/>
            <a:endParaRPr lang="th-TH" sz="1400" b="1" dirty="0">
              <a:solidFill>
                <a:prstClr val="black"/>
              </a:solidFill>
              <a:latin typeface="TH SarabunIT๙" pitchFamily="34" charset="-34"/>
              <a:ea typeface="Times New Roman"/>
              <a:cs typeface="TH SarabunIT๙" pitchFamily="34" charset="-34"/>
            </a:endParaRPr>
          </a:p>
        </p:txBody>
      </p:sp>
      <p:sp>
        <p:nvSpPr>
          <p:cNvPr id="52" name="เครื่องหมายบั้ง 51"/>
          <p:cNvSpPr/>
          <p:nvPr/>
        </p:nvSpPr>
        <p:spPr>
          <a:xfrm>
            <a:off x="4860032" y="4241502"/>
            <a:ext cx="93894" cy="102869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162" tIns="32581" rIns="65162" bIns="32581" rtlCol="0" anchor="ctr"/>
          <a:lstStyle/>
          <a:p>
            <a:pPr algn="ctr" defTabSz="914290"/>
            <a:endParaRPr lang="th-TH">
              <a:solidFill>
                <a:prstClr val="black"/>
              </a:solidFill>
            </a:endParaRPr>
          </a:p>
        </p:txBody>
      </p:sp>
      <p:sp>
        <p:nvSpPr>
          <p:cNvPr id="56" name="สี่เหลี่ยมผืนผ้า 55"/>
          <p:cNvSpPr/>
          <p:nvPr/>
        </p:nvSpPr>
        <p:spPr>
          <a:xfrm>
            <a:off x="1547664" y="2060848"/>
            <a:ext cx="6264696" cy="547982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lIns="65162" tIns="32581" rIns="65162" bIns="32581">
            <a:spAutoFit/>
          </a:bodyPr>
          <a:lstStyle/>
          <a:p>
            <a:pPr algn="ctr" defTabSz="914290">
              <a:spcBef>
                <a:spcPts val="429"/>
              </a:spcBef>
              <a:tabLst>
                <a:tab pos="641701" algn="l"/>
              </a:tabLst>
            </a:pP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ภายใต้โครงการ</a:t>
            </a: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จังหวัดปลอดขยะ</a:t>
            </a: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เปียก สู่ความยั่งยืน/โครงการ</a:t>
            </a: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ลำพูนเมืองสะอาด ปราศจาก</a:t>
            </a:r>
            <a:r>
              <a:rPr lang="th-TH" sz="1400" b="1" dirty="0" err="1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โฟม</a:t>
            </a: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 (</a:t>
            </a:r>
            <a:r>
              <a:rPr lang="en-US" sz="1400" b="1" dirty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No </a:t>
            </a:r>
            <a:r>
              <a:rPr lang="en-US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Foam</a:t>
            </a: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)</a:t>
            </a:r>
            <a:r>
              <a:rPr lang="en-US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 </a:t>
            </a: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สู่ความยั่งยืน</a:t>
            </a:r>
            <a:r>
              <a:rPr lang="en-US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/</a:t>
            </a:r>
          </a:p>
          <a:p>
            <a:pPr algn="ctr" defTabSz="914290">
              <a:spcBef>
                <a:spcPts val="429"/>
              </a:spcBef>
              <a:tabLst>
                <a:tab pos="641701" algn="l"/>
              </a:tabLst>
            </a:pP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โครงการ</a:t>
            </a: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คนลำพูนร่วมใจ ใส่ใจสิ่งแวดล้อม ลดรับ ลดให้ ลดใช้ถุงพลาสติกหูหิ้วและหลอด</a:t>
            </a: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พลาสติก สู่ความยั่งยืน</a:t>
            </a:r>
            <a:endParaRPr lang="en-AU" sz="1400" b="1" dirty="0">
              <a:solidFill>
                <a:prstClr val="black"/>
              </a:solidFill>
              <a:latin typeface="TH SarabunIT๙" pitchFamily="34" charset="-34"/>
              <a:ea typeface="Times New Roman"/>
              <a:cs typeface="TH SarabunIT๙" pitchFamily="34" charset="-34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241502"/>
            <a:ext cx="92075" cy="10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สี่เหลี่ยมผืนผ้า 19"/>
          <p:cNvSpPr/>
          <p:nvPr/>
        </p:nvSpPr>
        <p:spPr>
          <a:xfrm>
            <a:off x="1043608" y="836712"/>
            <a:ext cx="7056784" cy="103086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lIns="91231" tIns="45625" rIns="91231" bIns="45625">
            <a:spAutoFit/>
          </a:bodyPr>
          <a:lstStyle/>
          <a:p>
            <a:pPr algn="ctr" defTabSz="914290"/>
            <a:r>
              <a:rPr lang="th-TH" sz="20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ภายใต้ยุทธศาสตร์การจัดการขยะมูลฝอย </a:t>
            </a:r>
            <a:r>
              <a:rPr lang="th-TH" sz="2400" b="1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“</a:t>
            </a:r>
            <a:r>
              <a:rPr lang="en-US" sz="2400" b="1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Clean LAMPHUN</a:t>
            </a:r>
            <a:r>
              <a:rPr lang="th-TH" sz="2400" b="1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” </a:t>
            </a:r>
            <a:r>
              <a:rPr lang="th-TH" sz="2000" b="1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ลำพูนเมืองสะอาด ปี </a:t>
            </a:r>
            <a:r>
              <a:rPr lang="th-TH" sz="20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2564</a:t>
            </a:r>
          </a:p>
          <a:p>
            <a:pPr algn="ctr" defTabSz="914290"/>
            <a:r>
              <a:rPr lang="th-TH" sz="20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itchFamily="34" charset="-34"/>
              </a:rPr>
              <a:t>การต่อยอดในปีงบประมาณ 2564</a:t>
            </a:r>
            <a:endParaRPr lang="th-TH" sz="2000" b="1" dirty="0">
              <a:solidFill>
                <a:prstClr val="white"/>
              </a:solidFill>
              <a:latin typeface="TH SarabunIT๙" panose="020B0500040200020003" pitchFamily="34" charset="-34"/>
              <a:cs typeface="TH SarabunIT๙" pitchFamily="34" charset="-34"/>
            </a:endParaRPr>
          </a:p>
          <a:p>
            <a:pPr algn="ctr" defTabSz="914290"/>
            <a:r>
              <a:rPr lang="th-TH" sz="17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itchFamily="34" charset="-34"/>
              </a:rPr>
              <a:t>โดยขับเคลื่อนภายใต้แผนปฏิบัติ</a:t>
            </a:r>
            <a:r>
              <a:rPr lang="th-TH" sz="17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itchFamily="34" charset="-34"/>
              </a:rPr>
              <a:t>การลำพูนเมืองสะอาดสู่ความยั่งยืน  ประจำปี </a:t>
            </a:r>
            <a:r>
              <a:rPr lang="th-TH" sz="17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itchFamily="34" charset="-34"/>
              </a:rPr>
              <a:t>256</a:t>
            </a:r>
            <a:r>
              <a:rPr lang="en-US" sz="17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itchFamily="34" charset="-34"/>
              </a:rPr>
              <a:t>4</a:t>
            </a:r>
            <a:endParaRPr lang="th-TH" sz="1700" b="1" dirty="0" smtClean="0">
              <a:solidFill>
                <a:prstClr val="white"/>
              </a:solidFill>
              <a:latin typeface="TH SarabunIT๙" panose="020B0500040200020003" pitchFamily="34" charset="-34"/>
              <a:cs typeface="TH SarabunIT๙" pitchFamily="34" charset="-34"/>
            </a:endParaRPr>
          </a:p>
        </p:txBody>
      </p:sp>
      <p:sp>
        <p:nvSpPr>
          <p:cNvPr id="21" name="ลูกศรขวา 20"/>
          <p:cNvSpPr/>
          <p:nvPr/>
        </p:nvSpPr>
        <p:spPr>
          <a:xfrm rot="5400000">
            <a:off x="6718364" y="3722581"/>
            <a:ext cx="277877" cy="14307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2" name="ลูกศรขวา 21"/>
          <p:cNvSpPr/>
          <p:nvPr/>
        </p:nvSpPr>
        <p:spPr>
          <a:xfrm rot="5400000">
            <a:off x="2380833" y="3708852"/>
            <a:ext cx="277877" cy="14307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6" name="สี่เหลี่ยมผืนผ้า 25"/>
          <p:cNvSpPr/>
          <p:nvPr/>
        </p:nvSpPr>
        <p:spPr>
          <a:xfrm>
            <a:off x="4139952" y="260648"/>
            <a:ext cx="936104" cy="39991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lIns="91231" tIns="45625" rIns="91231" bIns="45625">
            <a:spAutoFit/>
          </a:bodyPr>
          <a:lstStyle/>
          <a:p>
            <a:pPr algn="ctr" defTabSz="914290"/>
            <a:r>
              <a:rPr lang="th-TH" sz="20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ต่อ</a:t>
            </a:r>
            <a:endParaRPr lang="th-TH" sz="1700" b="1" dirty="0" smtClean="0">
              <a:solidFill>
                <a:prstClr val="white"/>
              </a:solidFill>
              <a:latin typeface="TH SarabunIT๙" panose="020B0500040200020003" pitchFamily="34" charset="-34"/>
              <a:cs typeface="TH SarabunIT๙" pitchFamily="34" charset="-34"/>
            </a:endParaRPr>
          </a:p>
        </p:txBody>
      </p:sp>
      <p:cxnSp>
        <p:nvCxnSpPr>
          <p:cNvPr id="27" name="ตัวเชื่อมต่อตรง 26"/>
          <p:cNvCxnSpPr/>
          <p:nvPr/>
        </p:nvCxnSpPr>
        <p:spPr>
          <a:xfrm>
            <a:off x="2483768" y="2924944"/>
            <a:ext cx="4373535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ลูกศรขวา 29"/>
          <p:cNvSpPr/>
          <p:nvPr/>
        </p:nvSpPr>
        <p:spPr>
          <a:xfrm rot="5400000">
            <a:off x="2359073" y="3074729"/>
            <a:ext cx="355914" cy="14307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31" name="ลูกศรขวา 30"/>
          <p:cNvSpPr/>
          <p:nvPr/>
        </p:nvSpPr>
        <p:spPr>
          <a:xfrm rot="5400000">
            <a:off x="6661728" y="3086782"/>
            <a:ext cx="355914" cy="14307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32" name="ลูกศรขวา 31"/>
          <p:cNvSpPr/>
          <p:nvPr/>
        </p:nvSpPr>
        <p:spPr>
          <a:xfrm rot="5400000">
            <a:off x="4433061" y="2676233"/>
            <a:ext cx="277877" cy="14307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27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สี่เหลี่ยมผืนผ้า 71"/>
          <p:cNvSpPr/>
          <p:nvPr/>
        </p:nvSpPr>
        <p:spPr>
          <a:xfrm>
            <a:off x="5436096" y="3245387"/>
            <a:ext cx="2520280" cy="496686"/>
          </a:xfrm>
          <a:prstGeom prst="rect">
            <a:avLst/>
          </a:prstGeom>
          <a:solidFill>
            <a:srgbClr val="00B0F0"/>
          </a:solidFill>
        </p:spPr>
        <p:txBody>
          <a:bodyPr wrap="square" lIns="65162" tIns="32581" rIns="65162" bIns="32581">
            <a:spAutoFit/>
          </a:bodyPr>
          <a:lstStyle/>
          <a:p>
            <a:pPr algn="ctr" defTabSz="914290">
              <a:tabLst>
                <a:tab pos="128529" algn="l"/>
                <a:tab pos="641701" algn="l"/>
                <a:tab pos="898287" algn="l"/>
              </a:tabLst>
            </a:pP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ที่ทำการปกครอง</a:t>
            </a: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จังหวัด</a:t>
            </a:r>
          </a:p>
          <a:p>
            <a:pPr algn="ctr" defTabSz="914290">
              <a:tabLst>
                <a:tab pos="128529" algn="l"/>
                <a:tab pos="641701" algn="l"/>
                <a:tab pos="898287" algn="l"/>
              </a:tabLst>
            </a:pPr>
            <a:r>
              <a:rPr lang="th-TH" sz="1400" b="1" dirty="0" smtClean="0">
                <a:latin typeface="TH SarabunIT๙" pitchFamily="34" charset="-34"/>
                <a:cs typeface="TH SarabunIT๙" pitchFamily="34" charset="-34"/>
              </a:rPr>
              <a:t>จัดตั้งครัวเรือน</a:t>
            </a:r>
            <a:r>
              <a:rPr lang="th-TH" sz="1400" b="1" dirty="0">
                <a:latin typeface="TH SarabunIT๙" pitchFamily="34" charset="-34"/>
                <a:cs typeface="TH SarabunIT๙" pitchFamily="34" charset="-34"/>
              </a:rPr>
              <a:t>ต้นแบบในการจัดการขยะมูลฝอย </a:t>
            </a:r>
            <a:endParaRPr lang="th-TH" sz="1400" b="1" dirty="0" smtClean="0">
              <a:solidFill>
                <a:prstClr val="black"/>
              </a:solidFill>
              <a:latin typeface="TH SarabunIT๙" pitchFamily="34" charset="-34"/>
              <a:ea typeface="Times New Roman"/>
              <a:cs typeface="TH SarabunIT๙" pitchFamily="34" charset="-34"/>
            </a:endParaRPr>
          </a:p>
        </p:txBody>
      </p:sp>
      <p:sp>
        <p:nvSpPr>
          <p:cNvPr id="109" name="สี่เหลี่ยมผืนผ้า 108"/>
          <p:cNvSpPr/>
          <p:nvPr/>
        </p:nvSpPr>
        <p:spPr>
          <a:xfrm>
            <a:off x="5519912" y="4282270"/>
            <a:ext cx="2565575" cy="1600246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 lIns="91231" tIns="45625" rIns="91231" bIns="45625">
            <a:spAutoFit/>
          </a:bodyPr>
          <a:lstStyle/>
          <a:p>
            <a:pPr algn="ctr" defTabSz="914290"/>
            <a:r>
              <a:rPr lang="th-TH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ผู้ใหญ่บ้าน/สารวัตรกำนัน/แพทย์ประจำตำบล/</a:t>
            </a:r>
            <a:r>
              <a:rPr lang="th-TH" sz="14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ผช</a:t>
            </a:r>
            <a:r>
              <a:rPr lang="th-TH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  <a:r>
              <a:rPr lang="th-TH" sz="14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ผญบ</a:t>
            </a:r>
            <a:r>
              <a:rPr lang="th-TH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. ทุกหมู่บ้าน/ชุมชน</a:t>
            </a:r>
          </a:p>
          <a:p>
            <a:pPr algn="thaiDist" defTabSz="914290"/>
            <a:r>
              <a:rPr lang="th-TH" sz="14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  กำหนดตัวชี้วัดให้ร้อย</a:t>
            </a:r>
            <a:r>
              <a:rPr lang="th-TH" sz="14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ละ 100 </a:t>
            </a:r>
            <a:r>
              <a:rPr lang="th-TH" sz="14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บ้านของ</a:t>
            </a:r>
            <a:r>
              <a:rPr lang="th-TH" sz="14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ผู้ใหญ่บ้าน สารวัตรกำนัน แพทย์ประจำตำบล </a:t>
            </a:r>
            <a:r>
              <a:rPr lang="th-TH" sz="14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ผช</a:t>
            </a:r>
            <a:r>
              <a:rPr lang="th-TH" sz="14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.ผู้ใหญ่บ้าน มีการจัดการขยะมูลฝอยในครัวเรือน และเป็นจุดสาธิต/เป็นครัวเรือนต้นแบบในการจัดการขยะต้นทาง ให้กับประชาชนใน</a:t>
            </a:r>
            <a:r>
              <a:rPr lang="th-TH" sz="14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พื้นที่</a:t>
            </a:r>
          </a:p>
        </p:txBody>
      </p:sp>
      <p:sp>
        <p:nvSpPr>
          <p:cNvPr id="44" name="เครื่องหมายบั้ง 43"/>
          <p:cNvSpPr/>
          <p:nvPr/>
        </p:nvSpPr>
        <p:spPr>
          <a:xfrm>
            <a:off x="6444208" y="5512032"/>
            <a:ext cx="93894" cy="102869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162" tIns="32581" rIns="65162" bIns="32581" rtlCol="0" anchor="ctr"/>
          <a:lstStyle/>
          <a:p>
            <a:pPr defTabSz="914290"/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57" name="เครื่องหมายบั้ง 56"/>
          <p:cNvSpPr/>
          <p:nvPr/>
        </p:nvSpPr>
        <p:spPr>
          <a:xfrm>
            <a:off x="1043608" y="5301208"/>
            <a:ext cx="93894" cy="102869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162" tIns="32581" rIns="65162" bIns="32581" rtlCol="0" anchor="ctr"/>
          <a:lstStyle/>
          <a:p>
            <a:pPr algn="ctr" defTabSz="914290"/>
            <a:endParaRPr lang="th-TH">
              <a:solidFill>
                <a:prstClr val="black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5512032"/>
            <a:ext cx="92075" cy="10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" name="สี่เหลี่ยมผืนผ้า 48"/>
          <p:cNvSpPr/>
          <p:nvPr/>
        </p:nvSpPr>
        <p:spPr>
          <a:xfrm>
            <a:off x="2387369" y="1124744"/>
            <a:ext cx="4272864" cy="435130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lIns="65162" tIns="32581" rIns="65162" bIns="32581">
            <a:spAutoFit/>
          </a:bodyPr>
          <a:lstStyle/>
          <a:p>
            <a:pPr algn="ctr"/>
            <a:r>
              <a:rPr lang="th-TH" sz="2400" b="1" dirty="0">
                <a:ea typeface="Calibri"/>
                <a:cs typeface="TH SarabunIT๙"/>
              </a:rPr>
              <a:t>การเพิ่มเติมแผนฯ เพื่อดำเนินการในปี 2564</a:t>
            </a:r>
            <a:endParaRPr lang="th-TH" sz="2400" dirty="0"/>
          </a:p>
        </p:txBody>
      </p:sp>
      <p:sp>
        <p:nvSpPr>
          <p:cNvPr id="55" name="สี่เหลี่ยมผืนผ้า 54"/>
          <p:cNvSpPr/>
          <p:nvPr/>
        </p:nvSpPr>
        <p:spPr>
          <a:xfrm>
            <a:off x="2807804" y="3239635"/>
            <a:ext cx="2448272" cy="496686"/>
          </a:xfrm>
          <a:prstGeom prst="rect">
            <a:avLst/>
          </a:prstGeom>
          <a:solidFill>
            <a:srgbClr val="92D050"/>
          </a:solidFill>
        </p:spPr>
        <p:txBody>
          <a:bodyPr wrap="square" lIns="65162" tIns="32581" rIns="65162" bIns="32581">
            <a:spAutoFit/>
          </a:bodyPr>
          <a:lstStyle/>
          <a:p>
            <a:pPr algn="ctr" defTabSz="914290">
              <a:tabLst>
                <a:tab pos="128529" algn="l"/>
                <a:tab pos="641701" algn="l"/>
                <a:tab pos="898287" algn="l"/>
              </a:tabLst>
            </a:pPr>
            <a:r>
              <a:rPr lang="th-TH" sz="1400" b="1" dirty="0" err="1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สถจ</a:t>
            </a: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.</a:t>
            </a: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ลำพูน/</a:t>
            </a:r>
            <a:r>
              <a:rPr lang="th-TH" sz="1400" b="1" dirty="0" err="1" smtClean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สถอ</a:t>
            </a: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.</a:t>
            </a:r>
          </a:p>
          <a:p>
            <a:pPr algn="ctr" defTabSz="914290">
              <a:tabLst>
                <a:tab pos="128529" algn="l"/>
                <a:tab pos="641701" algn="l"/>
                <a:tab pos="898287" algn="l"/>
              </a:tabLst>
            </a:pPr>
            <a:r>
              <a:rPr lang="th-TH" sz="1400" b="1" dirty="0" smtClean="0">
                <a:latin typeface="TH SarabunIT๙" pitchFamily="34" charset="-34"/>
                <a:cs typeface="TH SarabunIT๙" pitchFamily="34" charset="-34"/>
              </a:rPr>
              <a:t>จัดตั้งครัวเรือน</a:t>
            </a:r>
            <a:r>
              <a:rPr lang="th-TH" sz="1400" b="1" dirty="0">
                <a:latin typeface="TH SarabunIT๙" pitchFamily="34" charset="-34"/>
                <a:cs typeface="TH SarabunIT๙" pitchFamily="34" charset="-34"/>
              </a:rPr>
              <a:t>ต้นแบบในการจัดการขยะมูลฝอย </a:t>
            </a:r>
            <a:endParaRPr lang="th-TH" sz="1400" b="1" dirty="0">
              <a:solidFill>
                <a:prstClr val="black"/>
              </a:solidFill>
              <a:latin typeface="TH SarabunIT๙" pitchFamily="34" charset="-34"/>
              <a:ea typeface="Times New Roman"/>
              <a:cs typeface="TH SarabunIT๙" pitchFamily="34" charset="-34"/>
            </a:endParaRPr>
          </a:p>
        </p:txBody>
      </p:sp>
      <p:sp>
        <p:nvSpPr>
          <p:cNvPr id="58" name="สี่เหลี่ยมผืนผ้า 57"/>
          <p:cNvSpPr/>
          <p:nvPr/>
        </p:nvSpPr>
        <p:spPr>
          <a:xfrm>
            <a:off x="107503" y="4259884"/>
            <a:ext cx="2279865" cy="1600246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 lIns="91231" tIns="45625" rIns="91231" bIns="45625">
            <a:spAutoFit/>
          </a:bodyPr>
          <a:lstStyle/>
          <a:p>
            <a:pPr algn="ctr" defTabSz="914290"/>
            <a:r>
              <a:rPr lang="th-TH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เทศบาล/</a:t>
            </a:r>
            <a:r>
              <a:rPr lang="th-TH" sz="14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อบต</a:t>
            </a:r>
            <a:r>
              <a:rPr lang="th-TH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. ทุกแห่ง (57 แห่ง)</a:t>
            </a:r>
          </a:p>
          <a:p>
            <a:pPr algn="thaiDist" defTabSz="914290"/>
            <a:r>
              <a:rPr lang="th-TH" sz="14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  กำหนดตัวชี้วัดให้ร้อย</a:t>
            </a:r>
            <a:r>
              <a:rPr lang="th-TH" sz="14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ละ 100 ของเทศบาล/องค์การบริหารส่วนตำบลทุกแห่ง มีนวัตกรรมในการจัดการขยะมูลฝอยชุมชนในปี 2564 อย่างน้อย 2 นวัตกรรม/องค์กรปกครองส่วน</a:t>
            </a:r>
            <a:r>
              <a:rPr lang="th-TH" sz="14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ท้องถิ่น</a:t>
            </a:r>
          </a:p>
          <a:p>
            <a:pPr algn="thaiDist" defTabSz="914290"/>
            <a:endParaRPr lang="th-TH" sz="1400" b="1" dirty="0" smtClean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59" name="สี่เหลี่ยมผืนผ้า 58"/>
          <p:cNvSpPr/>
          <p:nvPr/>
        </p:nvSpPr>
        <p:spPr>
          <a:xfrm>
            <a:off x="2807804" y="4282270"/>
            <a:ext cx="2608616" cy="1600246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 lIns="91231" tIns="45625" rIns="91231" bIns="45625">
            <a:spAutoFit/>
          </a:bodyPr>
          <a:lstStyle/>
          <a:p>
            <a:pPr algn="ctr" defTabSz="914290"/>
            <a:r>
              <a:rPr lang="th-TH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นายกองค์กรปกครองส่วนท้องถิ่นทุกแห่ง</a:t>
            </a:r>
          </a:p>
          <a:p>
            <a:pPr algn="ctr" defTabSz="914290"/>
            <a:r>
              <a:rPr lang="th-TH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(58 แห่ง)</a:t>
            </a:r>
          </a:p>
          <a:p>
            <a:pPr algn="thaiDist" defTabSz="914290"/>
            <a:r>
              <a:rPr lang="th-TH" sz="14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   </a:t>
            </a:r>
            <a:r>
              <a:rPr lang="th-TH" sz="14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กำหนด</a:t>
            </a:r>
            <a:r>
              <a:rPr lang="th-TH" sz="14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ตัวชี้วัดให้ร้อย</a:t>
            </a:r>
            <a:r>
              <a:rPr lang="th-TH" sz="14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ละ 100 </a:t>
            </a:r>
            <a:r>
              <a:rPr lang="th-TH" sz="14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บ้านของผู้บริหาร</a:t>
            </a:r>
            <a:r>
              <a:rPr lang="th-TH" sz="14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ท้องถิ่นทุกแห่ง มีการจัดการขยะมูลฝอยในครัวเรือน และเป็นจุดสาธิต/เป็นครัวเรือนต้นแบบในการจัดการขยะต้นทาง ให้กับประชาชนในพื้นที่</a:t>
            </a:r>
            <a:endParaRPr lang="th-TH" sz="1400" b="1" dirty="0" smtClean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1" name="สี่เหลี่ยมผืนผ้า 60"/>
          <p:cNvSpPr/>
          <p:nvPr/>
        </p:nvSpPr>
        <p:spPr>
          <a:xfrm>
            <a:off x="107504" y="3233881"/>
            <a:ext cx="2341804" cy="496686"/>
          </a:xfrm>
          <a:prstGeom prst="rect">
            <a:avLst/>
          </a:prstGeom>
          <a:solidFill>
            <a:srgbClr val="92D050"/>
          </a:solidFill>
        </p:spPr>
        <p:txBody>
          <a:bodyPr wrap="square" lIns="65162" tIns="32581" rIns="65162" bIns="32581">
            <a:spAutoFit/>
          </a:bodyPr>
          <a:lstStyle/>
          <a:p>
            <a:pPr algn="ctr" defTabSz="914290">
              <a:tabLst>
                <a:tab pos="128529" algn="l"/>
                <a:tab pos="641701" algn="l"/>
                <a:tab pos="898287" algn="l"/>
              </a:tabLst>
            </a:pPr>
            <a:r>
              <a:rPr lang="th-TH" sz="1400" b="1" dirty="0" err="1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สถจ</a:t>
            </a: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.</a:t>
            </a: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ลำพูน/</a:t>
            </a:r>
            <a:r>
              <a:rPr lang="th-TH" sz="1400" b="1" dirty="0" err="1" smtClean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สถอ</a:t>
            </a: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.</a:t>
            </a:r>
          </a:p>
          <a:p>
            <a:pPr algn="ctr" defTabSz="914290">
              <a:tabLst>
                <a:tab pos="128529" algn="l"/>
                <a:tab pos="641701" algn="l"/>
                <a:tab pos="898287" algn="l"/>
              </a:tabLst>
            </a:pPr>
            <a:r>
              <a:rPr lang="th-TH" sz="1400" b="1" dirty="0">
                <a:latin typeface="TH SarabunIT๙" pitchFamily="34" charset="-34"/>
                <a:cs typeface="TH SarabunIT๙" pitchFamily="34" charset="-34"/>
              </a:rPr>
              <a:t>กำหนดให้มีนวัตกรรมการจัดการขยะมูล</a:t>
            </a:r>
            <a:r>
              <a:rPr lang="th-TH" sz="1400" b="1" dirty="0" smtClean="0">
                <a:latin typeface="TH SarabunIT๙" pitchFamily="34" charset="-34"/>
                <a:cs typeface="TH SarabunIT๙" pitchFamily="34" charset="-34"/>
              </a:rPr>
              <a:t>ฝอย</a:t>
            </a:r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1090555" y="44624"/>
            <a:ext cx="7009837" cy="103086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lIns="91231" tIns="45625" rIns="91231" bIns="45625">
            <a:spAutoFit/>
          </a:bodyPr>
          <a:lstStyle/>
          <a:p>
            <a:pPr algn="ctr" defTabSz="914290"/>
            <a:r>
              <a:rPr lang="th-TH" sz="20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ภายใต้ยุทธศาสตร์การจัดการขยะมูลฝอย </a:t>
            </a:r>
            <a:r>
              <a:rPr lang="th-TH" sz="2400" b="1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“</a:t>
            </a:r>
            <a:r>
              <a:rPr lang="en-US" sz="2400" b="1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Clean LAMPHUN</a:t>
            </a:r>
            <a:r>
              <a:rPr lang="th-TH" sz="2400" b="1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” </a:t>
            </a:r>
            <a:r>
              <a:rPr lang="th-TH" sz="2000" b="1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ลำพูนเมืองสะอาด ปี </a:t>
            </a:r>
            <a:r>
              <a:rPr lang="th-TH" sz="20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2564</a:t>
            </a:r>
          </a:p>
          <a:p>
            <a:pPr algn="ctr" defTabSz="914290"/>
            <a:r>
              <a:rPr lang="th-TH" sz="20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itchFamily="34" charset="-34"/>
              </a:rPr>
              <a:t>การต่อยอดในปีงบประมาณ 2564</a:t>
            </a:r>
            <a:endParaRPr lang="th-TH" sz="2000" b="1" dirty="0">
              <a:solidFill>
                <a:prstClr val="white"/>
              </a:solidFill>
              <a:latin typeface="TH SarabunIT๙" panose="020B0500040200020003" pitchFamily="34" charset="-34"/>
              <a:cs typeface="TH SarabunIT๙" pitchFamily="34" charset="-34"/>
            </a:endParaRPr>
          </a:p>
          <a:p>
            <a:pPr algn="ctr" defTabSz="914290"/>
            <a:r>
              <a:rPr lang="th-TH" sz="17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itchFamily="34" charset="-34"/>
              </a:rPr>
              <a:t>โดยขับเคลื่อนภายใต้แผนปฏิบัติ</a:t>
            </a:r>
            <a:r>
              <a:rPr lang="th-TH" sz="17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itchFamily="34" charset="-34"/>
              </a:rPr>
              <a:t>การลำพูนเมืองสะอาดสู่ความยั่งยืน  ประจำปี </a:t>
            </a:r>
            <a:r>
              <a:rPr lang="th-TH" sz="17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itchFamily="34" charset="-34"/>
              </a:rPr>
              <a:t>256</a:t>
            </a:r>
            <a:r>
              <a:rPr lang="en-US" sz="17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itchFamily="34" charset="-34"/>
              </a:rPr>
              <a:t>4</a:t>
            </a:r>
            <a:endParaRPr lang="th-TH" sz="1700" b="1" dirty="0" smtClean="0">
              <a:solidFill>
                <a:prstClr val="white"/>
              </a:solidFill>
              <a:latin typeface="TH SarabunIT๙" panose="020B0500040200020003" pitchFamily="34" charset="-34"/>
              <a:cs typeface="TH SarabunIT๙" pitchFamily="34" charset="-34"/>
            </a:endParaRPr>
          </a:p>
        </p:txBody>
      </p:sp>
      <p:sp>
        <p:nvSpPr>
          <p:cNvPr id="22" name="ลูกศรขวา 21"/>
          <p:cNvSpPr/>
          <p:nvPr/>
        </p:nvSpPr>
        <p:spPr>
          <a:xfrm rot="5400000">
            <a:off x="684587" y="2808718"/>
            <a:ext cx="646699" cy="16523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3" name="ลูกศรขวา 22"/>
          <p:cNvSpPr/>
          <p:nvPr/>
        </p:nvSpPr>
        <p:spPr>
          <a:xfrm rot="5400000">
            <a:off x="6403438" y="3931556"/>
            <a:ext cx="513589" cy="14307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4" name="ลูกศรขวา 23"/>
          <p:cNvSpPr/>
          <p:nvPr/>
        </p:nvSpPr>
        <p:spPr>
          <a:xfrm rot="5400000">
            <a:off x="743279" y="3912610"/>
            <a:ext cx="529316" cy="16523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6" name="สี่เหลี่ยมผืนผ้า 25"/>
          <p:cNvSpPr/>
          <p:nvPr/>
        </p:nvSpPr>
        <p:spPr>
          <a:xfrm>
            <a:off x="107504" y="2255964"/>
            <a:ext cx="1584176" cy="312020"/>
          </a:xfrm>
          <a:prstGeom prst="rect">
            <a:avLst/>
          </a:prstGeom>
          <a:solidFill>
            <a:srgbClr val="92D050"/>
          </a:solidFill>
        </p:spPr>
        <p:txBody>
          <a:bodyPr wrap="square" lIns="65162" tIns="32581" rIns="65162" bIns="32581">
            <a:spAutoFit/>
          </a:bodyPr>
          <a:lstStyle/>
          <a:p>
            <a:pPr algn="ctr" defTabSz="914290">
              <a:tabLst>
                <a:tab pos="128529" algn="l"/>
                <a:tab pos="641701" algn="l"/>
                <a:tab pos="898287" algn="l"/>
              </a:tabLst>
            </a:pP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1 </a:t>
            </a:r>
            <a:r>
              <a:rPr lang="th-TH" sz="1600" b="1" dirty="0" err="1" smtClean="0">
                <a:latin typeface="TH SarabunIT๙" pitchFamily="34" charset="-34"/>
                <a:cs typeface="TH SarabunIT๙" pitchFamily="34" charset="-34"/>
              </a:rPr>
              <a:t>อปท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. 2 นวัตกรรม</a:t>
            </a:r>
            <a:r>
              <a:rPr lang="th-TH" sz="1600" dirty="0" smtClean="0">
                <a:latin typeface="TH SarabunIT๙" pitchFamily="34" charset="-34"/>
                <a:cs typeface="TH SarabunIT๙" pitchFamily="34" charset="-34"/>
              </a:rPr>
              <a:t> </a:t>
            </a:r>
            <a:endParaRPr lang="th-TH" sz="1600" b="1" dirty="0" smtClean="0">
              <a:solidFill>
                <a:prstClr val="black"/>
              </a:solidFill>
              <a:latin typeface="TH SarabunIT๙" pitchFamily="34" charset="-34"/>
              <a:ea typeface="Times New Roman"/>
              <a:cs typeface="TH SarabunIT๙" pitchFamily="34" charset="-34"/>
            </a:endParaRPr>
          </a:p>
        </p:txBody>
      </p:sp>
      <p:sp>
        <p:nvSpPr>
          <p:cNvPr id="27" name="สี่เหลี่ยมผืนผ้า 26"/>
          <p:cNvSpPr/>
          <p:nvPr/>
        </p:nvSpPr>
        <p:spPr>
          <a:xfrm>
            <a:off x="4572000" y="2249441"/>
            <a:ext cx="2088233" cy="312020"/>
          </a:xfrm>
          <a:prstGeom prst="rect">
            <a:avLst/>
          </a:prstGeom>
          <a:solidFill>
            <a:srgbClr val="00B0F0"/>
          </a:solidFill>
        </p:spPr>
        <p:txBody>
          <a:bodyPr wrap="square" lIns="65162" tIns="32581" rIns="65162" bIns="32581">
            <a:spAutoFit/>
          </a:bodyPr>
          <a:lstStyle/>
          <a:p>
            <a:pPr algn="ctr" defTabSz="914290">
              <a:tabLst>
                <a:tab pos="128529" algn="l"/>
                <a:tab pos="641701" algn="l"/>
                <a:tab pos="898287" algn="l"/>
              </a:tabLst>
            </a:pP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ครัวเรือนต้นแบบ (</a:t>
            </a:r>
            <a:r>
              <a:rPr lang="th-TH" sz="1600" b="1" dirty="0">
                <a:latin typeface="TH SarabunIT๙" pitchFamily="34" charset="-34"/>
                <a:cs typeface="TH SarabunIT๙" pitchFamily="34" charset="-34"/>
              </a:rPr>
              <a:t>ผู้นำต้องทำก่อน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) </a:t>
            </a:r>
            <a:endParaRPr lang="th-TH" sz="1600" b="1" dirty="0" smtClean="0">
              <a:solidFill>
                <a:prstClr val="black"/>
              </a:solidFill>
              <a:latin typeface="TH SarabunIT๙" pitchFamily="34" charset="-34"/>
              <a:ea typeface="Times New Roman"/>
              <a:cs typeface="TH SarabunIT๙" pitchFamily="34" charset="-34"/>
            </a:endParaRPr>
          </a:p>
        </p:txBody>
      </p:sp>
      <p:sp>
        <p:nvSpPr>
          <p:cNvPr id="28" name="ลูกศรขวา 27"/>
          <p:cNvSpPr/>
          <p:nvPr/>
        </p:nvSpPr>
        <p:spPr>
          <a:xfrm rot="5400000">
            <a:off x="3676203" y="3931770"/>
            <a:ext cx="513160" cy="14307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9" name="ลูกศรขวา 28"/>
          <p:cNvSpPr/>
          <p:nvPr/>
        </p:nvSpPr>
        <p:spPr>
          <a:xfrm rot="5400000">
            <a:off x="3835556" y="3032512"/>
            <a:ext cx="185126" cy="15239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30" name="ลูกศรขวา 29"/>
          <p:cNvSpPr/>
          <p:nvPr/>
        </p:nvSpPr>
        <p:spPr>
          <a:xfrm rot="5400000">
            <a:off x="5320148" y="2709930"/>
            <a:ext cx="408640" cy="16540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32" name="สี่เหลี่ยมผืนผ้า 31"/>
          <p:cNvSpPr/>
          <p:nvPr/>
        </p:nvSpPr>
        <p:spPr>
          <a:xfrm>
            <a:off x="1835696" y="2136660"/>
            <a:ext cx="2691648" cy="558241"/>
          </a:xfrm>
          <a:prstGeom prst="rect">
            <a:avLst/>
          </a:prstGeom>
          <a:solidFill>
            <a:srgbClr val="92D050"/>
          </a:solidFill>
        </p:spPr>
        <p:txBody>
          <a:bodyPr wrap="square" lIns="65162" tIns="32581" rIns="65162" bIns="32581">
            <a:spAutoFit/>
          </a:bodyPr>
          <a:lstStyle/>
          <a:p>
            <a:pPr algn="ctr" defTabSz="914290"/>
            <a:r>
              <a:rPr lang="th-TH" sz="16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แผนปฏิบัติการจัดการขยะมูลฝอยชุมชน </a:t>
            </a:r>
            <a:endParaRPr lang="th-TH" sz="1600" b="1" dirty="0" smtClean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ctr" defTabSz="914290"/>
            <a:r>
              <a:rPr lang="th-TH" sz="16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“</a:t>
            </a:r>
            <a:r>
              <a:rPr lang="th-TH" sz="16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จังหวัดสะอาด” ประจำปี 2564 </a:t>
            </a:r>
            <a:r>
              <a:rPr lang="th-TH" sz="16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(</a:t>
            </a:r>
            <a:r>
              <a:rPr lang="th-TH" sz="1600" b="1" dirty="0" err="1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สถ</a:t>
            </a:r>
            <a:r>
              <a:rPr lang="th-TH" sz="16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มท.)</a:t>
            </a:r>
            <a:endParaRPr lang="th-TH" sz="1600" b="1" dirty="0" smtClean="0">
              <a:solidFill>
                <a:prstClr val="black"/>
              </a:solidFill>
              <a:latin typeface="TH SarabunIT๙" pitchFamily="34" charset="-34"/>
              <a:ea typeface="Times New Roman"/>
              <a:cs typeface="TH SarabunIT๙" pitchFamily="34" charset="-34"/>
            </a:endParaRPr>
          </a:p>
        </p:txBody>
      </p:sp>
      <p:sp>
        <p:nvSpPr>
          <p:cNvPr id="33" name="สี่เหลี่ยมผืนผ้า 32"/>
          <p:cNvSpPr/>
          <p:nvPr/>
        </p:nvSpPr>
        <p:spPr>
          <a:xfrm>
            <a:off x="6804248" y="2136660"/>
            <a:ext cx="2212182" cy="558241"/>
          </a:xfrm>
          <a:prstGeom prst="rect">
            <a:avLst/>
          </a:prstGeom>
          <a:solidFill>
            <a:srgbClr val="00B0F0"/>
          </a:solidFill>
        </p:spPr>
        <p:txBody>
          <a:bodyPr wrap="square" lIns="65162" tIns="32581" rIns="65162" bIns="32581">
            <a:spAutoFit/>
          </a:bodyPr>
          <a:lstStyle/>
          <a:p>
            <a:pPr algn="ctr" defTabSz="914290"/>
            <a:r>
              <a:rPr lang="th-TH" sz="16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นโยบายการบริหารจัดการขยะมูลฝอย </a:t>
            </a:r>
            <a:endParaRPr lang="th-TH" sz="1600" b="1" dirty="0" smtClean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ctr" defTabSz="914290"/>
            <a:r>
              <a:rPr lang="th-TH" sz="16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ประจำปี 2564 (</a:t>
            </a:r>
            <a:r>
              <a:rPr lang="th-TH" sz="1600" b="1" dirty="0" err="1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ทส</a:t>
            </a:r>
            <a:r>
              <a:rPr lang="th-TH" sz="16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.)</a:t>
            </a:r>
            <a:endParaRPr lang="th-TH" sz="1600" b="1" dirty="0" smtClean="0">
              <a:solidFill>
                <a:prstClr val="black"/>
              </a:solidFill>
              <a:latin typeface="TH SarabunIT๙" pitchFamily="34" charset="-34"/>
              <a:ea typeface="Times New Roman"/>
              <a:cs typeface="TH SarabunIT๙" pitchFamily="34" charset="-34"/>
            </a:endParaRPr>
          </a:p>
        </p:txBody>
      </p:sp>
      <p:cxnSp>
        <p:nvCxnSpPr>
          <p:cNvPr id="3" name="ตัวเชื่อมต่อตรง 2"/>
          <p:cNvCxnSpPr/>
          <p:nvPr/>
        </p:nvCxnSpPr>
        <p:spPr>
          <a:xfrm>
            <a:off x="3851920" y="2996952"/>
            <a:ext cx="2808313" cy="19195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ลูกศรขวา 35"/>
          <p:cNvSpPr/>
          <p:nvPr/>
        </p:nvSpPr>
        <p:spPr>
          <a:xfrm rot="5400000">
            <a:off x="6494311" y="3067959"/>
            <a:ext cx="162764" cy="16907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cxnSp>
        <p:nvCxnSpPr>
          <p:cNvPr id="37" name="ตัวเชื่อมต่อตรง 36"/>
          <p:cNvCxnSpPr/>
          <p:nvPr/>
        </p:nvCxnSpPr>
        <p:spPr>
          <a:xfrm>
            <a:off x="925318" y="1844824"/>
            <a:ext cx="7031058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ลูกศรขวา 39"/>
          <p:cNvSpPr/>
          <p:nvPr/>
        </p:nvSpPr>
        <p:spPr>
          <a:xfrm rot="5400000">
            <a:off x="809957" y="1970296"/>
            <a:ext cx="408639" cy="17791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41" name="ลูกศรขวา 40"/>
          <p:cNvSpPr/>
          <p:nvPr/>
        </p:nvSpPr>
        <p:spPr>
          <a:xfrm rot="5400000">
            <a:off x="7706020" y="1960186"/>
            <a:ext cx="408639" cy="17791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42" name="ลูกศรขวา 41"/>
          <p:cNvSpPr/>
          <p:nvPr/>
        </p:nvSpPr>
        <p:spPr>
          <a:xfrm rot="5400000">
            <a:off x="2977201" y="1991068"/>
            <a:ext cx="408639" cy="17791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43" name="ลูกศรขวา 42"/>
          <p:cNvSpPr/>
          <p:nvPr/>
        </p:nvSpPr>
        <p:spPr>
          <a:xfrm rot="5400000">
            <a:off x="5313894" y="1991068"/>
            <a:ext cx="408639" cy="17791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45" name="ลูกศรขวา 44"/>
          <p:cNvSpPr/>
          <p:nvPr/>
        </p:nvSpPr>
        <p:spPr>
          <a:xfrm rot="5400000">
            <a:off x="4282116" y="1603140"/>
            <a:ext cx="284948" cy="19841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72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 descr="leaf-green-theme-ppt-background-pictu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0" y="-1"/>
            <a:ext cx="9165138" cy="6858000"/>
          </a:xfrm>
          <a:prstGeom prst="rect">
            <a:avLst/>
          </a:prstGeom>
        </p:spPr>
      </p:pic>
      <p:grpSp>
        <p:nvGrpSpPr>
          <p:cNvPr id="3" name="กลุ่ม 2">
            <a:extLst>
              <a:ext uri="{FF2B5EF4-FFF2-40B4-BE49-F238E27FC236}">
                <a16:creationId xmlns="" xmlns:a16="http://schemas.microsoft.com/office/drawing/2014/main" id="{2D955555-D5C7-47B5-B2A6-587AEC18E777}"/>
              </a:ext>
            </a:extLst>
          </p:cNvPr>
          <p:cNvGrpSpPr/>
          <p:nvPr/>
        </p:nvGrpSpPr>
        <p:grpSpPr>
          <a:xfrm>
            <a:off x="31709" y="0"/>
            <a:ext cx="9112291" cy="6858000"/>
            <a:chOff x="31709" y="0"/>
            <a:chExt cx="9112291" cy="6858000"/>
          </a:xfrm>
        </p:grpSpPr>
        <p:pic>
          <p:nvPicPr>
            <p:cNvPr id="5" name="รูปภาพ 4" descr="logo0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56376" y="116632"/>
              <a:ext cx="1064745" cy="1080120"/>
            </a:xfrm>
            <a:prstGeom prst="rect">
              <a:avLst/>
            </a:prstGeom>
          </p:spPr>
        </p:pic>
        <p:graphicFrame>
          <p:nvGraphicFramePr>
            <p:cNvPr id="6" name="แผนภูมิ 5"/>
            <p:cNvGraphicFramePr/>
            <p:nvPr>
              <p:extLst>
                <p:ext uri="{D42A27DB-BD31-4B8C-83A1-F6EECF244321}">
                  <p14:modId xmlns:p14="http://schemas.microsoft.com/office/powerpoint/2010/main" val="4176362197"/>
                </p:ext>
              </p:extLst>
            </p:nvPr>
          </p:nvGraphicFramePr>
          <p:xfrm>
            <a:off x="31709" y="260648"/>
            <a:ext cx="9112291" cy="659735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" name="TextBox 1"/>
            <p:cNvSpPr txBox="1"/>
            <p:nvPr/>
          </p:nvSpPr>
          <p:spPr>
            <a:xfrm>
              <a:off x="1706416" y="0"/>
              <a:ext cx="628006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ปริมาณขยะมูลฝอยชุมชนใน</a:t>
              </a:r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ปัจจุบัน (</a:t>
              </a:r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ข้อมูล </a:t>
              </a:r>
              <a:r>
                <a:rPr lang="th-TH" b="1" dirty="0" err="1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มฝ</a:t>
              </a:r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.2)</a:t>
              </a:r>
            </a:p>
            <a:p>
              <a:pPr algn="ctr"/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เดือนตุลาคม 2562 – </a:t>
              </a:r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กันยายน </a:t>
              </a:r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2563</a:t>
              </a:r>
            </a:p>
            <a:p>
              <a:pPr algn="ctr"/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แยกตามอำเภอ </a:t>
              </a:r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(ตัน)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6187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 descr="leaf-green-theme-ppt-background-pictu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0" y="-1"/>
            <a:ext cx="9165138" cy="6858000"/>
          </a:xfrm>
          <a:prstGeom prst="rect">
            <a:avLst/>
          </a:prstGeom>
        </p:spPr>
      </p:pic>
      <p:grpSp>
        <p:nvGrpSpPr>
          <p:cNvPr id="3" name="กลุ่ม 2">
            <a:extLst>
              <a:ext uri="{FF2B5EF4-FFF2-40B4-BE49-F238E27FC236}">
                <a16:creationId xmlns="" xmlns:a16="http://schemas.microsoft.com/office/drawing/2014/main" id="{2D955555-D5C7-47B5-B2A6-587AEC18E777}"/>
              </a:ext>
            </a:extLst>
          </p:cNvPr>
          <p:cNvGrpSpPr/>
          <p:nvPr/>
        </p:nvGrpSpPr>
        <p:grpSpPr>
          <a:xfrm>
            <a:off x="31709" y="0"/>
            <a:ext cx="9112291" cy="6858000"/>
            <a:chOff x="31709" y="0"/>
            <a:chExt cx="9112291" cy="6858000"/>
          </a:xfrm>
        </p:grpSpPr>
        <p:pic>
          <p:nvPicPr>
            <p:cNvPr id="5" name="รูปภาพ 4" descr="logo0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56376" y="116632"/>
              <a:ext cx="1064745" cy="1080120"/>
            </a:xfrm>
            <a:prstGeom prst="rect">
              <a:avLst/>
            </a:prstGeom>
          </p:spPr>
        </p:pic>
        <p:graphicFrame>
          <p:nvGraphicFramePr>
            <p:cNvPr id="6" name="แผนภูมิ 5"/>
            <p:cNvGraphicFramePr/>
            <p:nvPr>
              <p:extLst>
                <p:ext uri="{D42A27DB-BD31-4B8C-83A1-F6EECF244321}">
                  <p14:modId xmlns:p14="http://schemas.microsoft.com/office/powerpoint/2010/main" val="1837868470"/>
                </p:ext>
              </p:extLst>
            </p:nvPr>
          </p:nvGraphicFramePr>
          <p:xfrm>
            <a:off x="31709" y="260648"/>
            <a:ext cx="9112291" cy="659735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" name="TextBox 1"/>
            <p:cNvSpPr txBox="1"/>
            <p:nvPr/>
          </p:nvSpPr>
          <p:spPr>
            <a:xfrm>
              <a:off x="1706416" y="0"/>
              <a:ext cx="628006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ปริมาณขยะมูลฝอยชุมชนใน</a:t>
              </a:r>
              <a:r>
                <a:rPr lang="th-TH" sz="2400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ปัจจุบัน ตามที่ </a:t>
              </a:r>
              <a:r>
                <a:rPr lang="th-TH" sz="2400" b="1" dirty="0" err="1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อปท</a:t>
              </a:r>
              <a:r>
                <a:rPr lang="th-TH" sz="2400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. </a:t>
              </a:r>
            </a:p>
            <a:p>
              <a:pPr algn="ctr"/>
              <a:r>
                <a:rPr lang="th-TH" sz="2400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สามารถจัดเก็บข้อมูลแบบแยกประเภทได้ (</a:t>
              </a:r>
              <a:r>
                <a:rPr lang="th-TH" sz="2400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ข้อมูล </a:t>
              </a:r>
              <a:r>
                <a:rPr lang="th-TH" sz="2400" b="1" dirty="0" err="1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มฝ</a:t>
              </a:r>
              <a:r>
                <a:rPr lang="th-TH" sz="2400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.2)</a:t>
              </a:r>
            </a:p>
            <a:p>
              <a:pPr algn="ctr"/>
              <a:r>
                <a:rPr lang="th-TH" sz="2400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เดือนตุลาคม 2562 – </a:t>
              </a:r>
              <a:r>
                <a:rPr lang="th-TH" sz="2400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กันยายน </a:t>
              </a:r>
              <a:r>
                <a:rPr lang="th-TH" sz="2400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2563</a:t>
              </a:r>
            </a:p>
            <a:p>
              <a:pPr algn="ctr"/>
              <a:r>
                <a:rPr lang="th-TH" sz="2400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แยกประเภท (ตัน)</a:t>
              </a: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2843808" y="2761183"/>
            <a:ext cx="8066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400" dirty="0" smtClean="0">
                <a:solidFill>
                  <a:prstClr val="black"/>
                </a:solidFill>
                <a:cs typeface="Angsana New"/>
              </a:rPr>
              <a:t>ร้อยละ 45.42</a:t>
            </a:r>
            <a:endParaRPr lang="th-TH" sz="1400" dirty="0">
              <a:solidFill>
                <a:prstClr val="black"/>
              </a:solidFill>
              <a:cs typeface="Angsana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3968" y="3049215"/>
            <a:ext cx="8066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400" dirty="0" smtClean="0">
                <a:solidFill>
                  <a:prstClr val="black"/>
                </a:solidFill>
                <a:cs typeface="Angsana New"/>
              </a:rPr>
              <a:t>ร้อยละ 35.51</a:t>
            </a:r>
            <a:endParaRPr lang="th-TH" sz="1400" dirty="0">
              <a:solidFill>
                <a:prstClr val="black"/>
              </a:solidFill>
              <a:cs typeface="Angsana New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52120" y="3625279"/>
            <a:ext cx="8066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400" dirty="0" smtClean="0">
                <a:solidFill>
                  <a:prstClr val="black"/>
                </a:solidFill>
                <a:cs typeface="Angsana New"/>
              </a:rPr>
              <a:t>ร้อยละ 18.35</a:t>
            </a:r>
            <a:endParaRPr lang="th-TH" sz="1400" dirty="0">
              <a:solidFill>
                <a:prstClr val="black"/>
              </a:solidFill>
              <a:cs typeface="Angsana New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77737" y="4201343"/>
            <a:ext cx="7473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1400" dirty="0" smtClean="0">
                <a:solidFill>
                  <a:prstClr val="black"/>
                </a:solidFill>
                <a:cs typeface="Angsana New"/>
              </a:rPr>
              <a:t>ร้อยละ 0.87</a:t>
            </a:r>
            <a:endParaRPr lang="th-TH" sz="1400" dirty="0">
              <a:solidFill>
                <a:prstClr val="black"/>
              </a:solidFill>
              <a:cs typeface="Angsana New"/>
            </a:endParaRPr>
          </a:p>
        </p:txBody>
      </p:sp>
    </p:spTree>
    <p:extLst>
      <p:ext uri="{BB962C8B-B14F-4D97-AF65-F5344CB8AC3E}">
        <p14:creationId xmlns:p14="http://schemas.microsoft.com/office/powerpoint/2010/main" val="146388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 descr="leaf-green-theme-ppt-background-pictu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0" y="-1"/>
            <a:ext cx="9165138" cy="6858000"/>
          </a:xfrm>
          <a:prstGeom prst="rect">
            <a:avLst/>
          </a:prstGeom>
        </p:spPr>
      </p:pic>
      <p:grpSp>
        <p:nvGrpSpPr>
          <p:cNvPr id="3" name="กลุ่ม 2">
            <a:extLst>
              <a:ext uri="{FF2B5EF4-FFF2-40B4-BE49-F238E27FC236}">
                <a16:creationId xmlns="" xmlns:a16="http://schemas.microsoft.com/office/drawing/2014/main" id="{2D955555-D5C7-47B5-B2A6-587AEC18E777}"/>
              </a:ext>
            </a:extLst>
          </p:cNvPr>
          <p:cNvGrpSpPr/>
          <p:nvPr/>
        </p:nvGrpSpPr>
        <p:grpSpPr>
          <a:xfrm>
            <a:off x="31709" y="0"/>
            <a:ext cx="9112291" cy="6858000"/>
            <a:chOff x="31709" y="0"/>
            <a:chExt cx="9112291" cy="6858000"/>
          </a:xfrm>
        </p:grpSpPr>
        <p:pic>
          <p:nvPicPr>
            <p:cNvPr id="5" name="รูปภาพ 4" descr="logo0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56376" y="116632"/>
              <a:ext cx="1064745" cy="1080120"/>
            </a:xfrm>
            <a:prstGeom prst="rect">
              <a:avLst/>
            </a:prstGeom>
          </p:spPr>
        </p:pic>
        <p:graphicFrame>
          <p:nvGraphicFramePr>
            <p:cNvPr id="6" name="แผนภูมิ 5"/>
            <p:cNvGraphicFramePr/>
            <p:nvPr>
              <p:extLst>
                <p:ext uri="{D42A27DB-BD31-4B8C-83A1-F6EECF244321}">
                  <p14:modId xmlns:p14="http://schemas.microsoft.com/office/powerpoint/2010/main" val="159701112"/>
                </p:ext>
              </p:extLst>
            </p:nvPr>
          </p:nvGraphicFramePr>
          <p:xfrm>
            <a:off x="31709" y="260648"/>
            <a:ext cx="9112291" cy="659735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" name="TextBox 1"/>
            <p:cNvSpPr txBox="1"/>
            <p:nvPr/>
          </p:nvSpPr>
          <p:spPr>
            <a:xfrm>
              <a:off x="1706416" y="0"/>
              <a:ext cx="628006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ปริมาณขยะมูลฝอย</a:t>
              </a:r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ชุมชน (</a:t>
              </a:r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ข้อมูล </a:t>
              </a:r>
              <a:r>
                <a:rPr lang="th-TH" b="1" dirty="0" err="1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มฝ</a:t>
              </a:r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.2</a:t>
              </a:r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)</a:t>
              </a:r>
            </a:p>
            <a:p>
              <a:pPr algn="ctr"/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เดือน</a:t>
              </a:r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ตุลาคม 2562 – </a:t>
              </a:r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กันยายน 2563</a:t>
              </a:r>
            </a:p>
            <a:p>
              <a:pPr algn="ctr"/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ที่ </a:t>
              </a:r>
              <a:r>
                <a:rPr lang="th-TH" b="1" dirty="0" err="1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อปท</a:t>
              </a:r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. บริหาร</a:t>
              </a:r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จัดการได้ </a:t>
              </a:r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(ตัน</a:t>
              </a:r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)</a:t>
              </a:r>
              <a:endParaRPr lang="th-TH" b="1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4265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="" xmlns:a16="http://schemas.microsoft.com/office/drawing/2014/main" id="{E262B7C5-DE5D-4E51-B84C-5DD895BA65FD}"/>
              </a:ext>
            </a:extLst>
          </p:cNvPr>
          <p:cNvGrpSpPr/>
          <p:nvPr/>
        </p:nvGrpSpPr>
        <p:grpSpPr>
          <a:xfrm>
            <a:off x="0" y="-1"/>
            <a:ext cx="9165138" cy="6858000"/>
            <a:chOff x="0" y="-1"/>
            <a:chExt cx="9165138" cy="6858000"/>
          </a:xfrm>
        </p:grpSpPr>
        <p:pic>
          <p:nvPicPr>
            <p:cNvPr id="8" name="รูปภาพ 7" descr="leaf-green-theme-ppt-background-picture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0800000">
              <a:off x="0" y="-1"/>
              <a:ext cx="9165138" cy="6858000"/>
            </a:xfrm>
            <a:prstGeom prst="rect">
              <a:avLst/>
            </a:prstGeom>
          </p:spPr>
        </p:pic>
        <p:pic>
          <p:nvPicPr>
            <p:cNvPr id="5" name="รูปภาพ 4" descr="logo0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23484" y="174749"/>
              <a:ext cx="1064745" cy="1022003"/>
            </a:xfrm>
            <a:prstGeom prst="rect">
              <a:avLst/>
            </a:prstGeom>
          </p:spPr>
        </p:pic>
      </p:grpSp>
      <p:graphicFrame>
        <p:nvGraphicFramePr>
          <p:cNvPr id="6" name="แผนภูมิ 5"/>
          <p:cNvGraphicFramePr/>
          <p:nvPr>
            <p:extLst>
              <p:ext uri="{D42A27DB-BD31-4B8C-83A1-F6EECF244321}">
                <p14:modId xmlns:p14="http://schemas.microsoft.com/office/powerpoint/2010/main" val="2604741062"/>
              </p:ext>
            </p:extLst>
          </p:nvPr>
        </p:nvGraphicFramePr>
        <p:xfrm>
          <a:off x="91406" y="1556792"/>
          <a:ext cx="9143997" cy="5301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27584" y="243805"/>
            <a:ext cx="7344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เปรียบเทียบค่าใช้จ่ายการบริหารจัดการขยะมูลฝอยชุมชน (ข้อมูล </a:t>
            </a:r>
            <a:r>
              <a:rPr lang="th-TH" sz="2400" b="1" dirty="0" err="1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มฝ</a:t>
            </a:r>
            <a:r>
              <a:rPr lang="th-TH" sz="2400" b="1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.2)</a:t>
            </a:r>
          </a:p>
          <a:p>
            <a:pPr algn="ctr"/>
            <a:r>
              <a:rPr lang="th-TH" sz="2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ปีงบประมาณ 2563 (ตุลาคม 2562 – กันยายน 2563)</a:t>
            </a:r>
            <a:endParaRPr lang="th-TH" sz="2400" b="1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th-TH" sz="2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(ค่าใช้จ่ายรวมของ </a:t>
            </a:r>
            <a:r>
              <a:rPr lang="th-TH" sz="2400" b="1" dirty="0" err="1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อปท</a:t>
            </a:r>
            <a:r>
              <a:rPr lang="th-TH" sz="2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. 74,092,833.90 บาท)</a:t>
            </a:r>
          </a:p>
          <a:p>
            <a:pPr algn="ctr"/>
            <a:r>
              <a:rPr lang="th-TH" sz="2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แยกอำเภอ (บาท)</a:t>
            </a:r>
            <a:endParaRPr lang="th-TH" sz="2400" b="1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6852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="" xmlns:a16="http://schemas.microsoft.com/office/drawing/2014/main" id="{FA2D401C-ADC0-42B8-865D-1382BB2BE4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51"/>
          <a:stretch/>
        </p:blipFill>
        <p:spPr>
          <a:xfrm rot="16200000">
            <a:off x="1143000" y="-1143000"/>
            <a:ext cx="6858000" cy="9144000"/>
          </a:xfrm>
          <a:prstGeom prst="rect">
            <a:avLst/>
          </a:prstGeom>
        </p:spPr>
      </p:pic>
      <p:sp>
        <p:nvSpPr>
          <p:cNvPr id="3" name="ตัวแทนหมายเลขสไลด์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0"/>
            <a:ext cx="7975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006600"/>
                </a:solidFill>
                <a:ea typeface="Times New Roman"/>
                <a:cs typeface="TH SarabunIT๙"/>
              </a:rPr>
              <a:t>ตารางเปรียบเทียบปริมาณขยะมูลฝอยชุมชน </a:t>
            </a:r>
          </a:p>
          <a:p>
            <a:pPr algn="ctr"/>
            <a:r>
              <a:rPr lang="th-TH" sz="2400" b="1" dirty="0">
                <a:solidFill>
                  <a:srgbClr val="006600"/>
                </a:solidFill>
                <a:ea typeface="Times New Roman"/>
                <a:cs typeface="TH SarabunIT๙"/>
              </a:rPr>
              <a:t>ระหว่างปีงบประมาณ 2562 และ 2563</a:t>
            </a:r>
            <a:endParaRPr lang="th-TH" sz="2400" dirty="0">
              <a:solidFill>
                <a:srgbClr val="006600"/>
              </a:solidFill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5138976"/>
              </p:ext>
            </p:extLst>
          </p:nvPr>
        </p:nvGraphicFramePr>
        <p:xfrm>
          <a:off x="107502" y="836712"/>
          <a:ext cx="8928993" cy="5909794"/>
        </p:xfrm>
        <a:graphic>
          <a:graphicData uri="http://schemas.openxmlformats.org/drawingml/2006/table">
            <a:tbl>
              <a:tblPr firstRow="1" firstCol="1" bandRow="1"/>
              <a:tblGrid>
                <a:gridCol w="36896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233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2413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2413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22413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43204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ที่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ข้อมูลขยะมูลฝอย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ปริมาณขยะมูลฝอย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เปรียบค่าเฉลี่ยตัน/เดือน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ปีงบประมาณ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2562/2563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7314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พ.ศ. 2562 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(ตัน/ปี)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พ.ศ. 2562 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(ตัน/เดือน)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พ.ศ. 2563 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(ตัน</a:t>
                      </a: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/เดือน</a:t>
                      </a:r>
                      <a:r>
                        <a:rPr lang="th-TH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)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พ.ศ. 2563 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(ตัน/เดือน)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048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1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ขยะมูลฝอยชุมชนที่เกิดขึ้น</a:t>
                      </a:r>
                      <a:r>
                        <a:rPr lang="en-US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 </a:t>
                      </a: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ไม่มี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97,804.54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(ปริมาณขยะ</a:t>
                      </a:r>
                      <a:r>
                        <a:rPr lang="en-US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X</a:t>
                      </a: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จำนวนประชากร)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8</a:t>
                      </a: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,150.38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</a:t>
                      </a:r>
                      <a:endParaRPr lang="en-US" sz="1600" b="1" dirty="0" smtClean="0">
                        <a:solidFill>
                          <a:srgbClr val="FF0000"/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1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2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ขยะมูล</a:t>
                      </a: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ฝอยที่ </a:t>
                      </a:r>
                      <a:r>
                        <a:rPr lang="th-TH" sz="1600" b="1" kern="1200" dirty="0" err="1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อปท</a:t>
                      </a: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. สามารถจัดเก็บข้อมูลแบบแยกประเภทได้</a:t>
                      </a:r>
                      <a:endParaRPr lang="en-US" sz="1600" b="1" kern="1200" dirty="0" smtClean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 </a:t>
                      </a: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ขยะมูลฝอยทั่วไป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 ขยะอินทรีย์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 ขยะรีไซเคิล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 ขยะ</a:t>
                      </a: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อันตราย</a:t>
                      </a: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ชุมชน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8</a:t>
                      </a: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4,033</a:t>
                      </a:r>
                      <a:r>
                        <a:rPr lang="en-US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.</a:t>
                      </a:r>
                      <a:r>
                        <a:rPr lang="en-US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08</a:t>
                      </a:r>
                      <a:endParaRPr lang="th-TH" sz="1600" b="1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kern="1200" dirty="0" smtClean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38,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672</a:t>
                      </a: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.</a:t>
                      </a:r>
                      <a:r>
                        <a:rPr lang="en-US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45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29,7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40</a:t>
                      </a: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.07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14,930.24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691.</a:t>
                      </a: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25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7,002.76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 smtClean="0">
                        <a:solidFill>
                          <a:srgbClr val="0070C0"/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3,222.70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2,478.34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1,244.19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57</a:t>
                      </a:r>
                      <a:r>
                        <a:rPr lang="en-US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.60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72,640.26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32,995.47</a:t>
                      </a:r>
                      <a:endParaRPr lang="th-TH" sz="16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25,796.82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13,332.74</a:t>
                      </a:r>
                      <a:endParaRPr lang="en-US" sz="16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631</a:t>
                      </a: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.90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6,053.36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 smtClean="0">
                        <a:solidFill>
                          <a:srgbClr val="0070C0"/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2,749.62</a:t>
                      </a:r>
                      <a:endParaRPr lang="th-TH" sz="1600" b="1" dirty="0">
                        <a:solidFill>
                          <a:srgbClr val="0070C0"/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2,149.74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1,111.06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52.66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B05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-949.40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 smtClean="0">
                        <a:solidFill>
                          <a:srgbClr val="FF0000"/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B05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</a:t>
                      </a:r>
                      <a:r>
                        <a:rPr lang="th-TH" sz="1600" b="1" dirty="0">
                          <a:solidFill>
                            <a:srgbClr val="00B05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</a:t>
                      </a:r>
                      <a:r>
                        <a:rPr lang="th-TH" sz="1600" b="1" dirty="0" smtClean="0">
                          <a:solidFill>
                            <a:srgbClr val="00B05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473.08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B05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-328.60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B05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-1</a:t>
                      </a:r>
                      <a:r>
                        <a:rPr lang="th-TH" sz="1600" b="1" dirty="0" smtClean="0">
                          <a:solidFill>
                            <a:srgbClr val="00B05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33</a:t>
                      </a:r>
                      <a:r>
                        <a:rPr lang="en-US" sz="1600" b="1" dirty="0" smtClean="0">
                          <a:solidFill>
                            <a:srgbClr val="00B05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.13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B05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-4.94</a:t>
                      </a:r>
                      <a:endParaRPr lang="en-US" sz="1600" dirty="0" smtClean="0">
                        <a:solidFill>
                          <a:srgbClr val="00B050"/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3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ขยะมูลฝอยที่ อปท. เก็บขนไปกำจัด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47,090.</a:t>
                      </a:r>
                      <a:r>
                        <a:rPr lang="th-TH" sz="1600" b="1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70</a:t>
                      </a:r>
                      <a:endParaRPr lang="en-US" sz="160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3,924</a:t>
                      </a: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.23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51,893.51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4,324.46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+400.23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4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ขยะมูลฝอยที่ถูกนำไปใช้ประโยชน์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4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5</a:t>
                      </a: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,67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0</a:t>
                      </a: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.31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3,722.53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40,314.23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3,359.52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B05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-363.01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5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ขยะมูลฝอยที่ไม่ได้เก็บขน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ไม่มี</a:t>
                      </a:r>
                      <a:endParaRPr lang="en-US" sz="16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ไม่มี</a:t>
                      </a:r>
                      <a:endParaRPr lang="en-US" sz="16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2,304.64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192.05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6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ขยะที่ไม่ได้ระบุสถานที่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ไม่มี</a:t>
                      </a:r>
                      <a:endParaRPr lang="en-US" sz="16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ไม่มี</a:t>
                      </a:r>
                      <a:endParaRPr lang="en-US" sz="16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18,074.31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1,506.19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0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7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ค่าใช้จ่ายการบริหารจัดการ</a:t>
                      </a: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ขยะมูล</a:t>
                      </a: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ฝอย (บาท)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70,831,248.27</a:t>
                      </a:r>
                      <a:endParaRPr lang="en-US" sz="160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5,9</a:t>
                      </a: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02</a:t>
                      </a:r>
                      <a:r>
                        <a:rPr lang="th-TH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,604.02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74,092,833.90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6,174,402.83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+271,798.81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553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>
          <a:xfrm>
            <a:off x="1728347" y="116632"/>
            <a:ext cx="6084676" cy="89236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lIns="91231" tIns="45625" rIns="91231" bIns="45625">
            <a:spAutoFit/>
          </a:bodyPr>
          <a:lstStyle/>
          <a:p>
            <a:pPr algn="ctr" defTabSz="914290"/>
            <a:r>
              <a:rPr lang="th-TH" sz="24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ภายใต้ยุทธศาสตร์การจัดการขยะมูลฝอย </a:t>
            </a:r>
          </a:p>
          <a:p>
            <a:pPr algn="ctr" defTabSz="914290"/>
            <a:r>
              <a:rPr lang="th-TH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“</a:t>
            </a:r>
            <a:r>
              <a:rPr lang="en-US" b="1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Clean LAMPHUN</a:t>
            </a:r>
            <a:r>
              <a:rPr lang="th-TH" b="1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” </a:t>
            </a:r>
            <a:r>
              <a:rPr lang="th-TH" sz="2400" b="1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ลำพูนเมืองสะอาด ปี </a:t>
            </a:r>
            <a:r>
              <a:rPr lang="th-TH" sz="24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2564</a:t>
            </a:r>
          </a:p>
        </p:txBody>
      </p:sp>
      <p:pic>
        <p:nvPicPr>
          <p:cNvPr id="1026" name="Picture 2" descr="J:\รูปภาพ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7544"/>
            <a:ext cx="9144000" cy="5790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89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2" name="Picture 18" descr="ผลการค้นหารูปภาพสำหรับ ท้องถิ่น png">
            <a:extLst>
              <a:ext uri="{FF2B5EF4-FFF2-40B4-BE49-F238E27FC236}">
                <a16:creationId xmlns="" xmlns:a16="http://schemas.microsoft.com/office/drawing/2014/main" id="{2392BFF0-7F1E-4A6C-9592-1F52407D67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3"/>
          <a:stretch/>
        </p:blipFill>
        <p:spPr bwMode="auto">
          <a:xfrm>
            <a:off x="2361155" y="1525569"/>
            <a:ext cx="1103292" cy="89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ผลการค้นหารูปภาพสำหรับ แผนที่อำเภอจังหวัดลำพูน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8"/>
          <a:stretch/>
        </p:blipFill>
        <p:spPr bwMode="auto">
          <a:xfrm>
            <a:off x="132455" y="120438"/>
            <a:ext cx="1703245" cy="2301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2151668" y="175184"/>
            <a:ext cx="5688632" cy="661528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lIns="91231" tIns="45625" rIns="91231" bIns="45625">
            <a:spAutoFit/>
          </a:bodyPr>
          <a:lstStyle/>
          <a:p>
            <a:pPr algn="ctr" defTabSz="914290"/>
            <a:r>
              <a:rPr lang="th-TH" sz="20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itchFamily="34" charset="-34"/>
              </a:rPr>
              <a:t>ผลการดำเนินงาน</a:t>
            </a:r>
            <a:endParaRPr lang="th-TH" sz="2000" b="1" dirty="0">
              <a:solidFill>
                <a:prstClr val="white"/>
              </a:solidFill>
              <a:latin typeface="TH SarabunIT๙" panose="020B0500040200020003" pitchFamily="34" charset="-34"/>
              <a:cs typeface="TH SarabunIT๙" pitchFamily="34" charset="-34"/>
            </a:endParaRPr>
          </a:p>
          <a:p>
            <a:pPr algn="ctr" defTabSz="914290"/>
            <a:r>
              <a:rPr lang="th-TH" sz="17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itchFamily="34" charset="-34"/>
              </a:rPr>
              <a:t>ตามแผนปฏิบัติ</a:t>
            </a:r>
            <a:r>
              <a:rPr lang="th-TH" sz="17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itchFamily="34" charset="-34"/>
              </a:rPr>
              <a:t>การลำพูนเมืองสะอาดสู่ความยั่งยืน  ประจำปี 256</a:t>
            </a:r>
            <a:r>
              <a:rPr lang="en-US" sz="17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itchFamily="34" charset="-34"/>
              </a:rPr>
              <a:t>3</a:t>
            </a:r>
            <a:r>
              <a:rPr lang="th-TH" sz="17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itchFamily="34" charset="-34"/>
              </a:rPr>
              <a:t> จังหวัด</a:t>
            </a:r>
            <a:r>
              <a:rPr lang="th-TH" sz="17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itchFamily="34" charset="-34"/>
              </a:rPr>
              <a:t>ลำพูน</a:t>
            </a:r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1841183" y="4741012"/>
            <a:ext cx="1490765" cy="281242"/>
          </a:xfrm>
          <a:prstGeom prst="rect">
            <a:avLst/>
          </a:prstGeom>
          <a:solidFill>
            <a:srgbClr val="92D050"/>
          </a:solidFill>
        </p:spPr>
        <p:txBody>
          <a:bodyPr wrap="square" lIns="65162" tIns="32581" rIns="65162" bIns="32581">
            <a:spAutoFit/>
          </a:bodyPr>
          <a:lstStyle/>
          <a:p>
            <a:pPr algn="ctr" defTabSz="914290">
              <a:tabLst>
                <a:tab pos="128529" algn="l"/>
                <a:tab pos="641701" algn="l"/>
                <a:tab pos="898287" algn="l"/>
              </a:tabLst>
            </a:pPr>
            <a:r>
              <a:rPr lang="th-TH" sz="1400" b="1" dirty="0" err="1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สถจ</a:t>
            </a: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.ลำพูน</a:t>
            </a:r>
            <a:endParaRPr lang="en-AU" sz="1400" b="1" dirty="0">
              <a:solidFill>
                <a:prstClr val="black"/>
              </a:solidFill>
              <a:latin typeface="TH SarabunIT๙" pitchFamily="34" charset="-34"/>
              <a:ea typeface="Times New Roman"/>
              <a:cs typeface="TH SarabunIT๙" pitchFamily="34" charset="-34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934" r="2409"/>
          <a:stretch/>
        </p:blipFill>
        <p:spPr bwMode="auto">
          <a:xfrm>
            <a:off x="3923928" y="3068961"/>
            <a:ext cx="1944216" cy="1664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4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4227"/>
          <a:stretch/>
        </p:blipFill>
        <p:spPr bwMode="auto">
          <a:xfrm>
            <a:off x="5362075" y="3926001"/>
            <a:ext cx="290047" cy="294115"/>
          </a:xfrm>
          <a:prstGeom prst="rect">
            <a:avLst/>
          </a:prstGeom>
          <a:noFill/>
          <a:ln>
            <a:noFill/>
          </a:ln>
          <a:effectLst>
            <a:glow rad="25400">
              <a:schemeClr val="bg1">
                <a:alpha val="8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4084381" y="3926004"/>
            <a:ext cx="378296" cy="316411"/>
          </a:xfrm>
          <a:prstGeom prst="rect">
            <a:avLst/>
          </a:prstGeom>
          <a:noFill/>
          <a:ln>
            <a:noFill/>
          </a:ln>
          <a:effectLst>
            <a:glow rad="25400">
              <a:schemeClr val="bg1">
                <a:alpha val="8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สี่เหลี่ยมผืนผ้า 37"/>
          <p:cNvSpPr/>
          <p:nvPr/>
        </p:nvSpPr>
        <p:spPr>
          <a:xfrm>
            <a:off x="746959" y="3645026"/>
            <a:ext cx="2584989" cy="830805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 lIns="91231" tIns="45625" rIns="91231" bIns="45625">
            <a:spAutoFit/>
          </a:bodyPr>
          <a:lstStyle/>
          <a:p>
            <a:pPr algn="ctr" defTabSz="914290"/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สถานศึกษาทุกสังกัด 399 แห่ง</a:t>
            </a:r>
          </a:p>
          <a:p>
            <a:pPr algn="ctr" defTabSz="914290"/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(โรงเรียน/อาชีวศึกษาจังหวัด/ศูนย์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พัฒนาเด็กเล็กทุก</a:t>
            </a:r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แห่ง)</a:t>
            </a:r>
            <a:endParaRPr lang="th-TH" sz="1200" b="1" dirty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ctr" defTabSz="914290"/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ผลการดำเนินการ “</a:t>
            </a:r>
            <a:r>
              <a:rPr lang="th-TH" sz="1200" b="1" dirty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ดำเนินการครบทุก</a:t>
            </a:r>
            <a:r>
              <a:rPr lang="th-TH" sz="1200" b="1" dirty="0" smtClean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ขั้นตอน</a:t>
            </a:r>
          </a:p>
          <a:p>
            <a:pPr algn="ctr" defTabSz="914290"/>
            <a:r>
              <a:rPr lang="th-TH" sz="1200" b="1" dirty="0" smtClean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เรียบร้อย</a:t>
            </a:r>
            <a:r>
              <a:rPr lang="th-TH" sz="1200" b="1" dirty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แล้ว</a:t>
            </a:r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”</a:t>
            </a:r>
            <a:endParaRPr lang="th-TH" sz="1200" b="1" dirty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50" name="สี่เหลี่ยมผืนผ้า 49"/>
          <p:cNvSpPr/>
          <p:nvPr/>
        </p:nvSpPr>
        <p:spPr>
          <a:xfrm>
            <a:off x="6310758" y="4721742"/>
            <a:ext cx="1754551" cy="281242"/>
          </a:xfrm>
          <a:prstGeom prst="rect">
            <a:avLst/>
          </a:prstGeom>
          <a:solidFill>
            <a:srgbClr val="00B050"/>
          </a:solidFill>
        </p:spPr>
        <p:txBody>
          <a:bodyPr wrap="square" lIns="65162" tIns="32581" rIns="65162" bIns="32581">
            <a:spAutoFit/>
          </a:bodyPr>
          <a:lstStyle/>
          <a:p>
            <a:pPr algn="ctr" defTabSz="914290">
              <a:tabLst>
                <a:tab pos="128529" algn="l"/>
                <a:tab pos="641701" algn="l"/>
                <a:tab pos="898287" algn="l"/>
              </a:tabLst>
            </a:pPr>
            <a:r>
              <a:rPr lang="th-TH" sz="1400" b="1" dirty="0" err="1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สนง</a:t>
            </a:r>
            <a:r>
              <a:rPr lang="en-US" sz="1400" b="1" dirty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.</a:t>
            </a: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ทสจ.ลำพูน</a:t>
            </a:r>
            <a:endParaRPr lang="en-AU" sz="1400" b="1" dirty="0">
              <a:solidFill>
                <a:prstClr val="black"/>
              </a:solidFill>
              <a:latin typeface="TH SarabunIT๙" pitchFamily="34" charset="-34"/>
              <a:ea typeface="Times New Roman"/>
              <a:cs typeface="TH SarabunIT๙" pitchFamily="34" charset="-34"/>
            </a:endParaRPr>
          </a:p>
        </p:txBody>
      </p:sp>
      <p:sp>
        <p:nvSpPr>
          <p:cNvPr id="51" name="สี่เหลี่ยมผืนผ้า 50"/>
          <p:cNvSpPr/>
          <p:nvPr/>
        </p:nvSpPr>
        <p:spPr>
          <a:xfrm>
            <a:off x="1543905" y="5069783"/>
            <a:ext cx="2016224" cy="138480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 lIns="91231" tIns="45625" rIns="91231" bIns="45625">
            <a:spAutoFit/>
          </a:bodyPr>
          <a:lstStyle/>
          <a:p>
            <a:pPr defTabSz="914290"/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องค์กร</a:t>
            </a:r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ปกครองส่วนท้องถิ่น 58 แห่ง</a:t>
            </a:r>
          </a:p>
          <a:p>
            <a:pPr defTabSz="914290"/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หมู่บ้าน/ชุมชน 594 แห่ง</a:t>
            </a:r>
            <a:endParaRPr lang="th-TH" sz="1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defTabSz="914290"/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หอพัก</a:t>
            </a:r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/</a:t>
            </a:r>
            <a:r>
              <a:rPr lang="th-TH" sz="1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อพาร์ทเม้นต์</a:t>
            </a:r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/</a:t>
            </a:r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คอนโดมิเนียม 77 แห่ง</a:t>
            </a:r>
          </a:p>
          <a:p>
            <a:pPr defTabSz="914290"/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ห้างสรรพสินค้า 11 แห่ง</a:t>
            </a:r>
          </a:p>
          <a:p>
            <a:pPr defTabSz="914290"/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ร้าน</a:t>
            </a:r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ขายอาหารตาม</a:t>
            </a:r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สั่ง 1,332 แห่ง</a:t>
            </a:r>
          </a:p>
          <a:p>
            <a:pPr defTabSz="914290"/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ร้านขายของชำ 2,000 แห่ง</a:t>
            </a:r>
          </a:p>
          <a:p>
            <a:pPr defTabSz="914290"/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ตลาด 93 แห่ง  </a:t>
            </a:r>
            <a:endParaRPr lang="th-TH" sz="1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60" name="สี่เหลี่ยมผืนผ้า 59"/>
          <p:cNvSpPr/>
          <p:nvPr/>
        </p:nvSpPr>
        <p:spPr>
          <a:xfrm>
            <a:off x="6472008" y="3189163"/>
            <a:ext cx="1698905" cy="281242"/>
          </a:xfrm>
          <a:prstGeom prst="rect">
            <a:avLst/>
          </a:prstGeom>
          <a:solidFill>
            <a:srgbClr val="FFFF00"/>
          </a:solidFill>
        </p:spPr>
        <p:txBody>
          <a:bodyPr wrap="square" lIns="65162" tIns="32581" rIns="65162" bIns="32581">
            <a:spAutoFit/>
          </a:bodyPr>
          <a:lstStyle/>
          <a:p>
            <a:pPr algn="ctr" defTabSz="914290">
              <a:tabLst>
                <a:tab pos="128529" algn="l"/>
                <a:tab pos="641701" algn="l"/>
                <a:tab pos="898287" algn="l"/>
              </a:tabLst>
            </a:pP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3. </a:t>
            </a:r>
            <a:r>
              <a:rPr lang="th-TH" sz="1400" b="1" dirty="0" err="1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สนง</a:t>
            </a: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.พระพุทธศาสนาจังหวัด</a:t>
            </a:r>
            <a:endParaRPr lang="en-AU" sz="1400" b="1" dirty="0">
              <a:solidFill>
                <a:prstClr val="black"/>
              </a:solidFill>
              <a:latin typeface="TH SarabunIT๙" pitchFamily="34" charset="-34"/>
              <a:ea typeface="Times New Roman"/>
              <a:cs typeface="TH SarabunIT๙" pitchFamily="34" charset="-34"/>
            </a:endParaRPr>
          </a:p>
        </p:txBody>
      </p:sp>
      <p:sp>
        <p:nvSpPr>
          <p:cNvPr id="67" name="สี่เหลี่ยมผืนผ้า 66"/>
          <p:cNvSpPr/>
          <p:nvPr/>
        </p:nvSpPr>
        <p:spPr>
          <a:xfrm>
            <a:off x="5940152" y="1658585"/>
            <a:ext cx="1802276" cy="28124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lIns="65162" tIns="32581" rIns="65162" bIns="32581">
            <a:spAutoFit/>
          </a:bodyPr>
          <a:lstStyle/>
          <a:p>
            <a:pPr algn="ctr" defTabSz="914290">
              <a:tabLst>
                <a:tab pos="128529" algn="l"/>
                <a:tab pos="641701" algn="l"/>
                <a:tab pos="898287" algn="l"/>
              </a:tabLst>
            </a:pPr>
            <a:r>
              <a:rPr lang="th-TH" sz="1400" b="1" dirty="0" err="1">
                <a:solidFill>
                  <a:prstClr val="white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สนง</a:t>
            </a:r>
            <a:r>
              <a:rPr lang="th-TH" sz="1400" b="1" dirty="0">
                <a:solidFill>
                  <a:prstClr val="white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.อุตสาหกรรมจังหวัด</a:t>
            </a:r>
            <a:endParaRPr lang="en-AU" sz="1400" b="1" dirty="0">
              <a:solidFill>
                <a:prstClr val="white"/>
              </a:solidFill>
              <a:latin typeface="TH SarabunIT๙" pitchFamily="34" charset="-34"/>
              <a:ea typeface="Times New Roman"/>
              <a:cs typeface="TH SarabunIT๙" pitchFamily="34" charset="-34"/>
            </a:endParaRPr>
          </a:p>
        </p:txBody>
      </p:sp>
      <p:sp>
        <p:nvSpPr>
          <p:cNvPr id="72" name="สี่เหลี่ยมผืนผ้า 71"/>
          <p:cNvSpPr/>
          <p:nvPr/>
        </p:nvSpPr>
        <p:spPr>
          <a:xfrm>
            <a:off x="3635896" y="1628800"/>
            <a:ext cx="1802276" cy="281242"/>
          </a:xfrm>
          <a:prstGeom prst="rect">
            <a:avLst/>
          </a:prstGeom>
          <a:solidFill>
            <a:srgbClr val="00B0F0"/>
          </a:solidFill>
        </p:spPr>
        <p:txBody>
          <a:bodyPr wrap="square" lIns="65162" tIns="32581" rIns="65162" bIns="32581">
            <a:spAutoFit/>
          </a:bodyPr>
          <a:lstStyle/>
          <a:p>
            <a:pPr algn="ctr" defTabSz="914290">
              <a:tabLst>
                <a:tab pos="128529" algn="l"/>
                <a:tab pos="641701" algn="l"/>
                <a:tab pos="898287" algn="l"/>
              </a:tabLst>
            </a:pP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ที่ทำการปกครองจังหวัด</a:t>
            </a:r>
            <a:endParaRPr lang="en-AU" sz="1400" b="1" dirty="0">
              <a:solidFill>
                <a:prstClr val="black"/>
              </a:solidFill>
              <a:latin typeface="TH SarabunIT๙" pitchFamily="34" charset="-34"/>
              <a:ea typeface="Times New Roman"/>
              <a:cs typeface="TH SarabunIT๙" pitchFamily="34" charset="-34"/>
            </a:endParaRPr>
          </a:p>
        </p:txBody>
      </p:sp>
      <p:sp>
        <p:nvSpPr>
          <p:cNvPr id="85" name="สี่เหลี่ยมผืนผ้า 84"/>
          <p:cNvSpPr/>
          <p:nvPr/>
        </p:nvSpPr>
        <p:spPr>
          <a:xfrm>
            <a:off x="971601" y="3335242"/>
            <a:ext cx="2203887" cy="281242"/>
          </a:xfrm>
          <a:prstGeom prst="rect">
            <a:avLst/>
          </a:prstGeom>
          <a:solidFill>
            <a:srgbClr val="002060"/>
          </a:solidFill>
        </p:spPr>
        <p:txBody>
          <a:bodyPr wrap="square" lIns="65162" tIns="32581" rIns="65162" bIns="32581">
            <a:spAutoFit/>
          </a:bodyPr>
          <a:lstStyle/>
          <a:p>
            <a:pPr algn="ctr" defTabSz="914290">
              <a:tabLst>
                <a:tab pos="128529" algn="l"/>
                <a:tab pos="641701" algn="l"/>
                <a:tab pos="898287" algn="l"/>
              </a:tabLst>
            </a:pPr>
            <a:r>
              <a:rPr lang="th-TH" sz="1400" b="1" dirty="0" err="1">
                <a:solidFill>
                  <a:prstClr val="white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สนง</a:t>
            </a:r>
            <a:r>
              <a:rPr lang="en-US" sz="1400" b="1" dirty="0">
                <a:solidFill>
                  <a:prstClr val="white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.</a:t>
            </a:r>
            <a:r>
              <a:rPr lang="th-TH" sz="1400" b="1" dirty="0">
                <a:solidFill>
                  <a:prstClr val="white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ศึกษาธิการจังหวัด</a:t>
            </a:r>
            <a:endParaRPr lang="en-AU" sz="1400" b="1" dirty="0">
              <a:solidFill>
                <a:prstClr val="white"/>
              </a:solidFill>
              <a:latin typeface="TH SarabunIT๙" pitchFamily="34" charset="-34"/>
              <a:ea typeface="Times New Roman"/>
              <a:cs typeface="TH SarabunIT๙" pitchFamily="34" charset="-34"/>
            </a:endParaRPr>
          </a:p>
        </p:txBody>
      </p:sp>
      <p:sp>
        <p:nvSpPr>
          <p:cNvPr id="106" name="สี่เหลี่ยมผืนผ้า 105"/>
          <p:cNvSpPr/>
          <p:nvPr/>
        </p:nvSpPr>
        <p:spPr>
          <a:xfrm>
            <a:off x="6300192" y="5140730"/>
            <a:ext cx="1800200" cy="64613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 lIns="91231" tIns="45625" rIns="91231" bIns="45625">
            <a:spAutoFit/>
          </a:bodyPr>
          <a:lstStyle/>
          <a:p>
            <a:pPr algn="thaiDist" defTabSz="914290"/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ส่วนราชการประจำ</a:t>
            </a:r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จังหวัด 60 แห่ง</a:t>
            </a:r>
          </a:p>
          <a:p>
            <a:pPr algn="thaiDist" defTabSz="914290"/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ดำเนินการครบทุกขั้นตอน ครบทุกแห่งเรียบร้อยแล้ว</a:t>
            </a:r>
            <a:endParaRPr lang="th-TH" sz="1200" b="1" dirty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07" name="สี่เหลี่ยมผืนผ้า 106"/>
          <p:cNvSpPr/>
          <p:nvPr/>
        </p:nvSpPr>
        <p:spPr>
          <a:xfrm>
            <a:off x="6485295" y="3531943"/>
            <a:ext cx="1688387" cy="830805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 lIns="91231" tIns="45625" rIns="91231" bIns="45625">
            <a:spAutoFit/>
          </a:bodyPr>
          <a:lstStyle/>
          <a:p>
            <a:pPr algn="ctr" defTabSz="914290"/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วัด/</a:t>
            </a:r>
            <a:r>
              <a:rPr lang="th-TH" sz="12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ศาสน</a:t>
            </a:r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สถาน 443 แห่ง</a:t>
            </a:r>
            <a:endParaRPr lang="th-TH" sz="1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ctr" defTabSz="914290"/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ผล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การดำเนินการ </a:t>
            </a:r>
            <a:endParaRPr lang="th-TH" sz="1200" b="1" dirty="0" smtClean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ctr" defTabSz="914290"/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“</a:t>
            </a:r>
            <a:r>
              <a:rPr lang="th-TH" sz="1200" b="1" dirty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ดำเนินการครบทุก</a:t>
            </a:r>
            <a:r>
              <a:rPr lang="th-TH" sz="1200" b="1" dirty="0" smtClean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ขั้นตอน</a:t>
            </a:r>
          </a:p>
          <a:p>
            <a:pPr algn="ctr" defTabSz="914290"/>
            <a:r>
              <a:rPr lang="th-TH" sz="1200" b="1" dirty="0" smtClean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เรียบร้อย</a:t>
            </a:r>
            <a:r>
              <a:rPr lang="th-TH" sz="1200" b="1" dirty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แล้ว</a:t>
            </a:r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”</a:t>
            </a:r>
            <a:endParaRPr lang="th-TH" sz="1200" dirty="0">
              <a:solidFill>
                <a:prstClr val="black"/>
              </a:solidFill>
              <a:latin typeface="TH SarabunIT๙" panose="020B0500040200020003" pitchFamily="34" charset="-34"/>
              <a:ea typeface="Times New Roman"/>
              <a:cs typeface="TH SarabunIT๙" pitchFamily="34" charset="-34"/>
            </a:endParaRPr>
          </a:p>
        </p:txBody>
      </p:sp>
      <p:sp>
        <p:nvSpPr>
          <p:cNvPr id="109" name="สี่เหลี่ยมผืนผ้า 108"/>
          <p:cNvSpPr/>
          <p:nvPr/>
        </p:nvSpPr>
        <p:spPr>
          <a:xfrm>
            <a:off x="3464448" y="1981484"/>
            <a:ext cx="2187672" cy="830805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 lIns="91231" tIns="45625" rIns="91231" bIns="45625">
            <a:spAutoFit/>
          </a:bodyPr>
          <a:lstStyle/>
          <a:p>
            <a:pPr algn="ctr" defTabSz="914290"/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ที่ทำการกำนัน / ผู้ใหญ่บ้าน/สารวัตรกำนัน/แพทย์ประจำตำบล/</a:t>
            </a:r>
            <a:r>
              <a:rPr lang="th-TH" sz="12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ผช</a:t>
            </a:r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  <a:r>
              <a:rPr lang="th-TH" sz="12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ผญบ</a:t>
            </a:r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. 2,017 คน</a:t>
            </a:r>
          </a:p>
          <a:p>
            <a:pPr algn="ctr" defTabSz="914290"/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ผลการดำเนินการ </a:t>
            </a:r>
          </a:p>
          <a:p>
            <a:pPr algn="ctr" defTabSz="914290"/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“</a:t>
            </a:r>
            <a:r>
              <a:rPr lang="th-TH" sz="1200" b="1" dirty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ดำเนินการครบทุกขั้นตอนเรียบร้อยแล้ว</a:t>
            </a:r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”</a:t>
            </a:r>
          </a:p>
        </p:txBody>
      </p:sp>
      <p:sp>
        <p:nvSpPr>
          <p:cNvPr id="110" name="สี่เหลี่ยมผืนผ้า 109"/>
          <p:cNvSpPr/>
          <p:nvPr/>
        </p:nvSpPr>
        <p:spPr>
          <a:xfrm>
            <a:off x="5796136" y="1990775"/>
            <a:ext cx="2072736" cy="646139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 lIns="91231" tIns="45625" rIns="91231" bIns="45625">
            <a:spAutoFit/>
          </a:bodyPr>
          <a:lstStyle/>
          <a:p>
            <a:pPr algn="ctr" defTabSz="914290"/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ea typeface="Times New Roman"/>
                <a:cs typeface="TH SarabunIT๙" pitchFamily="34" charset="-34"/>
              </a:rPr>
              <a:t>สถานประกอบการ / โรงงาน </a:t>
            </a:r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ea typeface="Times New Roman"/>
                <a:cs typeface="TH SarabunIT๙" pitchFamily="34" charset="-34"/>
              </a:rPr>
              <a:t> 318 แห่ง</a:t>
            </a:r>
            <a:endParaRPr lang="th-TH" sz="1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ea typeface="Times New Roman"/>
              <a:cs typeface="TH SarabunIT๙" pitchFamily="34" charset="-34"/>
            </a:endParaRPr>
          </a:p>
          <a:p>
            <a:pPr algn="ctr" defTabSz="914290"/>
            <a:r>
              <a:rPr lang="th-TH" sz="1200" b="1" dirty="0" smtClean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ผลการดำเนินการ </a:t>
            </a:r>
          </a:p>
          <a:p>
            <a:pPr algn="ctr" defTabSz="914290"/>
            <a:r>
              <a:rPr lang="th-TH" sz="1200" b="1" dirty="0" smtClean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“ดำเนินการครบทุกขั้นตอนเรียบร้อยแล้ว”</a:t>
            </a:r>
            <a:endParaRPr lang="th-TH" sz="1200" b="1" dirty="0">
              <a:solidFill>
                <a:prstClr val="black"/>
              </a:solidFill>
              <a:latin typeface="TH SarabunIT๙" pitchFamily="34" charset="-34"/>
              <a:ea typeface="Times New Roman"/>
              <a:cs typeface="TH SarabunIT๙" pitchFamily="34" charset="-34"/>
            </a:endParaRPr>
          </a:p>
        </p:txBody>
      </p:sp>
      <p:pic>
        <p:nvPicPr>
          <p:cNvPr id="3" name="Picture 4" descr="รูปภาพที่เกี่ยวข้อง">
            <a:extLst>
              <a:ext uri="{FF2B5EF4-FFF2-40B4-BE49-F238E27FC236}">
                <a16:creationId xmlns="" xmlns:a16="http://schemas.microsoft.com/office/drawing/2014/main" id="{94C54599-FF5C-493D-9E3F-AA18755BD6DB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1412776"/>
            <a:ext cx="864096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ผลการค้นหารูปภาพสำหรับ วัด png">
            <a:extLst>
              <a:ext uri="{FF2B5EF4-FFF2-40B4-BE49-F238E27FC236}">
                <a16:creationId xmlns="" xmlns:a16="http://schemas.microsoft.com/office/drawing/2014/main" id="{080DAC1F-3DD7-4299-B8F6-5EC3E1AA3A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188" y="3141952"/>
            <a:ext cx="789048" cy="805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ผลการค้นหารูปภาพสำหรับ โรงเรียน png">
            <a:extLst>
              <a:ext uri="{FF2B5EF4-FFF2-40B4-BE49-F238E27FC236}">
                <a16:creationId xmlns="" xmlns:a16="http://schemas.microsoft.com/office/drawing/2014/main" id="{BA63396C-39AF-4265-9CCA-82393CA96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764" y="2422044"/>
            <a:ext cx="1438239" cy="972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ผลการค้นหารูปภาพสำหรับ ถังขยะเปียก png">
            <a:extLst>
              <a:ext uri="{FF2B5EF4-FFF2-40B4-BE49-F238E27FC236}">
                <a16:creationId xmlns="" xmlns:a16="http://schemas.microsoft.com/office/drawing/2014/main" id="{F52CFD4F-4B08-41EF-8BB8-8ED0547CED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" b="4897"/>
          <a:stretch/>
        </p:blipFill>
        <p:spPr bwMode="auto">
          <a:xfrm>
            <a:off x="8270192" y="5587715"/>
            <a:ext cx="736981" cy="1081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เครื่องหมายบั้ง 14"/>
          <p:cNvSpPr/>
          <p:nvPr/>
        </p:nvSpPr>
        <p:spPr>
          <a:xfrm>
            <a:off x="1423341" y="5710748"/>
            <a:ext cx="93894" cy="102869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162" tIns="32581" rIns="65162" bIns="32581" rtlCol="0" anchor="ctr"/>
          <a:lstStyle/>
          <a:p>
            <a:pPr algn="ctr" defTabSz="914290"/>
            <a:endParaRPr lang="th-TH">
              <a:solidFill>
                <a:prstClr val="black"/>
              </a:solidFill>
            </a:endParaRPr>
          </a:p>
        </p:txBody>
      </p:sp>
      <p:sp>
        <p:nvSpPr>
          <p:cNvPr id="44" name="เครื่องหมายบั้ง 43"/>
          <p:cNvSpPr/>
          <p:nvPr/>
        </p:nvSpPr>
        <p:spPr>
          <a:xfrm>
            <a:off x="1417940" y="5887595"/>
            <a:ext cx="93894" cy="102869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162" tIns="32581" rIns="65162" bIns="32581" rtlCol="0" anchor="ctr"/>
          <a:lstStyle/>
          <a:p>
            <a:pPr algn="ctr" defTabSz="914290"/>
            <a:endParaRPr lang="th-TH">
              <a:solidFill>
                <a:prstClr val="black"/>
              </a:solidFill>
            </a:endParaRPr>
          </a:p>
        </p:txBody>
      </p:sp>
      <p:sp>
        <p:nvSpPr>
          <p:cNvPr id="45" name="เครื่องหมายบั้ง 44"/>
          <p:cNvSpPr/>
          <p:nvPr/>
        </p:nvSpPr>
        <p:spPr>
          <a:xfrm>
            <a:off x="1048773" y="3788756"/>
            <a:ext cx="93894" cy="102869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162" tIns="32581" rIns="65162" bIns="32581" rtlCol="0" anchor="ctr"/>
          <a:lstStyle/>
          <a:p>
            <a:pPr algn="ctr" defTabSz="914290"/>
            <a:endParaRPr lang="th-TH">
              <a:solidFill>
                <a:prstClr val="black"/>
              </a:solidFill>
            </a:endParaRPr>
          </a:p>
        </p:txBody>
      </p:sp>
      <p:sp>
        <p:nvSpPr>
          <p:cNvPr id="46" name="เครื่องหมายบั้ง 45"/>
          <p:cNvSpPr/>
          <p:nvPr/>
        </p:nvSpPr>
        <p:spPr>
          <a:xfrm>
            <a:off x="3513182" y="2083912"/>
            <a:ext cx="93894" cy="102869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162" tIns="32581" rIns="65162" bIns="32581" rtlCol="0" anchor="ctr"/>
          <a:lstStyle/>
          <a:p>
            <a:pPr algn="ctr" defTabSz="914290"/>
            <a:endParaRPr lang="th-TH">
              <a:solidFill>
                <a:prstClr val="black"/>
              </a:solidFill>
            </a:endParaRPr>
          </a:p>
        </p:txBody>
      </p:sp>
      <p:sp>
        <p:nvSpPr>
          <p:cNvPr id="48" name="เครื่องหมายบั้ง 47"/>
          <p:cNvSpPr/>
          <p:nvPr/>
        </p:nvSpPr>
        <p:spPr>
          <a:xfrm>
            <a:off x="5846258" y="2083983"/>
            <a:ext cx="93894" cy="102869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162" tIns="32581" rIns="65162" bIns="32581" rtlCol="0" anchor="ctr"/>
          <a:lstStyle/>
          <a:p>
            <a:pPr algn="ctr" defTabSz="914290"/>
            <a:endParaRPr lang="th-TH">
              <a:solidFill>
                <a:prstClr val="black"/>
              </a:solidFill>
            </a:endParaRPr>
          </a:p>
        </p:txBody>
      </p:sp>
      <p:sp>
        <p:nvSpPr>
          <p:cNvPr id="52" name="เครื่องหมายบั้ง 51"/>
          <p:cNvSpPr/>
          <p:nvPr/>
        </p:nvSpPr>
        <p:spPr>
          <a:xfrm>
            <a:off x="6354752" y="3797804"/>
            <a:ext cx="93894" cy="102869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162" tIns="32581" rIns="65162" bIns="32581" rtlCol="0" anchor="ctr"/>
          <a:lstStyle/>
          <a:p>
            <a:pPr algn="ctr" defTabSz="914290"/>
            <a:endParaRPr lang="th-TH">
              <a:solidFill>
                <a:prstClr val="black"/>
              </a:solidFill>
            </a:endParaRPr>
          </a:p>
        </p:txBody>
      </p:sp>
      <p:sp>
        <p:nvSpPr>
          <p:cNvPr id="54" name="เครื่องหมายบั้ง 53"/>
          <p:cNvSpPr/>
          <p:nvPr/>
        </p:nvSpPr>
        <p:spPr>
          <a:xfrm>
            <a:off x="6191092" y="5223691"/>
            <a:ext cx="93894" cy="102869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162" tIns="32581" rIns="65162" bIns="32581" rtlCol="0" anchor="ctr"/>
          <a:lstStyle/>
          <a:p>
            <a:pPr algn="ctr" defTabSz="914290"/>
            <a:endParaRPr lang="th-TH">
              <a:solidFill>
                <a:prstClr val="black"/>
              </a:solidFill>
            </a:endParaRPr>
          </a:p>
        </p:txBody>
      </p:sp>
      <p:sp>
        <p:nvSpPr>
          <p:cNvPr id="57" name="เครื่องหมายบั้ง 56"/>
          <p:cNvSpPr/>
          <p:nvPr/>
        </p:nvSpPr>
        <p:spPr>
          <a:xfrm>
            <a:off x="1419759" y="6068331"/>
            <a:ext cx="93894" cy="102869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162" tIns="32581" rIns="65162" bIns="32581" rtlCol="0" anchor="ctr"/>
          <a:lstStyle/>
          <a:p>
            <a:pPr algn="ctr" defTabSz="914290"/>
            <a:endParaRPr lang="th-TH">
              <a:solidFill>
                <a:prstClr val="black"/>
              </a:solidFill>
            </a:endParaRPr>
          </a:p>
        </p:txBody>
      </p:sp>
      <p:pic>
        <p:nvPicPr>
          <p:cNvPr id="53" name="Picture 2" descr="คำอธิบาย: J:\ผลงานเตรียมนำเสนอประกวดจังหวัดสะอาดระดับประเทศ ประจำปี 2562\New folder\S__13033501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1506" y="120437"/>
            <a:ext cx="834624" cy="77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สี่เหลี่ยมผืนผ้า 55"/>
          <p:cNvSpPr/>
          <p:nvPr/>
        </p:nvSpPr>
        <p:spPr>
          <a:xfrm>
            <a:off x="1835697" y="980728"/>
            <a:ext cx="6264696" cy="547982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lIns="65162" tIns="32581" rIns="65162" bIns="32581">
            <a:spAutoFit/>
          </a:bodyPr>
          <a:lstStyle/>
          <a:p>
            <a:pPr algn="ctr" defTabSz="914290">
              <a:spcBef>
                <a:spcPts val="429"/>
              </a:spcBef>
              <a:tabLst>
                <a:tab pos="641701" algn="l"/>
              </a:tabLst>
            </a:pP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ภายใต้โครงการ</a:t>
            </a: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จังหวัดปลอดขยะ</a:t>
            </a: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เปียก สู่ความยั่งยืน/โครงการ</a:t>
            </a: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ลำพูนเมืองสะอาด ปราศจาก</a:t>
            </a:r>
            <a:r>
              <a:rPr lang="th-TH" sz="1400" b="1" dirty="0" err="1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โฟม</a:t>
            </a: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 (</a:t>
            </a:r>
            <a:r>
              <a:rPr lang="en-US" sz="1400" b="1" dirty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No </a:t>
            </a:r>
            <a:r>
              <a:rPr lang="en-US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Foam</a:t>
            </a: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)</a:t>
            </a:r>
            <a:r>
              <a:rPr lang="en-US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 </a:t>
            </a: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สู่ความยั่งยืน</a:t>
            </a:r>
            <a:r>
              <a:rPr lang="en-US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/</a:t>
            </a:r>
          </a:p>
          <a:p>
            <a:pPr algn="ctr" defTabSz="914290">
              <a:spcBef>
                <a:spcPts val="429"/>
              </a:spcBef>
              <a:tabLst>
                <a:tab pos="641701" algn="l"/>
              </a:tabLst>
            </a:pP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โครงการ</a:t>
            </a: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คนลำพูนร่วมใจ ใส่ใจสิ่งแวดล้อม ลดรับ ลดให้ ลดใช้ถุงพลาสติกหูหิ้วและหลอด</a:t>
            </a: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พลาสติก สู่ความยั่งยืน</a:t>
            </a:r>
            <a:endParaRPr lang="en-AU" sz="1400" b="1" dirty="0">
              <a:solidFill>
                <a:prstClr val="black"/>
              </a:solidFill>
              <a:latin typeface="TH SarabunIT๙" pitchFamily="34" charset="-34"/>
              <a:ea typeface="Times New Roman"/>
              <a:cs typeface="TH SarabunIT๙" pitchFamily="34" charset="-34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672" y="6289273"/>
            <a:ext cx="92075" cy="10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764" y="5171941"/>
            <a:ext cx="92075" cy="10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759" y="5346712"/>
            <a:ext cx="92075" cy="10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964" y="5536121"/>
            <a:ext cx="92075" cy="10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55" y="5400590"/>
            <a:ext cx="1127181" cy="1268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" name="สี่เหลี่ยมผืนผ้า 61"/>
          <p:cNvSpPr/>
          <p:nvPr/>
        </p:nvSpPr>
        <p:spPr>
          <a:xfrm>
            <a:off x="3789948" y="4997858"/>
            <a:ext cx="2006188" cy="156946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 lIns="91231" tIns="45625" rIns="91231" bIns="45625">
            <a:spAutoFit/>
          </a:bodyPr>
          <a:lstStyle/>
          <a:p>
            <a:pPr algn="ctr" defTabSz="914290"/>
            <a:endParaRPr lang="th-TH" sz="1400" b="1" dirty="0" smtClean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ctr" defTabSz="914290"/>
            <a:endParaRPr lang="th-TH" sz="1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algn="ctr" defTabSz="914290"/>
            <a:r>
              <a:rPr lang="th-TH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องค์กรปกครองส่วนท้องถิ่น ทุกแห่ง</a:t>
            </a:r>
          </a:p>
          <a:p>
            <a:pPr algn="ctr" defTabSz="914290"/>
            <a:r>
              <a:rPr lang="th-TH" sz="14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ดำเนินการครบทุกขั้นตอนแล้ว</a:t>
            </a:r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20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จำนวน 58 แห่ง</a:t>
            </a:r>
          </a:p>
          <a:p>
            <a:pPr algn="ctr" defTabSz="914290"/>
            <a:endParaRPr lang="th-TH" sz="2000" b="1" dirty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2" name="ลูกศรขวา 11"/>
          <p:cNvSpPr/>
          <p:nvPr/>
        </p:nvSpPr>
        <p:spPr>
          <a:xfrm>
            <a:off x="3560133" y="5710748"/>
            <a:ext cx="208487" cy="12732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pic>
        <p:nvPicPr>
          <p:cNvPr id="16" name="Picture 7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092" y="5430817"/>
            <a:ext cx="96838" cy="10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" name="เครื่องหมายบั้ง 62"/>
          <p:cNvSpPr/>
          <p:nvPr/>
        </p:nvSpPr>
        <p:spPr>
          <a:xfrm>
            <a:off x="6192263" y="5613980"/>
            <a:ext cx="93894" cy="102869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162" tIns="32581" rIns="65162" bIns="32581" rtlCol="0" anchor="ctr"/>
          <a:lstStyle/>
          <a:p>
            <a:pPr algn="ctr" defTabSz="914290"/>
            <a:endParaRPr lang="th-TH">
              <a:solidFill>
                <a:prstClr val="black"/>
              </a:solidFill>
            </a:endParaRPr>
          </a:p>
        </p:txBody>
      </p:sp>
      <p:pic>
        <p:nvPicPr>
          <p:cNvPr id="2050" name="Picture 2" descr="J:\S__26206413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913" y="4639568"/>
            <a:ext cx="862849" cy="842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J:\S__26206415.jp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53" y="4524019"/>
            <a:ext cx="1806844" cy="53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6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594" y="3152843"/>
            <a:ext cx="288511" cy="317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620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115615" y="116632"/>
            <a:ext cx="6984777" cy="103086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lIns="91231" tIns="45625" rIns="91231" bIns="45625">
            <a:spAutoFit/>
          </a:bodyPr>
          <a:lstStyle/>
          <a:p>
            <a:pPr algn="ctr" defTabSz="914290"/>
            <a:r>
              <a:rPr lang="th-TH" sz="20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ภายใต้ยุทธศาสตร์การจัดการขยะมูลฝอย </a:t>
            </a:r>
            <a:r>
              <a:rPr lang="th-TH" sz="2400" b="1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“</a:t>
            </a:r>
            <a:r>
              <a:rPr lang="en-US" sz="2400" b="1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Clean LAMPHUN</a:t>
            </a:r>
            <a:r>
              <a:rPr lang="th-TH" sz="2400" b="1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” </a:t>
            </a:r>
            <a:r>
              <a:rPr lang="th-TH" sz="20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ลำพูน</a:t>
            </a:r>
            <a:r>
              <a:rPr lang="th-TH" sz="2000" b="1" dirty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เมืองสะอาด ปี </a:t>
            </a:r>
            <a:r>
              <a:rPr lang="th-TH" sz="2000" b="1" dirty="0" smtClean="0">
                <a:solidFill>
                  <a:schemeClr val="bg1"/>
                </a:solidFill>
                <a:latin typeface="TH SarabunIT๙" pitchFamily="34" charset="-34"/>
                <a:cs typeface="TH SarabunIT๙" pitchFamily="34" charset="-34"/>
              </a:rPr>
              <a:t>2564</a:t>
            </a:r>
          </a:p>
          <a:p>
            <a:pPr algn="ctr" defTabSz="914290"/>
            <a:r>
              <a:rPr lang="th-TH" sz="20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itchFamily="34" charset="-34"/>
              </a:rPr>
              <a:t>การต่อยอดในปีงบประมาณ 2564</a:t>
            </a:r>
            <a:endParaRPr lang="th-TH" sz="2000" b="1" dirty="0">
              <a:solidFill>
                <a:prstClr val="white"/>
              </a:solidFill>
              <a:latin typeface="TH SarabunIT๙" panose="020B0500040200020003" pitchFamily="34" charset="-34"/>
              <a:cs typeface="TH SarabunIT๙" pitchFamily="34" charset="-34"/>
            </a:endParaRPr>
          </a:p>
          <a:p>
            <a:pPr algn="ctr" defTabSz="914290"/>
            <a:r>
              <a:rPr lang="th-TH" sz="17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itchFamily="34" charset="-34"/>
              </a:rPr>
              <a:t>โดยขับเคลื่อนภายใต้แผนปฏิบัติ</a:t>
            </a:r>
            <a:r>
              <a:rPr lang="th-TH" sz="1700" b="1" dirty="0">
                <a:solidFill>
                  <a:prstClr val="white"/>
                </a:solidFill>
                <a:latin typeface="TH SarabunIT๙" panose="020B0500040200020003" pitchFamily="34" charset="-34"/>
                <a:cs typeface="TH SarabunIT๙" pitchFamily="34" charset="-34"/>
              </a:rPr>
              <a:t>การลำพูนเมืองสะอาดสู่ความยั่งยืน  ประจำปี </a:t>
            </a:r>
            <a:r>
              <a:rPr lang="th-TH" sz="17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itchFamily="34" charset="-34"/>
              </a:rPr>
              <a:t>256</a:t>
            </a:r>
            <a:r>
              <a:rPr lang="en-US" sz="1700" b="1" dirty="0" smtClean="0">
                <a:solidFill>
                  <a:prstClr val="white"/>
                </a:solidFill>
                <a:latin typeface="TH SarabunIT๙" panose="020B0500040200020003" pitchFamily="34" charset="-34"/>
                <a:cs typeface="TH SarabunIT๙" pitchFamily="34" charset="-34"/>
              </a:rPr>
              <a:t>4</a:t>
            </a:r>
            <a:endParaRPr lang="th-TH" sz="1700" b="1" dirty="0" smtClean="0">
              <a:solidFill>
                <a:prstClr val="white"/>
              </a:solidFill>
              <a:latin typeface="TH SarabunIT๙" panose="020B0500040200020003" pitchFamily="34" charset="-34"/>
              <a:cs typeface="TH SarabunIT๙" pitchFamily="34" charset="-34"/>
            </a:endParaRPr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3898625" y="1755416"/>
            <a:ext cx="1490765" cy="281242"/>
          </a:xfrm>
          <a:prstGeom prst="rect">
            <a:avLst/>
          </a:prstGeom>
          <a:solidFill>
            <a:srgbClr val="92D050"/>
          </a:solidFill>
        </p:spPr>
        <p:txBody>
          <a:bodyPr wrap="square" lIns="65162" tIns="32581" rIns="65162" bIns="32581">
            <a:spAutoFit/>
          </a:bodyPr>
          <a:lstStyle/>
          <a:p>
            <a:pPr algn="ctr" defTabSz="914290">
              <a:tabLst>
                <a:tab pos="128529" algn="l"/>
                <a:tab pos="641701" algn="l"/>
                <a:tab pos="898287" algn="l"/>
              </a:tabLst>
            </a:pPr>
            <a:r>
              <a:rPr lang="th-TH" sz="1400" b="1" dirty="0" err="1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สถจ</a:t>
            </a: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.</a:t>
            </a: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ลำพูน/</a:t>
            </a:r>
            <a:r>
              <a:rPr lang="th-TH" sz="1400" b="1" dirty="0" err="1" smtClean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สถอ</a:t>
            </a: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.</a:t>
            </a:r>
            <a:endParaRPr lang="en-AU" sz="1400" b="1" dirty="0">
              <a:solidFill>
                <a:prstClr val="black"/>
              </a:solidFill>
              <a:latin typeface="TH SarabunIT๙" pitchFamily="34" charset="-34"/>
              <a:ea typeface="Times New Roman"/>
              <a:cs typeface="TH SarabunIT๙" pitchFamily="34" charset="-34"/>
            </a:endParaRPr>
          </a:p>
        </p:txBody>
      </p:sp>
      <p:sp>
        <p:nvSpPr>
          <p:cNvPr id="50" name="สี่เหลี่ยมผืนผ้า 49"/>
          <p:cNvSpPr/>
          <p:nvPr/>
        </p:nvSpPr>
        <p:spPr>
          <a:xfrm>
            <a:off x="539552" y="1760303"/>
            <a:ext cx="1754551" cy="281242"/>
          </a:xfrm>
          <a:prstGeom prst="rect">
            <a:avLst/>
          </a:prstGeom>
          <a:solidFill>
            <a:srgbClr val="00B050"/>
          </a:solidFill>
        </p:spPr>
        <p:txBody>
          <a:bodyPr wrap="square" lIns="65162" tIns="32581" rIns="65162" bIns="32581">
            <a:spAutoFit/>
          </a:bodyPr>
          <a:lstStyle/>
          <a:p>
            <a:pPr algn="ctr" defTabSz="914290">
              <a:tabLst>
                <a:tab pos="128529" algn="l"/>
                <a:tab pos="641701" algn="l"/>
                <a:tab pos="898287" algn="l"/>
              </a:tabLst>
            </a:pPr>
            <a:r>
              <a:rPr lang="th-TH" sz="1400" b="1" dirty="0" err="1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สนง</a:t>
            </a:r>
            <a:r>
              <a:rPr lang="en-US" sz="1400" b="1" dirty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.</a:t>
            </a: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ทสจ.ลำพูน</a:t>
            </a:r>
            <a:endParaRPr lang="en-AU" sz="1400" b="1" dirty="0">
              <a:solidFill>
                <a:prstClr val="black"/>
              </a:solidFill>
              <a:latin typeface="TH SarabunIT๙" pitchFamily="34" charset="-34"/>
              <a:ea typeface="Times New Roman"/>
              <a:cs typeface="TH SarabunIT๙" pitchFamily="34" charset="-34"/>
            </a:endParaRPr>
          </a:p>
        </p:txBody>
      </p:sp>
      <p:sp>
        <p:nvSpPr>
          <p:cNvPr id="51" name="สี่เหลี่ยมผืนผ้า 50"/>
          <p:cNvSpPr/>
          <p:nvPr/>
        </p:nvSpPr>
        <p:spPr>
          <a:xfrm>
            <a:off x="2483768" y="2401910"/>
            <a:ext cx="2016224" cy="43394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 lIns="91231" tIns="45625" rIns="91231" bIns="45625">
            <a:spAutoFit/>
          </a:bodyPr>
          <a:lstStyle/>
          <a:p>
            <a:pPr defTabSz="914290"/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องค์กร</a:t>
            </a:r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ปกครองส่วนท้องถิ่น 58 แห่ง</a:t>
            </a:r>
          </a:p>
          <a:p>
            <a:pPr defTabSz="914290"/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หมู่บ้าน/ชุมชน 594 แห่ง</a:t>
            </a:r>
            <a:endParaRPr lang="th-TH" sz="1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defTabSz="914290"/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หอพัก</a:t>
            </a:r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/</a:t>
            </a:r>
            <a:r>
              <a:rPr lang="th-TH" sz="12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อพาร์ทเม้นต์</a:t>
            </a:r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/</a:t>
            </a:r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คอนโดมิเนียม 77 แห่ง</a:t>
            </a:r>
          </a:p>
          <a:p>
            <a:pPr defTabSz="914290"/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ห้างสรรพสินค้า 11 แห่ง</a:t>
            </a:r>
          </a:p>
          <a:p>
            <a:pPr defTabSz="914290"/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ร้าน</a:t>
            </a:r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ขายอาหารตาม</a:t>
            </a:r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สั่ง 1,332 แห่ง</a:t>
            </a:r>
          </a:p>
          <a:p>
            <a:pPr defTabSz="914290"/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ร้านขายของชำ 2,000 แห่ง</a:t>
            </a:r>
          </a:p>
          <a:p>
            <a:pPr defTabSz="914290"/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ตลาด 93 แห่ง  </a:t>
            </a:r>
          </a:p>
          <a:p>
            <a:pPr algn="thaiDist" defTabSz="914290"/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   </a:t>
            </a:r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อำเภอ/</a:t>
            </a:r>
            <a:r>
              <a:rPr lang="th-TH" sz="1200" b="1" dirty="0" err="1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สถอ</a:t>
            </a:r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แต่งตั้ง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คณะทำงานฯ </a:t>
            </a:r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ลง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พื้นที่สุ่มตรวจสำนักงานองค์กรปกครองส่วนท้องถิ่นในพื้นที่ทุก</a:t>
            </a:r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แห่ง (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อำเภอเมืองลำพูน รวม ทม.ลำพูน) </a:t>
            </a:r>
            <a:r>
              <a:rPr lang="th-TH" sz="12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ไตรมาส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ละ 1 </a:t>
            </a:r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ครั้ง</a:t>
            </a:r>
          </a:p>
          <a:p>
            <a:pPr algn="thaiDist" defTabSz="914290"/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</a:t>
            </a:r>
            <a:r>
              <a:rPr lang="th-TH" sz="12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สถอ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./เทศบาล/</a:t>
            </a:r>
            <a:r>
              <a:rPr lang="th-TH" sz="12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อบต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ดำเนินการแต่งตั้งคณะทำงานฯ ลงพื้นที่สุ่มตรวจหมู่บ้าน/ชุมชนในพื้นที่ทุกแห่ง (อำเภอเมืองลำพูน รวม ทม.ลำพูน) </a:t>
            </a:r>
            <a:r>
              <a:rPr lang="th-TH" sz="12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ไตรมาส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ละ 1 </a:t>
            </a:r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ครั้ง</a:t>
            </a:r>
          </a:p>
          <a:p>
            <a:pPr algn="thaiDist" defTabSz="914290"/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</a:t>
            </a:r>
            <a:r>
              <a:rPr lang="th-TH" sz="12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สถอ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./เทศบาล/</a:t>
            </a:r>
            <a:r>
              <a:rPr lang="th-TH" sz="12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อบต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ดำเนินการแต่งตั้งคณะทำงานฯ ลงพื้นที่สุ่มตรวจห้างสรรพสินค้าในพื้นที่ทุกแห่ง (อำเภอเมืองลำพูน รวม ทม.ลำพูน) </a:t>
            </a:r>
            <a:r>
              <a:rPr lang="th-TH" sz="12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ไตรมาส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ละ 1 ครั้ง</a:t>
            </a:r>
          </a:p>
          <a:p>
            <a:pPr algn="thaiDist" defTabSz="914290"/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</a:t>
            </a:r>
            <a:r>
              <a:rPr lang="th-TH" sz="12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สถอ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./เทศบาล/</a:t>
            </a:r>
            <a:r>
              <a:rPr lang="th-TH" sz="12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อบต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ดำเนินการแต่งตั้งคณะทำงานฯ ลงพื้นที่สุ่มตรวจร้านอาหารตามสั่งในพื้นที่ทุกแห่ง (อำเภอเมืองลำพูน รวม ทม.ลำพูน) </a:t>
            </a:r>
            <a:r>
              <a:rPr lang="th-TH" sz="12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ไตรมาส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ละ 1 </a:t>
            </a:r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ครั้ง</a:t>
            </a:r>
            <a:endParaRPr lang="th-TH" sz="1200" b="1" dirty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106" name="สี่เหลี่ยมผืนผ้า 105"/>
          <p:cNvSpPr/>
          <p:nvPr/>
        </p:nvSpPr>
        <p:spPr>
          <a:xfrm>
            <a:off x="395536" y="2382171"/>
            <a:ext cx="1902973" cy="83080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 lIns="91231" tIns="45625" rIns="91231" bIns="45625">
            <a:spAutoFit/>
          </a:bodyPr>
          <a:lstStyle/>
          <a:p>
            <a:pPr algn="ctr" defTabSz="914290"/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ส่วนราชการประจำ</a:t>
            </a:r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จังหวัด 60 แห่ง</a:t>
            </a:r>
          </a:p>
          <a:p>
            <a:pPr algn="thaiDist" defTabSz="914290"/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แต่งตั้ง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คณะทำงานฯ ลงพื้นที่สุ่มตรวจสำนักงานส่วนราชการ </a:t>
            </a:r>
            <a:r>
              <a:rPr lang="th-TH" sz="12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ไตร</a:t>
            </a:r>
            <a:r>
              <a:rPr lang="th-TH" sz="1200" b="1" dirty="0" err="1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มาส</a:t>
            </a:r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ละ 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15 แห่ง</a:t>
            </a:r>
          </a:p>
        </p:txBody>
      </p:sp>
      <p:sp>
        <p:nvSpPr>
          <p:cNvPr id="15" name="เครื่องหมายบั้ง 14"/>
          <p:cNvSpPr/>
          <p:nvPr/>
        </p:nvSpPr>
        <p:spPr>
          <a:xfrm>
            <a:off x="2555776" y="5972769"/>
            <a:ext cx="93894" cy="102869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162" tIns="32581" rIns="65162" bIns="32581" rtlCol="0" anchor="ctr"/>
          <a:lstStyle/>
          <a:p>
            <a:pPr algn="ctr" defTabSz="914290"/>
            <a:endParaRPr lang="th-TH">
              <a:solidFill>
                <a:prstClr val="black"/>
              </a:solidFill>
            </a:endParaRPr>
          </a:p>
        </p:txBody>
      </p:sp>
      <p:sp>
        <p:nvSpPr>
          <p:cNvPr id="44" name="เครื่องหมายบั้ง 43"/>
          <p:cNvSpPr/>
          <p:nvPr/>
        </p:nvSpPr>
        <p:spPr>
          <a:xfrm>
            <a:off x="4744782" y="2513468"/>
            <a:ext cx="93894" cy="102869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162" tIns="32581" rIns="65162" bIns="32581" rtlCol="0" anchor="ctr"/>
          <a:lstStyle/>
          <a:p>
            <a:pPr algn="ctr" defTabSz="914290"/>
            <a:endParaRPr lang="th-TH">
              <a:solidFill>
                <a:prstClr val="black"/>
              </a:solidFill>
            </a:endParaRPr>
          </a:p>
        </p:txBody>
      </p:sp>
      <p:sp>
        <p:nvSpPr>
          <p:cNvPr id="45" name="เครื่องหมายบั้ง 44"/>
          <p:cNvSpPr/>
          <p:nvPr/>
        </p:nvSpPr>
        <p:spPr>
          <a:xfrm>
            <a:off x="2555776" y="3761534"/>
            <a:ext cx="93894" cy="102869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162" tIns="32581" rIns="65162" bIns="32581" rtlCol="0" anchor="ctr"/>
          <a:lstStyle/>
          <a:p>
            <a:pPr algn="ctr" defTabSz="914290"/>
            <a:endParaRPr lang="th-TH">
              <a:solidFill>
                <a:prstClr val="black"/>
              </a:solidFill>
            </a:endParaRPr>
          </a:p>
        </p:txBody>
      </p:sp>
      <p:sp>
        <p:nvSpPr>
          <p:cNvPr id="48" name="เครื่องหมายบั้ง 47"/>
          <p:cNvSpPr/>
          <p:nvPr/>
        </p:nvSpPr>
        <p:spPr>
          <a:xfrm>
            <a:off x="6876256" y="2694704"/>
            <a:ext cx="93894" cy="102869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162" tIns="32581" rIns="65162" bIns="32581" rtlCol="0" anchor="ctr"/>
          <a:lstStyle/>
          <a:p>
            <a:pPr algn="ctr" defTabSz="914290"/>
            <a:endParaRPr lang="th-TH">
              <a:solidFill>
                <a:prstClr val="black"/>
              </a:solidFill>
            </a:endParaRPr>
          </a:p>
        </p:txBody>
      </p:sp>
      <p:sp>
        <p:nvSpPr>
          <p:cNvPr id="57" name="เครื่องหมายบั้ง 56"/>
          <p:cNvSpPr/>
          <p:nvPr/>
        </p:nvSpPr>
        <p:spPr>
          <a:xfrm>
            <a:off x="4716016" y="4146707"/>
            <a:ext cx="93894" cy="102869"/>
          </a:xfrm>
          <a:prstGeom prst="chevron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162" tIns="32581" rIns="65162" bIns="32581" rtlCol="0" anchor="ctr"/>
          <a:lstStyle/>
          <a:p>
            <a:pPr algn="ctr" defTabSz="914290"/>
            <a:endParaRPr lang="th-TH">
              <a:solidFill>
                <a:prstClr val="black"/>
              </a:solidFill>
            </a:endParaRPr>
          </a:p>
        </p:txBody>
      </p:sp>
      <p:sp>
        <p:nvSpPr>
          <p:cNvPr id="56" name="สี่เหลี่ยมผืนผ้า 55"/>
          <p:cNvSpPr/>
          <p:nvPr/>
        </p:nvSpPr>
        <p:spPr>
          <a:xfrm>
            <a:off x="1403648" y="1152826"/>
            <a:ext cx="6264696" cy="547982"/>
          </a:xfrm>
          <a:prstGeom prst="rect">
            <a:avLst/>
          </a:prstGeom>
          <a:solidFill>
            <a:srgbClr val="92D05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lIns="65162" tIns="32581" rIns="65162" bIns="32581">
            <a:spAutoFit/>
          </a:bodyPr>
          <a:lstStyle/>
          <a:p>
            <a:pPr algn="ctr" defTabSz="914290">
              <a:spcBef>
                <a:spcPts val="429"/>
              </a:spcBef>
              <a:tabLst>
                <a:tab pos="641701" algn="l"/>
              </a:tabLst>
            </a:pP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ภายใต้โครงการ</a:t>
            </a: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จังหวัดปลอดขยะ</a:t>
            </a: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เปียก สู่ความยั่งยืน/โครงการ</a:t>
            </a: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ลำพูนเมืองสะอาด ปราศจาก</a:t>
            </a:r>
            <a:r>
              <a:rPr lang="th-TH" sz="1400" b="1" dirty="0" err="1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โฟม</a:t>
            </a: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 (</a:t>
            </a:r>
            <a:r>
              <a:rPr lang="en-US" sz="1400" b="1" dirty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No </a:t>
            </a:r>
            <a:r>
              <a:rPr lang="en-US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Foam</a:t>
            </a: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)</a:t>
            </a:r>
            <a:r>
              <a:rPr lang="en-US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 </a:t>
            </a: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สู่ความยั่งยืน</a:t>
            </a:r>
            <a:r>
              <a:rPr lang="en-US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/</a:t>
            </a:r>
          </a:p>
          <a:p>
            <a:pPr algn="ctr" defTabSz="914290">
              <a:spcBef>
                <a:spcPts val="429"/>
              </a:spcBef>
              <a:tabLst>
                <a:tab pos="641701" algn="l"/>
              </a:tabLst>
            </a:pP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โครงการ</a:t>
            </a: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คนลำพูนร่วมใจ ใส่ใจสิ่งแวดล้อม ลดรับ ลดให้ ลดใช้ถุงพลาสติกหูหิ้วและหลอด</a:t>
            </a:r>
            <a:r>
              <a:rPr lang="th-TH" sz="1400" b="1" dirty="0" smtClean="0">
                <a:solidFill>
                  <a:prstClr val="black"/>
                </a:solidFill>
                <a:latin typeface="TH SarabunIT๙" pitchFamily="34" charset="-34"/>
                <a:ea typeface="Calibri"/>
                <a:cs typeface="TH SarabunIT๙" pitchFamily="34" charset="-34"/>
              </a:rPr>
              <a:t>พลาสติก สู่ความยั่งยืน</a:t>
            </a:r>
            <a:endParaRPr lang="en-AU" sz="1400" b="1" dirty="0">
              <a:solidFill>
                <a:prstClr val="black"/>
              </a:solidFill>
              <a:latin typeface="TH SarabunIT๙" pitchFamily="34" charset="-34"/>
              <a:ea typeface="Times New Roman"/>
              <a:cs typeface="TH SarabunIT๙" pitchFamily="34" charset="-34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220478"/>
            <a:ext cx="92075" cy="10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77" y="2657609"/>
            <a:ext cx="92075" cy="10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5" y="4509120"/>
            <a:ext cx="92075" cy="10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521" y="5229200"/>
            <a:ext cx="92075" cy="10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สี่เหลี่ยมผืนผ้า 30"/>
          <p:cNvSpPr/>
          <p:nvPr/>
        </p:nvSpPr>
        <p:spPr>
          <a:xfrm>
            <a:off x="4644007" y="2382171"/>
            <a:ext cx="2016224" cy="304679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 lIns="91231" tIns="45625" rIns="91231" bIns="45625">
            <a:spAutoFit/>
          </a:bodyPr>
          <a:lstStyle/>
          <a:p>
            <a:pPr algn="thaiDist" defTabSz="914290"/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 </a:t>
            </a:r>
            <a:r>
              <a:rPr lang="th-TH" sz="1200" b="1" dirty="0" err="1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สถอ</a:t>
            </a:r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/เทศบาล/</a:t>
            </a:r>
            <a:r>
              <a:rPr lang="th-TH" sz="12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อบต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ดำเนินการแต่งตั้งคณะทำงานฯ ลงพื้นที่สุ่มตรวจผู้ประกอบการร้านขายของชำในพื้นที่ทุกแห่ง (อำเภอเมืองลำพูน รวม ทม.ลำพูน) </a:t>
            </a:r>
            <a:r>
              <a:rPr lang="th-TH" sz="12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ไตรมาส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ละ 1 ครั้ง    </a:t>
            </a:r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</a:p>
          <a:p>
            <a:pPr algn="thaiDist" defTabSz="914290"/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</a:t>
            </a:r>
            <a:r>
              <a:rPr lang="th-TH" sz="1200" b="1" dirty="0" err="1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สถอ</a:t>
            </a:r>
            <a:r>
              <a:rPr lang="th-TH" sz="1200" b="1" dirty="0" smtClean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/เทศบาล/</a:t>
            </a:r>
            <a:r>
              <a:rPr lang="th-TH" sz="12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อบต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ดำเนินการแต่งตั้งคณะทำงานฯ ลงพื้นที่สุ่มตรวจหอพัก/</a:t>
            </a:r>
            <a:r>
              <a:rPr lang="th-TH" sz="12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อพาร์ทเม้นต์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/คอนโดมิเนียมในพื้นที่ทุกแห่ง (อำเภอเมืองลำพูน รวม ทม.ลำพูน) </a:t>
            </a:r>
            <a:r>
              <a:rPr lang="th-TH" sz="12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ไตรมาส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ละ 1 ครั้ง</a:t>
            </a:r>
          </a:p>
          <a:p>
            <a:pPr algn="thaiDist" defTabSz="914290"/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</a:t>
            </a:r>
            <a:r>
              <a:rPr lang="th-TH" sz="12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สถอ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./เทศบาล/</a:t>
            </a:r>
            <a:r>
              <a:rPr lang="th-TH" sz="12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อบต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. ดำเนินการแต่งตั้งคณะทำงานฯ ลงพื้นที่สุ่มตรวจตลาดในพื้นที่ทุกแห่ง (อำเภอเมืองลำพูน รวม ทม.ลำพูน) </a:t>
            </a:r>
            <a:r>
              <a:rPr lang="th-TH" sz="12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ไตรมาส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ละ 1 ครั้ง</a:t>
            </a:r>
            <a:endParaRPr lang="th-TH" sz="1200" b="1" dirty="0" smtClean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defTabSz="914290"/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    </a:t>
            </a:r>
            <a:endParaRPr lang="th-TH" sz="1200" b="1" dirty="0" smtClean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defTabSz="914290"/>
            <a:endParaRPr lang="th-TH" sz="1200" b="1" dirty="0" smtClean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defTabSz="914290"/>
            <a:endParaRPr lang="th-TH" sz="1200" b="1" dirty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32" name="สี่เหลี่ยมผืนผ้า 31"/>
          <p:cNvSpPr/>
          <p:nvPr/>
        </p:nvSpPr>
        <p:spPr>
          <a:xfrm>
            <a:off x="6977551" y="1760303"/>
            <a:ext cx="1698905" cy="281242"/>
          </a:xfrm>
          <a:prstGeom prst="rect">
            <a:avLst/>
          </a:prstGeom>
          <a:solidFill>
            <a:srgbClr val="FFFF00"/>
          </a:solidFill>
        </p:spPr>
        <p:txBody>
          <a:bodyPr wrap="square" lIns="65162" tIns="32581" rIns="65162" bIns="32581">
            <a:spAutoFit/>
          </a:bodyPr>
          <a:lstStyle/>
          <a:p>
            <a:pPr algn="ctr" defTabSz="914290">
              <a:tabLst>
                <a:tab pos="128529" algn="l"/>
                <a:tab pos="641701" algn="l"/>
                <a:tab pos="898287" algn="l"/>
              </a:tabLst>
            </a:pP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3. </a:t>
            </a:r>
            <a:r>
              <a:rPr lang="th-TH" sz="1400" b="1" dirty="0" err="1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สนง</a:t>
            </a:r>
            <a:r>
              <a:rPr lang="th-TH" sz="1400" b="1" dirty="0">
                <a:solidFill>
                  <a:prstClr val="black"/>
                </a:solidFill>
                <a:latin typeface="TH SarabunIT๙" pitchFamily="34" charset="-34"/>
                <a:ea typeface="Times New Roman"/>
                <a:cs typeface="TH SarabunIT๙" pitchFamily="34" charset="-34"/>
              </a:rPr>
              <a:t>.พระพุทธศาสนาจังหวัด</a:t>
            </a:r>
            <a:endParaRPr lang="en-AU" sz="1400" b="1" dirty="0">
              <a:solidFill>
                <a:prstClr val="black"/>
              </a:solidFill>
              <a:latin typeface="TH SarabunIT๙" pitchFamily="34" charset="-34"/>
              <a:ea typeface="Times New Roman"/>
              <a:cs typeface="TH SarabunIT๙" pitchFamily="34" charset="-34"/>
            </a:endParaRPr>
          </a:p>
        </p:txBody>
      </p:sp>
      <p:sp>
        <p:nvSpPr>
          <p:cNvPr id="33" name="สี่เหลี่ยมผืนผ้า 32"/>
          <p:cNvSpPr/>
          <p:nvPr/>
        </p:nvSpPr>
        <p:spPr>
          <a:xfrm>
            <a:off x="6804248" y="2414486"/>
            <a:ext cx="2088231" cy="830805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 lIns="91231" tIns="45625" rIns="91231" bIns="45625">
            <a:spAutoFit/>
          </a:bodyPr>
          <a:lstStyle/>
          <a:p>
            <a:pPr algn="ctr" defTabSz="914290"/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วัด/</a:t>
            </a:r>
            <a:r>
              <a:rPr lang="th-TH" sz="1200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ศาสน</a:t>
            </a:r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สถาน 443 แห่ง</a:t>
            </a:r>
          </a:p>
          <a:p>
            <a:pPr algn="thaiDist" defTabSz="914290"/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   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แต่งตั้งคณะทำงานฯ ลงพื้นที่สุ่มตรวจวัด/</a:t>
            </a:r>
            <a:r>
              <a:rPr lang="th-TH" sz="12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ศาสน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สถานในพื้นที่ทุกแห่ง </a:t>
            </a:r>
            <a:r>
              <a:rPr lang="th-TH" sz="1200" b="1" dirty="0" err="1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ไตรมาส</a:t>
            </a:r>
            <a:r>
              <a:rPr lang="th-TH" sz="1200" b="1" dirty="0">
                <a:solidFill>
                  <a:prstClr val="black"/>
                </a:solidFill>
                <a:latin typeface="TH SarabunIT๙" panose="020B0500040200020003" pitchFamily="34" charset="-34"/>
                <a:cs typeface="TH SarabunIT๙" panose="020B0500040200020003" pitchFamily="34" charset="-34"/>
              </a:rPr>
              <a:t>ละ 1 ครั้ง</a:t>
            </a:r>
            <a:endParaRPr lang="th-TH" sz="1200" b="1" dirty="0" smtClean="0">
              <a:solidFill>
                <a:prstClr val="black"/>
              </a:solidFill>
              <a:latin typeface="TH SarabunIT๙" panose="020B0500040200020003" pitchFamily="34" charset="-34"/>
              <a:cs typeface="TH SarabunIT๙" panose="020B0500040200020003" pitchFamily="34" charset="-34"/>
            </a:endParaRPr>
          </a:p>
          <a:p>
            <a:pPr defTabSz="914290"/>
            <a:r>
              <a:rPr lang="th-TH" sz="1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</a:t>
            </a:r>
            <a:r>
              <a:rPr lang="th-TH" sz="12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anose="020B0500040200020003" pitchFamily="34" charset="-34"/>
                <a:cs typeface="TH SarabunIT๙" panose="020B0500040200020003" pitchFamily="34" charset="-34"/>
              </a:rPr>
              <a:t>    </a:t>
            </a:r>
            <a:endParaRPr lang="th-TH" sz="12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anose="020B0500040200020003" pitchFamily="34" charset="-34"/>
              <a:cs typeface="TH SarabunIT๙" panose="020B0500040200020003" pitchFamily="34" charset="-34"/>
            </a:endParaRPr>
          </a:p>
        </p:txBody>
      </p:sp>
      <p:sp>
        <p:nvSpPr>
          <p:cNvPr id="20" name="ลูกศรขวา 19"/>
          <p:cNvSpPr/>
          <p:nvPr/>
        </p:nvSpPr>
        <p:spPr>
          <a:xfrm rot="5400000">
            <a:off x="1192751" y="2127105"/>
            <a:ext cx="277877" cy="14307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2" name="ลูกศรขวา 21"/>
          <p:cNvSpPr/>
          <p:nvPr/>
        </p:nvSpPr>
        <p:spPr>
          <a:xfrm rot="5400000">
            <a:off x="4414586" y="2140566"/>
            <a:ext cx="277877" cy="14307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23" name="ลูกศรขวา 22"/>
          <p:cNvSpPr/>
          <p:nvPr/>
        </p:nvSpPr>
        <p:spPr>
          <a:xfrm rot="5400000">
            <a:off x="7755303" y="2143157"/>
            <a:ext cx="277877" cy="14307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021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-A0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76B1D1"/>
      </a:accent1>
      <a:accent2>
        <a:srgbClr val="A0C358"/>
      </a:accent2>
      <a:accent3>
        <a:srgbClr val="F3C04A"/>
      </a:accent3>
      <a:accent4>
        <a:srgbClr val="F26D9A"/>
      </a:accent4>
      <a:accent5>
        <a:srgbClr val="57687C"/>
      </a:accent5>
      <a:accent6>
        <a:srgbClr val="CBCBCB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ection Break Slide Master">
  <a:themeElements>
    <a:clrScheme name="ALLPPT-COLOR-A0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76B1D1"/>
      </a:accent1>
      <a:accent2>
        <a:srgbClr val="A0C358"/>
      </a:accent2>
      <a:accent3>
        <a:srgbClr val="F3C04A"/>
      </a:accent3>
      <a:accent4>
        <a:srgbClr val="F26D9A"/>
      </a:accent4>
      <a:accent5>
        <a:srgbClr val="57687C"/>
      </a:accent5>
      <a:accent6>
        <a:srgbClr val="CBCBCB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7_ชุดรูปแบบของ Office">
  <a:themeElements>
    <a:clrScheme name="สำนักงา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สำนักงา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สำนักงา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6_ชุดรูปแบบของ Office">
  <a:themeElements>
    <a:clrScheme name="สำนักงา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สำนักงา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สำนักงา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ชุดรูปแบบของ Office">
  <a:themeElements>
    <a:clrScheme name="สำนักงา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สำนักงา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สำนักงา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สำนักงา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สำนักงาน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สำนักงา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5470</TotalTime>
  <Words>1545</Words>
  <Application>Microsoft Office PowerPoint</Application>
  <PresentationFormat>นำเสนอทางหน้าจอ (4:3)</PresentationFormat>
  <Paragraphs>240</Paragraphs>
  <Slides>11</Slides>
  <Notes>6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6</vt:i4>
      </vt:variant>
      <vt:variant>
        <vt:lpstr>ชื่อเรื่องภาพนิ่ง</vt:lpstr>
      </vt:variant>
      <vt:variant>
        <vt:i4>11</vt:i4>
      </vt:variant>
    </vt:vector>
  </HeadingPairs>
  <TitlesOfParts>
    <vt:vector size="17" baseType="lpstr">
      <vt:lpstr>Cover and End Slide Master</vt:lpstr>
      <vt:lpstr>Section Break Slide Master</vt:lpstr>
      <vt:lpstr>7_ชุดรูปแบบของ Office</vt:lpstr>
      <vt:lpstr>6_ชุดรูปแบบของ Office</vt:lpstr>
      <vt:lpstr>1_ชุดรูปแบบของ Office</vt:lpstr>
      <vt:lpstr>5_ธีมของ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Admin</dc:creator>
  <cp:lastModifiedBy>KKD 2011 V.2</cp:lastModifiedBy>
  <cp:revision>398</cp:revision>
  <cp:lastPrinted>2020-11-24T07:12:28Z</cp:lastPrinted>
  <dcterms:modified xsi:type="dcterms:W3CDTF">2020-11-25T07:45:57Z</dcterms:modified>
</cp:coreProperties>
</file>