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676" r:id="rId2"/>
  </p:sldMasterIdLst>
  <p:notesMasterIdLst>
    <p:notesMasterId r:id="rId6"/>
  </p:notesMasterIdLst>
  <p:handoutMasterIdLst>
    <p:handoutMasterId r:id="rId7"/>
  </p:handoutMasterIdLst>
  <p:sldIdLst>
    <p:sldId id="687" r:id="rId3"/>
    <p:sldId id="686" r:id="rId4"/>
    <p:sldId id="691" r:id="rId5"/>
  </p:sldIdLst>
  <p:sldSz cx="12192000" cy="6858000"/>
  <p:notesSz cx="9926638" cy="679767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1899"/>
    <a:srgbClr val="DC508C"/>
    <a:srgbClr val="F46CD0"/>
    <a:srgbClr val="4370EF"/>
    <a:srgbClr val="008E40"/>
    <a:srgbClr val="00A44A"/>
    <a:srgbClr val="89FFBE"/>
    <a:srgbClr val="008080"/>
    <a:srgbClr val="006699"/>
    <a:srgbClr val="00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ลักษณะสีอ่อน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FABFCF23-3B69-468F-B69F-88F6DE6A72F2}" styleName="ลักษณะสีปานกลาง 1 - เน้น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21E4AEA4-8DFA-4A89-87EB-49C32662AFE0}" styleName="สไตล์สีปานกลาง 2 - เน้น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สไตล์สีปานกลาง 2 - เน้น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9012ECD-51FC-41F1-AA8D-1B2483CD663E}" styleName="สไตล์สีอ่อน 2 - เน้น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93296810-A885-4BE3-A3E7-6D5BEEA58F35}" styleName="สไตล์สีปานกลาง 2 - เน้น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27" autoAdjust="0"/>
    <p:restoredTop sz="95514" autoAdjust="0"/>
  </p:normalViewPr>
  <p:slideViewPr>
    <p:cSldViewPr snapToGrid="0" snapToObjects="1">
      <p:cViewPr varScale="1">
        <p:scale>
          <a:sx n="85" d="100"/>
          <a:sy n="85" d="100"/>
        </p:scale>
        <p:origin x="582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3" y="0"/>
            <a:ext cx="4301543" cy="339884"/>
          </a:xfrm>
          <a:prstGeom prst="rect">
            <a:avLst/>
          </a:prstGeom>
        </p:spPr>
        <p:txBody>
          <a:bodyPr vert="horz" lIns="90983" tIns="45492" rIns="90983" bIns="4549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quarter" idx="1"/>
          </p:nvPr>
        </p:nvSpPr>
        <p:spPr>
          <a:xfrm>
            <a:off x="5622802" y="0"/>
            <a:ext cx="4301543" cy="339884"/>
          </a:xfrm>
          <a:prstGeom prst="rect">
            <a:avLst/>
          </a:prstGeom>
        </p:spPr>
        <p:txBody>
          <a:bodyPr vert="horz" lIns="90983" tIns="45492" rIns="90983" bIns="45492" rtlCol="0"/>
          <a:lstStyle>
            <a:lvl1pPr algn="r">
              <a:defRPr sz="1200"/>
            </a:lvl1pPr>
          </a:lstStyle>
          <a:p>
            <a:fld id="{24BADF09-16FD-496A-A552-E766A08C5543}" type="datetimeFigureOut">
              <a:rPr lang="en-US" smtClean="0"/>
              <a:t>11/24/2020</a:t>
            </a:fld>
            <a:endParaRPr lang="en-US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3" y="6456611"/>
            <a:ext cx="4301543" cy="339884"/>
          </a:xfrm>
          <a:prstGeom prst="rect">
            <a:avLst/>
          </a:prstGeom>
        </p:spPr>
        <p:txBody>
          <a:bodyPr vert="horz" lIns="90983" tIns="45492" rIns="90983" bIns="4549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5622802" y="6456611"/>
            <a:ext cx="4301543" cy="339884"/>
          </a:xfrm>
          <a:prstGeom prst="rect">
            <a:avLst/>
          </a:prstGeom>
        </p:spPr>
        <p:txBody>
          <a:bodyPr vert="horz" lIns="90983" tIns="45492" rIns="90983" bIns="45492" rtlCol="0" anchor="b"/>
          <a:lstStyle>
            <a:lvl1pPr algn="r">
              <a:defRPr sz="1200"/>
            </a:lvl1pPr>
          </a:lstStyle>
          <a:p>
            <a:fld id="{79738844-8B9B-4BEF-9CA2-5F977B1C09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6185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2" y="4"/>
            <a:ext cx="4302625" cy="340265"/>
          </a:xfrm>
          <a:prstGeom prst="rect">
            <a:avLst/>
          </a:prstGeom>
        </p:spPr>
        <p:txBody>
          <a:bodyPr vert="horz" lIns="90983" tIns="45492" rIns="90983" bIns="45492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5621699" y="4"/>
            <a:ext cx="4302625" cy="340265"/>
          </a:xfrm>
          <a:prstGeom prst="rect">
            <a:avLst/>
          </a:prstGeom>
        </p:spPr>
        <p:txBody>
          <a:bodyPr vert="horz" lIns="90983" tIns="45492" rIns="90983" bIns="45492" rtlCol="0"/>
          <a:lstStyle>
            <a:lvl1pPr algn="r">
              <a:defRPr sz="1200"/>
            </a:lvl1pPr>
          </a:lstStyle>
          <a:p>
            <a:fld id="{A3D12B94-E056-493E-B0B7-1FEFCB0B9FB8}" type="datetimeFigureOut">
              <a:rPr lang="th-TH" smtClean="0"/>
              <a:t>24/11/63</a:t>
            </a:fld>
            <a:endParaRPr lang="th-TH"/>
          </a:p>
        </p:txBody>
      </p:sp>
      <p:sp>
        <p:nvSpPr>
          <p:cNvPr id="4" name="ตัวแทนรูปบนสไลด์ 3"/>
          <p:cNvSpPr>
            <a:spLocks noGrp="1" noRot="1" noChangeAspect="1"/>
          </p:cNvSpPr>
          <p:nvPr>
            <p:ph type="sldImg" idx="2"/>
          </p:nvPr>
        </p:nvSpPr>
        <p:spPr>
          <a:xfrm>
            <a:off x="2925763" y="850900"/>
            <a:ext cx="4075112" cy="2292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983" tIns="45492" rIns="90983" bIns="45492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992205" y="3271106"/>
            <a:ext cx="7942237" cy="2676455"/>
          </a:xfrm>
          <a:prstGeom prst="rect">
            <a:avLst/>
          </a:prstGeom>
        </p:spPr>
        <p:txBody>
          <a:bodyPr vert="horz" lIns="90983" tIns="45492" rIns="90983" bIns="45492" rtlCol="0"/>
          <a:lstStyle/>
          <a:p>
            <a:pPr lvl="0"/>
            <a:r>
              <a:rPr lang="th-TH"/>
              <a:t>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2" y="6457413"/>
            <a:ext cx="4302625" cy="340265"/>
          </a:xfrm>
          <a:prstGeom prst="rect">
            <a:avLst/>
          </a:prstGeom>
        </p:spPr>
        <p:txBody>
          <a:bodyPr vert="horz" lIns="90983" tIns="45492" rIns="90983" bIns="45492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5"/>
          </p:nvPr>
        </p:nvSpPr>
        <p:spPr>
          <a:xfrm>
            <a:off x="5621699" y="6457413"/>
            <a:ext cx="4302625" cy="340265"/>
          </a:xfrm>
          <a:prstGeom prst="rect">
            <a:avLst/>
          </a:prstGeom>
        </p:spPr>
        <p:txBody>
          <a:bodyPr vert="horz" lIns="90983" tIns="45492" rIns="90983" bIns="45492" rtlCol="0" anchor="b"/>
          <a:lstStyle>
            <a:lvl1pPr algn="r">
              <a:defRPr sz="1200"/>
            </a:lvl1pPr>
          </a:lstStyle>
          <a:p>
            <a:fld id="{FDBDECAA-D68E-46C4-AE4C-E33080D6398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451695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/>
              <a:t>คลิกเพื่อแก้ไขลักษณะชื่อเรื่องรองต้นแบบ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703B6D2-339C-4FFC-96BB-420E31FED28C}" type="datetimeFigureOut">
              <a:rPr lang="en-US"/>
              <a:pPr/>
              <a:t>11/24/2020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AE0CF9-625C-4CA2-BE00-E84083D43AF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859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46548A5-DA33-4DFE-87D6-B206FE590CF3}" type="datetimeFigureOut">
              <a:rPr lang="en-US"/>
              <a:pPr/>
              <a:t>11/24/2020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FC0F68-FC85-41B4-BBE3-7D610E23251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04293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5696F0E-571D-4881-8AC0-CE46D9983E79}" type="datetimeFigureOut">
              <a:rPr lang="en-US"/>
              <a:pPr/>
              <a:t>11/24/2020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A6FD30-FD96-446E-BD0B-8F3E2583E69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67036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asic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31371" y="164638"/>
            <a:ext cx="11760629" cy="768085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48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31371" y="932723"/>
            <a:ext cx="11760629" cy="38404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6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xmlns="" id="{97845489-B228-40CA-99BD-CBA41EE6F99E}"/>
              </a:ext>
            </a:extLst>
          </p:cNvPr>
          <p:cNvSpPr/>
          <p:nvPr userDrawn="1"/>
        </p:nvSpPr>
        <p:spPr>
          <a:xfrm>
            <a:off x="0" y="1412776"/>
            <a:ext cx="12192000" cy="544522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223847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/>
              <a:t>คลิกเพื่อแก้ไขลักษณะชื่อเรื่องรองต้นแบบ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703B6D2-339C-4FFC-96BB-420E31FED28C}" type="datetimeFigureOut">
              <a:rPr lang="en-US"/>
              <a:pPr/>
              <a:t>11/24/2020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AE0CF9-625C-4CA2-BE00-E84083D43AF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51834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B80E17E-2D5C-4C00-B370-0B87ED114DEC}" type="datetimeFigureOut">
              <a:rPr lang="en-US"/>
              <a:pPr/>
              <a:t>11/24/2020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334A5A-438B-4AA8-AE35-5E83C60DE8F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84297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42BA62D-78B9-4297-8AB3-A8941BDD07A0}" type="datetimeFigureOut">
              <a:rPr lang="en-US"/>
              <a:pPr/>
              <a:t>11/24/2020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1B2060-CBDC-4016-AF9F-FAD7D7D621C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95069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3A21CA-3FBC-4A2B-ACF9-F3C63F6F8C91}" type="datetimeFigureOut">
              <a:rPr lang="en-US"/>
              <a:pPr/>
              <a:t>11/24/2020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F93BF5-FE08-4AA2-A7C4-4320202444F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04131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7147740-0CBA-4D31-B55B-2936EB7913BD}" type="datetimeFigureOut">
              <a:rPr lang="en-US"/>
              <a:pPr/>
              <a:t>11/24/2020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D2E901-BA1F-4689-B1EB-06503F43375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510343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0A4E510-BAA9-4851-A09D-88138EDE81F0}" type="datetimeFigureOut">
              <a:rPr lang="en-US"/>
              <a:pPr/>
              <a:t>11/24/2020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2AEC3B-785D-4AE0-8547-F1CF99FEBDB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683663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6DA22AA-CE2A-4451-8296-1F7B6120FCBF}" type="datetimeFigureOut">
              <a:rPr lang="en-US"/>
              <a:pPr/>
              <a:t>11/24/2020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9A0628-E2E7-4125-B963-51693C79807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6794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B80E17E-2D5C-4C00-B370-0B87ED114DEC}" type="datetimeFigureOut">
              <a:rPr lang="en-US"/>
              <a:pPr/>
              <a:t>11/24/2020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334A5A-438B-4AA8-AE35-5E83C60DE8F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161469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FA4F9DB-E575-4EE7-8521-37B5AEB3FB8B}" type="datetimeFigureOut">
              <a:rPr lang="en-US"/>
              <a:pPr/>
              <a:t>11/24/2020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8956E3-A732-4C62-BC00-B089229E0AE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757563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th-TH" noProof="0"/>
              <a:t>คลิกไอคอนเพื่อเพิ่มรูปภาพ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8DB0296-7A6D-453D-86FF-A141EA3DA190}" type="datetimeFigureOut">
              <a:rPr lang="en-US"/>
              <a:pPr/>
              <a:t>11/24/2020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975269-BC7A-4F84-927B-A6F2C4AC0AD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97255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46548A5-DA33-4DFE-87D6-B206FE590CF3}" type="datetimeFigureOut">
              <a:rPr lang="en-US"/>
              <a:pPr/>
              <a:t>11/24/2020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FC0F68-FC85-41B4-BBE3-7D610E23251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966601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5696F0E-571D-4881-8AC0-CE46D9983E79}" type="datetimeFigureOut">
              <a:rPr lang="en-US"/>
              <a:pPr/>
              <a:t>11/24/2020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A6FD30-FD96-446E-BD0B-8F3E2583E69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95609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42BA62D-78B9-4297-8AB3-A8941BDD07A0}" type="datetimeFigureOut">
              <a:rPr lang="en-US"/>
              <a:pPr/>
              <a:t>11/24/2020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1B2060-CBDC-4016-AF9F-FAD7D7D621C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06769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3A21CA-3FBC-4A2B-ACF9-F3C63F6F8C91}" type="datetimeFigureOut">
              <a:rPr lang="en-US"/>
              <a:pPr/>
              <a:t>11/24/2020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F93BF5-FE08-4AA2-A7C4-4320202444F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58990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7147740-0CBA-4D31-B55B-2936EB7913BD}" type="datetimeFigureOut">
              <a:rPr lang="en-US"/>
              <a:pPr/>
              <a:t>11/24/2020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D2E901-BA1F-4689-B1EB-06503F43375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5580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0A4E510-BAA9-4851-A09D-88138EDE81F0}" type="datetimeFigureOut">
              <a:rPr lang="en-US"/>
              <a:pPr/>
              <a:t>11/24/2020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2AEC3B-785D-4AE0-8547-F1CF99FEBDB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4896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6DA22AA-CE2A-4451-8296-1F7B6120FCBF}" type="datetimeFigureOut">
              <a:rPr lang="en-US"/>
              <a:pPr/>
              <a:t>11/24/2020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9A0628-E2E7-4125-B963-51693C79807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3517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FA4F9DB-E575-4EE7-8521-37B5AEB3FB8B}" type="datetimeFigureOut">
              <a:rPr lang="en-US"/>
              <a:pPr/>
              <a:t>11/24/2020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8956E3-A732-4C62-BC00-B089229E0AE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1911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th-TH" noProof="0"/>
              <a:t>คลิกไอคอนเพื่อเพิ่มรูปภาพ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8DB0296-7A6D-453D-86FF-A141EA3DA190}" type="datetimeFigureOut">
              <a:rPr lang="en-US"/>
              <a:pPr/>
              <a:t>11/24/2020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975269-BC7A-4F84-927B-A6F2C4AC0AD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29980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499451AA-8E09-41C4-8562-7C76339F25DC}" type="datetimeFigureOut">
              <a:rPr lang="en-US"/>
              <a:pPr/>
              <a:t>11/24/2020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1A2EA5F5-6917-4381-A2FF-5AB4570DF8E9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5" r:id="rId12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499451AA-8E09-41C4-8562-7C76339F25DC}" type="datetimeFigureOut">
              <a:rPr lang="en-US"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11/24/2020</a:t>
            </a:fld>
            <a:endParaRPr lang="en-US"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A2EA5F5-6917-4381-A2FF-5AB4570DF8E9}" type="slidenum">
              <a:rPr lang="en-US"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222442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4" name="รูปภาพ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3406"/>
            <a:ext cx="12192000" cy="6881406"/>
          </a:xfrm>
          <a:prstGeom prst="rect">
            <a:avLst/>
          </a:prstGeom>
        </p:spPr>
      </p:pic>
      <p:sp>
        <p:nvSpPr>
          <p:cNvPr id="5" name="ตัวแทนเนื้อหา 5"/>
          <p:cNvSpPr txBox="1">
            <a:spLocks/>
          </p:cNvSpPr>
          <p:nvPr/>
        </p:nvSpPr>
        <p:spPr bwMode="auto">
          <a:xfrm>
            <a:off x="1021718" y="653883"/>
            <a:ext cx="9890759" cy="1368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th-TH" sz="8800" b="1" dirty="0">
                <a:solidFill>
                  <a:srgbClr val="70AD47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ยุทธศาสตร์เมืองเกษตรสีเขียว</a:t>
            </a:r>
          </a:p>
          <a:p>
            <a:pPr marL="0" indent="0">
              <a:buFont typeface="Arial" pitchFamily="34" charset="0"/>
              <a:buNone/>
            </a:pPr>
            <a:r>
              <a:rPr lang="th-TH" sz="6000" b="1" dirty="0">
                <a:solidFill>
                  <a:srgbClr val="70AD47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ปีงบประมาณ พ.ศ. 2564</a:t>
            </a:r>
          </a:p>
          <a:p>
            <a:pPr marL="0" indent="0" algn="r">
              <a:buFont typeface="Arial" pitchFamily="34" charset="0"/>
              <a:buNone/>
            </a:pPr>
            <a:endParaRPr lang="th-TH" b="1" dirty="0">
              <a:solidFill>
                <a:srgbClr val="70AD47">
                  <a:lumMod val="50000"/>
                </a:srgb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indent="0" algn="r">
              <a:buFont typeface="Arial" pitchFamily="34" charset="0"/>
              <a:buNone/>
            </a:pPr>
            <a:endParaRPr lang="th-TH" b="1" dirty="0">
              <a:solidFill>
                <a:srgbClr val="70AD47">
                  <a:lumMod val="50000"/>
                </a:srgb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indent="0" algn="r">
              <a:buFont typeface="Arial" pitchFamily="34" charset="0"/>
              <a:buNone/>
            </a:pPr>
            <a:endParaRPr lang="th-TH" b="1" dirty="0">
              <a:solidFill>
                <a:srgbClr val="70AD47">
                  <a:lumMod val="50000"/>
                </a:srgb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indent="0" algn="r">
              <a:buFont typeface="Arial" pitchFamily="34" charset="0"/>
              <a:buNone/>
            </a:pPr>
            <a:endParaRPr lang="th-TH" b="1" dirty="0">
              <a:solidFill>
                <a:srgbClr val="FFC000">
                  <a:lumMod val="75000"/>
                </a:srgb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indent="0" algn="ctr">
              <a:spcBef>
                <a:spcPts val="0"/>
              </a:spcBef>
              <a:buFont typeface="Arial" pitchFamily="34" charset="0"/>
              <a:buNone/>
            </a:pPr>
            <a:r>
              <a:rPr lang="th-TH" sz="4000" b="1" dirty="0">
                <a:solidFill>
                  <a:srgbClr val="70AD47">
                    <a:lumMod val="5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หน่วยงาน </a:t>
            </a:r>
            <a:r>
              <a:rPr lang="en-US" sz="4000" b="1" dirty="0">
                <a:solidFill>
                  <a:srgbClr val="70AD47">
                    <a:lumMod val="5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: </a:t>
            </a:r>
            <a:r>
              <a:rPr lang="th-TH" sz="4000" b="1" dirty="0">
                <a:solidFill>
                  <a:srgbClr val="70AD47">
                    <a:lumMod val="5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กระทรวงเกษตรและสหกรณ์</a:t>
            </a:r>
          </a:p>
          <a:p>
            <a:pPr marL="0" indent="0" algn="ctr">
              <a:spcBef>
                <a:spcPts val="0"/>
              </a:spcBef>
              <a:buFont typeface="Arial" pitchFamily="34" charset="0"/>
              <a:buNone/>
            </a:pPr>
            <a:r>
              <a:rPr lang="th-TH" sz="4000" b="1" dirty="0" smtClean="0">
                <a:solidFill>
                  <a:srgbClr val="70AD47">
                    <a:lumMod val="50000"/>
                  </a:srgbClr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พฤศจิกายน  2563</a:t>
            </a:r>
            <a:endParaRPr lang="th-TH" sz="4000" b="1" dirty="0">
              <a:solidFill>
                <a:srgbClr val="70AD47">
                  <a:lumMod val="50000"/>
                </a:srgb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6062302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34538" y="197858"/>
            <a:ext cx="11586114" cy="616182"/>
          </a:xfr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pPr algn="ctr"/>
            <a:r>
              <a:rPr lang="th-TH" sz="3200" b="1" dirty="0" smtClean="0"/>
              <a:t>ผล</a:t>
            </a:r>
            <a:r>
              <a:rPr lang="th-TH" sz="3200" b="1" dirty="0"/>
              <a:t>การดำเนินงานตามตัวชี้วัดปีงบประมาณ พ.ศ. </a:t>
            </a:r>
            <a:r>
              <a:rPr lang="th-TH" sz="3200" b="1" dirty="0" smtClean="0"/>
              <a:t>2564  </a:t>
            </a:r>
            <a:r>
              <a:rPr lang="th-TH" sz="2800" b="1" dirty="0" smtClean="0"/>
              <a:t>(ตุลาคม-พฤศจิกายน 2563)</a:t>
            </a:r>
            <a:endParaRPr lang="th-TH" sz="2800" b="1" dirty="0"/>
          </a:p>
        </p:txBody>
      </p:sp>
      <p:graphicFrame>
        <p:nvGraphicFramePr>
          <p:cNvPr id="4" name="ตัวแทนเนื้อหา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42833580"/>
              </p:ext>
            </p:extLst>
          </p:nvPr>
        </p:nvGraphicFramePr>
        <p:xfrm>
          <a:off x="334538" y="981307"/>
          <a:ext cx="11586114" cy="53719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110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30076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43425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40742">
                <a:tc>
                  <a:txBody>
                    <a:bodyPr/>
                    <a:lstStyle/>
                    <a:p>
                      <a:pPr algn="ctr"/>
                      <a:r>
                        <a:rPr lang="th-TH" sz="2200" dirty="0" smtClean="0">
                          <a:solidFill>
                            <a:schemeClr val="tx1"/>
                          </a:solidFill>
                          <a:cs typeface="+mj-cs"/>
                        </a:rPr>
                        <a:t>ตัวชี้วัด</a:t>
                      </a:r>
                      <a:endParaRPr lang="th-TH" sz="2200" dirty="0">
                        <a:solidFill>
                          <a:schemeClr val="tx1"/>
                        </a:solidFill>
                        <a:cs typeface="+mj-cs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200" dirty="0" smtClean="0">
                          <a:solidFill>
                            <a:schemeClr val="tx1"/>
                          </a:solidFill>
                          <a:cs typeface="+mj-cs"/>
                        </a:rPr>
                        <a:t>ผล</a:t>
                      </a:r>
                      <a:r>
                        <a:rPr lang="th-TH" sz="2200" dirty="0">
                          <a:solidFill>
                            <a:schemeClr val="tx1"/>
                          </a:solidFill>
                          <a:cs typeface="+mj-cs"/>
                        </a:rPr>
                        <a:t>การ</a:t>
                      </a:r>
                      <a:r>
                        <a:rPr lang="th-TH" sz="2200" dirty="0" smtClean="0">
                          <a:solidFill>
                            <a:schemeClr val="tx1"/>
                          </a:solidFill>
                          <a:cs typeface="+mj-cs"/>
                        </a:rPr>
                        <a:t>ดำเนินงานปี 2563</a:t>
                      </a:r>
                      <a:endParaRPr lang="th-TH" sz="2200" dirty="0">
                        <a:solidFill>
                          <a:schemeClr val="tx1"/>
                        </a:solidFill>
                        <a:cs typeface="+mj-cs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200" dirty="0" smtClean="0">
                          <a:solidFill>
                            <a:schemeClr val="tx1"/>
                          </a:solidFill>
                          <a:cs typeface="+mj-cs"/>
                        </a:rPr>
                        <a:t>แผนงาน โครงการสนับสนุนการดำเนินงานตามตัวชี้วัดในปี 2564 </a:t>
                      </a:r>
                      <a:endParaRPr lang="th-TH" sz="2200" dirty="0">
                        <a:solidFill>
                          <a:schemeClr val="tx1"/>
                        </a:solidFill>
                        <a:cs typeface="+mj-cs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157492">
                <a:tc>
                  <a:txBody>
                    <a:bodyPr/>
                    <a:lstStyle/>
                    <a:p>
                      <a:r>
                        <a:rPr lang="th-TH" sz="2200" dirty="0" smtClean="0">
                          <a:latin typeface="TH SarabunPSK" panose="020B0500040200020003" pitchFamily="34" charset="-34"/>
                          <a:cs typeface="+mj-cs"/>
                        </a:rPr>
                        <a:t>(1) </a:t>
                      </a:r>
                      <a:r>
                        <a:rPr lang="th-TH" sz="2200" smtClean="0">
                          <a:latin typeface="TH SarabunPSK" panose="020B0500040200020003" pitchFamily="34" charset="-34"/>
                          <a:cs typeface="+mj-cs"/>
                        </a:rPr>
                        <a:t>มูลค่าสินค้าเกษตร </a:t>
                      </a:r>
                      <a:endParaRPr lang="th-TH" sz="2200" dirty="0" smtClean="0">
                        <a:latin typeface="TH SarabunPSK" panose="020B0500040200020003" pitchFamily="34" charset="-34"/>
                        <a:cs typeface="+mj-cs"/>
                      </a:endParaRPr>
                    </a:p>
                    <a:p>
                      <a:r>
                        <a:rPr lang="th-TH" sz="2200" dirty="0" smtClean="0">
                          <a:latin typeface="TH SarabunPSK" panose="020B0500040200020003" pitchFamily="34" charset="-34"/>
                          <a:cs typeface="+mj-cs"/>
                        </a:rPr>
                        <a:t>(</a:t>
                      </a:r>
                      <a:r>
                        <a:rPr lang="th-TH" sz="2200" dirty="0">
                          <a:latin typeface="TH SarabunPSK" panose="020B0500040200020003" pitchFamily="34" charset="-34"/>
                          <a:cs typeface="+mj-cs"/>
                        </a:rPr>
                        <a:t>ลำไย มะม่วง</a:t>
                      </a:r>
                      <a:r>
                        <a:rPr lang="th-TH" sz="2200">
                          <a:latin typeface="TH SarabunPSK" panose="020B0500040200020003" pitchFamily="34" charset="-34"/>
                          <a:cs typeface="+mj-cs"/>
                        </a:rPr>
                        <a:t>) </a:t>
                      </a:r>
                      <a:r>
                        <a:rPr lang="th-TH" sz="2200" smtClean="0">
                          <a:latin typeface="TH SarabunPSK" panose="020B0500040200020003" pitchFamily="34" charset="-34"/>
                          <a:cs typeface="+mj-cs"/>
                        </a:rPr>
                        <a:t>เพิ่มขึ้นร้อย</a:t>
                      </a:r>
                      <a:r>
                        <a:rPr lang="th-TH" sz="2200" dirty="0">
                          <a:latin typeface="TH SarabunPSK" panose="020B0500040200020003" pitchFamily="34" charset="-34"/>
                          <a:cs typeface="+mj-cs"/>
                        </a:rPr>
                        <a:t>ละ 10 ต่อ</a:t>
                      </a:r>
                      <a:r>
                        <a:rPr lang="th-TH" sz="2200" dirty="0" smtClean="0">
                          <a:latin typeface="TH SarabunPSK" panose="020B0500040200020003" pitchFamily="34" charset="-34"/>
                          <a:cs typeface="+mj-cs"/>
                        </a:rPr>
                        <a:t>ปี</a:t>
                      </a:r>
                    </a:p>
                    <a:p>
                      <a:r>
                        <a:rPr lang="th-TH" sz="1600" dirty="0" smtClean="0">
                          <a:latin typeface="TH SarabunPSK" panose="020B0500040200020003" pitchFamily="34" charset="-34"/>
                          <a:cs typeface="+mj-cs"/>
                        </a:rPr>
                        <a:t>(ปรับใหม่</a:t>
                      </a:r>
                      <a:r>
                        <a:rPr lang="th-TH" sz="1600" baseline="0" dirty="0" smtClean="0">
                          <a:latin typeface="TH SarabunPSK" panose="020B0500040200020003" pitchFamily="34" charset="-34"/>
                          <a:cs typeface="+mj-cs"/>
                        </a:rPr>
                        <a:t> ร้อยละ 3 ต่อปี)</a:t>
                      </a:r>
                      <a:endParaRPr lang="en-US" sz="1600" dirty="0">
                        <a:latin typeface="TH SarabunPSK" panose="020B0500040200020003" pitchFamily="34" charset="-34"/>
                        <a:cs typeface="+mj-cs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h-TH" sz="2200" kern="120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+mj-cs"/>
                        </a:rPr>
                        <a:t>มูลค่า</a:t>
                      </a:r>
                      <a:r>
                        <a:rPr lang="th-TH" sz="2200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+mj-cs"/>
                        </a:rPr>
                        <a:t>สินค้าเกษตร (ลำไย มะม่วง) ลดลง ร้อยละ </a:t>
                      </a:r>
                      <a:r>
                        <a:rPr lang="th-TH" sz="2200" kern="120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+mj-cs"/>
                        </a:rPr>
                        <a:t>7.92 </a:t>
                      </a:r>
                      <a:r>
                        <a:rPr lang="th-TH" sz="2200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+mj-cs"/>
                        </a:rPr>
                        <a:t>จาก</a:t>
                      </a:r>
                      <a:r>
                        <a:rPr lang="th-TH" sz="2200" kern="120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+mj-cs"/>
                        </a:rPr>
                        <a:t>ฐานข้อมูลปี </a:t>
                      </a:r>
                      <a:r>
                        <a:rPr lang="th-TH" sz="2200" kern="12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+mj-cs"/>
                        </a:rPr>
                        <a:t>พ.ศ. 2562 </a:t>
                      </a:r>
                      <a:r>
                        <a:rPr lang="th-TH" sz="2200" kern="1200" dirty="0" smtClean="0">
                          <a:solidFill>
                            <a:srgbClr val="FF0000"/>
                          </a:solidFill>
                          <a:latin typeface="TH SarabunPSK" panose="020B0500040200020003" pitchFamily="34" charset="-34"/>
                          <a:ea typeface="+mn-ea"/>
                          <a:cs typeface="+mj-cs"/>
                        </a:rPr>
                        <a:t>ไม่บรร</a:t>
                      </a:r>
                      <a:r>
                        <a:rPr lang="th-TH" sz="2200" dirty="0" smtClean="0">
                          <a:solidFill>
                            <a:srgbClr val="FF0000"/>
                          </a:solidFill>
                          <a:cs typeface="+mj-cs"/>
                        </a:rPr>
                        <a:t>ลุผล</a:t>
                      </a:r>
                      <a:r>
                        <a:rPr lang="th-TH" sz="2200" dirty="0">
                          <a:solidFill>
                            <a:srgbClr val="FF0000"/>
                          </a:solidFill>
                          <a:cs typeface="+mj-cs"/>
                        </a:rPr>
                        <a:t>ตามตัวชี้วัด </a:t>
                      </a:r>
                      <a:r>
                        <a:rPr lang="th-TH" sz="2200" dirty="0" smtClean="0">
                          <a:solidFill>
                            <a:schemeClr val="tx1"/>
                          </a:solidFill>
                          <a:cs typeface="+mj-cs"/>
                        </a:rPr>
                        <a:t>เนื่องจากราคาลำไยและมะม่วง ปี พ.ศ.2563 </a:t>
                      </a:r>
                      <a:r>
                        <a:rPr lang="th-TH" sz="2200" dirty="0">
                          <a:solidFill>
                            <a:schemeClr val="tx1"/>
                          </a:solidFill>
                          <a:cs typeface="+mj-cs"/>
                        </a:rPr>
                        <a:t>มี</a:t>
                      </a:r>
                      <a:r>
                        <a:rPr lang="th-TH" sz="2200" dirty="0" smtClean="0">
                          <a:solidFill>
                            <a:schemeClr val="tx1"/>
                          </a:solidFill>
                          <a:cs typeface="+mj-cs"/>
                        </a:rPr>
                        <a:t>ราคาเฉลี่ยผลผลิตหน้าฟาร์มต่ำกว่าปี พ.ศ.2562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j-cs"/>
                        </a:rPr>
                        <a:t>1. โครงการส่งเสริมอาชีพด้านการเกษตร</a:t>
                      </a:r>
                      <a:r>
                        <a:rPr lang="th-TH" sz="2200" b="1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j-cs"/>
                        </a:rPr>
                        <a:t>ตามอัต</a:t>
                      </a:r>
                      <a:r>
                        <a:rPr lang="th-TH" sz="2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j-cs"/>
                        </a:rPr>
                        <a:t>ลักษณ์และภูมิปัญญาท้องถิ่น</a:t>
                      </a:r>
                      <a:endParaRPr lang="en-US" sz="22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j-cs"/>
                      </a:endParaRPr>
                    </a:p>
                    <a:p>
                      <a:r>
                        <a:rPr lang="th-TH" sz="2200" dirty="0" smtClean="0">
                          <a:cs typeface="+mj-cs"/>
                        </a:rPr>
                        <a:t>เป้าหมาย </a:t>
                      </a:r>
                      <a:r>
                        <a:rPr lang="en-US" sz="2200" dirty="0" smtClean="0">
                          <a:cs typeface="+mj-cs"/>
                        </a:rPr>
                        <a:t>:</a:t>
                      </a:r>
                      <a:r>
                        <a:rPr lang="th-TH" sz="2200" baseline="0" dirty="0" smtClean="0">
                          <a:cs typeface="+mj-cs"/>
                        </a:rPr>
                        <a:t> </a:t>
                      </a:r>
                      <a:r>
                        <a:rPr lang="th-TH" sz="22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j-cs"/>
                        </a:rPr>
                        <a:t>เกษตรกรผู้ผลิตไม้ผล จำนวน 150 ราย งบประมาณ  355,500 บาท</a:t>
                      </a:r>
                    </a:p>
                    <a:p>
                      <a:endParaRPr lang="th-TH" sz="2200" kern="1200" baseline="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j-cs"/>
                      </a:endParaRPr>
                    </a:p>
                    <a:p>
                      <a:endParaRPr lang="th-TH" sz="2200" dirty="0">
                        <a:cs typeface="+mj-cs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589717">
                <a:tc>
                  <a:txBody>
                    <a:bodyPr/>
                    <a:lstStyle/>
                    <a:p>
                      <a:r>
                        <a:rPr lang="th-TH" sz="2200" dirty="0" smtClean="0">
                          <a:latin typeface="TH SarabunPSK" panose="020B0500040200020003" pitchFamily="34" charset="-34"/>
                          <a:cs typeface="+mj-cs"/>
                        </a:rPr>
                        <a:t>(2) ลดต้นทุนการผลิตในเกษตรแปลงใหญ่ </a:t>
                      </a:r>
                    </a:p>
                    <a:p>
                      <a:r>
                        <a:rPr lang="th-TH" sz="2200" dirty="0" smtClean="0">
                          <a:latin typeface="TH SarabunPSK" panose="020B0500040200020003" pitchFamily="34" charset="-34"/>
                          <a:cs typeface="+mj-cs"/>
                        </a:rPr>
                        <a:t>ร้อยละ 5 ต่อปี</a:t>
                      </a:r>
                    </a:p>
                    <a:p>
                      <a:endParaRPr lang="en-US" sz="2200" dirty="0">
                        <a:latin typeface="TH SarabunPSK" panose="020B0500040200020003" pitchFamily="34" charset="-34"/>
                        <a:cs typeface="+mj-cs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h-TH" sz="2200" dirty="0" smtClean="0">
                          <a:solidFill>
                            <a:schemeClr val="tx1"/>
                          </a:solidFill>
                          <a:cs typeface="+mj-cs"/>
                        </a:rPr>
                        <a:t>แปลงใหญ่ 61 แปลง / เกษตรกร 1,839 ราย ได้รับการสนับสนุนส่งเสริมและพัฒนาองค์ความรู้ในการผลิตและการรวมกลุ่มเพื่อลดต้นทุนการผลิต ผลการลดต้นทุนของเกษตรกรในพื้นที่แปลงใหญ่ ลดต้นทุนในภาพรวมได้ ร้อยละ 8.25 </a:t>
                      </a:r>
                      <a:r>
                        <a:rPr lang="th-TH" sz="2200" dirty="0" smtClean="0">
                          <a:solidFill>
                            <a:srgbClr val="FF0000"/>
                          </a:solidFill>
                          <a:cs typeface="+mj-cs"/>
                        </a:rPr>
                        <a:t>ดำเนินการบรรลุตามตัวชี้วัด</a:t>
                      </a:r>
                    </a:p>
                    <a:p>
                      <a:endParaRPr lang="th-TH" sz="2200" dirty="0">
                        <a:solidFill>
                          <a:schemeClr val="tx1"/>
                        </a:solidFill>
                        <a:cs typeface="+mj-cs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th-TH" sz="2200" b="1" dirty="0" smtClean="0">
                          <a:cs typeface="+mj-cs"/>
                        </a:rPr>
                        <a:t>1. โครงการระบบส่งเสริมเกษตรแบบแปลงใหญ่</a:t>
                      </a:r>
                    </a:p>
                    <a:p>
                      <a:pPr marL="0" indent="0">
                        <a:buNone/>
                      </a:pPr>
                      <a:r>
                        <a:rPr lang="th-TH" sz="2200" dirty="0" smtClean="0">
                          <a:cs typeface="+mj-cs"/>
                        </a:rPr>
                        <a:t>เป้าหมาย</a:t>
                      </a:r>
                      <a:r>
                        <a:rPr lang="en-US" sz="2200" dirty="0" smtClean="0">
                          <a:cs typeface="+mj-cs"/>
                        </a:rPr>
                        <a:t> :</a:t>
                      </a:r>
                      <a:r>
                        <a:rPr lang="en-US" sz="2200" baseline="0" dirty="0" smtClean="0">
                          <a:cs typeface="+mj-cs"/>
                        </a:rPr>
                        <a:t> </a:t>
                      </a:r>
                      <a:r>
                        <a:rPr lang="th-TH" sz="2200" dirty="0" smtClean="0">
                          <a:cs typeface="+mj-cs"/>
                        </a:rPr>
                        <a:t> แปลงใหญ่ 39 แปลง งบประมาณ 3,218,200 บาท</a:t>
                      </a:r>
                      <a:endParaRPr lang="th-TH" sz="2200" dirty="0">
                        <a:cs typeface="+mj-cs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326044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34538" y="197858"/>
            <a:ext cx="11586114" cy="616182"/>
          </a:xfrm>
          <a:solidFill>
            <a:schemeClr val="accent6">
              <a:lumMod val="60000"/>
              <a:lumOff val="40000"/>
            </a:schemeClr>
          </a:solidFill>
        </p:spPr>
        <p:txBody>
          <a:bodyPr/>
          <a:lstStyle/>
          <a:p>
            <a:pPr algn="ctr"/>
            <a:r>
              <a:rPr lang="th-TH" sz="3200" b="1" dirty="0" smtClean="0"/>
              <a:t>ผล</a:t>
            </a:r>
            <a:r>
              <a:rPr lang="th-TH" sz="3200" b="1" dirty="0"/>
              <a:t>การดำเนินงานตามตัวชี้วัดปีงบประมาณ พ.ศ. </a:t>
            </a:r>
            <a:r>
              <a:rPr lang="th-TH" sz="3200" b="1" dirty="0" smtClean="0"/>
              <a:t>2564  </a:t>
            </a:r>
            <a:r>
              <a:rPr lang="th-TH" sz="2800" b="1" dirty="0" smtClean="0"/>
              <a:t>(ตุลาคม-พฤศจิกายน 2563)</a:t>
            </a:r>
            <a:endParaRPr lang="th-TH" sz="2800" b="1" dirty="0"/>
          </a:p>
        </p:txBody>
      </p:sp>
      <p:graphicFrame>
        <p:nvGraphicFramePr>
          <p:cNvPr id="4" name="ตัวแทนเนื้อหา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95449241"/>
              </p:ext>
            </p:extLst>
          </p:nvPr>
        </p:nvGraphicFramePr>
        <p:xfrm>
          <a:off x="334538" y="981307"/>
          <a:ext cx="11586114" cy="540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110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30076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43425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40742">
                <a:tc>
                  <a:txBody>
                    <a:bodyPr/>
                    <a:lstStyle/>
                    <a:p>
                      <a:pPr algn="ctr"/>
                      <a:r>
                        <a:rPr lang="th-TH" sz="2200" dirty="0" smtClean="0">
                          <a:solidFill>
                            <a:schemeClr val="tx1"/>
                          </a:solidFill>
                          <a:cs typeface="+mj-cs"/>
                        </a:rPr>
                        <a:t>ตัวชี้วัด</a:t>
                      </a:r>
                      <a:endParaRPr lang="th-TH" sz="2200" dirty="0">
                        <a:solidFill>
                          <a:schemeClr val="tx1"/>
                        </a:solidFill>
                        <a:cs typeface="+mj-cs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200" dirty="0" smtClean="0">
                          <a:solidFill>
                            <a:schemeClr val="tx1"/>
                          </a:solidFill>
                          <a:cs typeface="+mj-cs"/>
                        </a:rPr>
                        <a:t>ผล</a:t>
                      </a:r>
                      <a:r>
                        <a:rPr lang="th-TH" sz="2200" dirty="0">
                          <a:solidFill>
                            <a:schemeClr val="tx1"/>
                          </a:solidFill>
                          <a:cs typeface="+mj-cs"/>
                        </a:rPr>
                        <a:t>การ</a:t>
                      </a:r>
                      <a:r>
                        <a:rPr lang="th-TH" sz="2200" dirty="0" smtClean="0">
                          <a:solidFill>
                            <a:schemeClr val="tx1"/>
                          </a:solidFill>
                          <a:cs typeface="+mj-cs"/>
                        </a:rPr>
                        <a:t>ดำเนินงานปี 2563</a:t>
                      </a:r>
                      <a:endParaRPr lang="th-TH" sz="2200" dirty="0">
                        <a:solidFill>
                          <a:schemeClr val="tx1"/>
                        </a:solidFill>
                        <a:cs typeface="+mj-cs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200" dirty="0" smtClean="0">
                          <a:solidFill>
                            <a:schemeClr val="tx1"/>
                          </a:solidFill>
                          <a:cs typeface="+mj-cs"/>
                        </a:rPr>
                        <a:t>แผนงาน โครงการสนับสนุนการดำเนินงานตามตัวชี้วัดในปี 2564 </a:t>
                      </a:r>
                      <a:endParaRPr lang="th-TH" sz="2200" dirty="0">
                        <a:solidFill>
                          <a:schemeClr val="tx1"/>
                        </a:solidFill>
                        <a:cs typeface="+mj-cs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157492">
                <a:tc>
                  <a:txBody>
                    <a:bodyPr/>
                    <a:lstStyle/>
                    <a:p>
                      <a:r>
                        <a:rPr lang="th-TH" sz="2200" dirty="0" smtClean="0">
                          <a:latin typeface="TH SarabunPSK" panose="020B0500040200020003" pitchFamily="34" charset="-34"/>
                          <a:cs typeface="+mj-cs"/>
                        </a:rPr>
                        <a:t>(3) จำนวนแปลงของสินค้าเกษตรลำไยได้รับการรับรองมาตรฐาน </a:t>
                      </a:r>
                      <a:r>
                        <a:rPr lang="en-US" sz="2200" dirty="0" smtClean="0">
                          <a:latin typeface="TH SarabunPSK" panose="020B0500040200020003" pitchFamily="34" charset="-34"/>
                          <a:cs typeface="+mj-cs"/>
                        </a:rPr>
                        <a:t>GAP </a:t>
                      </a:r>
                      <a:r>
                        <a:rPr lang="th-TH" sz="2200" dirty="0" smtClean="0">
                          <a:latin typeface="TH SarabunPSK" panose="020B0500040200020003" pitchFamily="34" charset="-34"/>
                          <a:cs typeface="+mj-cs"/>
                        </a:rPr>
                        <a:t>เพิ่มขึ้น ร้อยละ 20 </a:t>
                      </a:r>
                    </a:p>
                    <a:p>
                      <a:r>
                        <a:rPr lang="th-TH" sz="2200" dirty="0" smtClean="0">
                          <a:latin typeface="TH SarabunPSK" panose="020B0500040200020003" pitchFamily="34" charset="-34"/>
                          <a:cs typeface="+mj-cs"/>
                        </a:rPr>
                        <a:t>ต่อปี</a:t>
                      </a:r>
                    </a:p>
                    <a:p>
                      <a:r>
                        <a:rPr lang="th-TH" sz="1800" dirty="0" smtClean="0">
                          <a:latin typeface="TH SarabunPSK" panose="020B0500040200020003" pitchFamily="34" charset="-34"/>
                          <a:cs typeface="+mj-cs"/>
                        </a:rPr>
                        <a:t>(ปรับใหม่ ร้อยละ 10 ต่อปี)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h-TH" sz="2200" kern="120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+mj-cs"/>
                        </a:rPr>
                        <a:t>จำนวนแปลงสินค้าเกษตรลำไยได้รับการรับรองมาตรฐาน </a:t>
                      </a:r>
                      <a:r>
                        <a:rPr lang="en-US" sz="2200" kern="120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+mj-cs"/>
                        </a:rPr>
                        <a:t>GAP </a:t>
                      </a:r>
                      <a:r>
                        <a:rPr lang="th-TH" sz="2200" kern="1200" dirty="0" smtClean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ea typeface="+mn-ea"/>
                          <a:cs typeface="+mj-cs"/>
                        </a:rPr>
                        <a:t>เพิ่มขึ้นร้อยละ 13.50 เนื้อที่เพิ่มขึ้นร้อยละ 12.53 จากฐานข้อมูล ปี พ.ศ.2562 </a:t>
                      </a:r>
                    </a:p>
                    <a:p>
                      <a:r>
                        <a:rPr lang="th-TH" sz="2200" kern="1200" dirty="0" smtClean="0">
                          <a:solidFill>
                            <a:srgbClr val="FF0000"/>
                          </a:solidFill>
                          <a:latin typeface="TH SarabunPSK" panose="020B0500040200020003" pitchFamily="34" charset="-34"/>
                          <a:ea typeface="+mn-ea"/>
                          <a:cs typeface="+mj-cs"/>
                        </a:rPr>
                        <a:t>ไม่บรรลุผลตามตัวชี้วัด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th-TH" sz="2200" b="1" dirty="0" smtClean="0">
                          <a:cs typeface="+mj-cs"/>
                        </a:rPr>
                        <a:t>1. โครงการยกระดับคุณภาพมาตรฐานสินค้าเกษตร กิจกรรมพัฒนาคุณภาพสินค้าเกษตรสู่มาตรฐาน</a:t>
                      </a:r>
                    </a:p>
                    <a:p>
                      <a:pPr marL="0" indent="0">
                        <a:buNone/>
                      </a:pPr>
                      <a:r>
                        <a:rPr lang="th-TH" sz="2200" baseline="0" dirty="0" smtClean="0">
                          <a:cs typeface="+mj-cs"/>
                        </a:rPr>
                        <a:t>          - ยกระดับการผลิตและคุณภาพผลผลิตสินค้าเกษตรสู่มาตรฐาน </a:t>
                      </a:r>
                      <a:r>
                        <a:rPr lang="en-US" sz="2200" baseline="0" dirty="0" smtClean="0">
                          <a:cs typeface="+mj-cs"/>
                        </a:rPr>
                        <a:t>GAP</a:t>
                      </a:r>
                    </a:p>
                    <a:p>
                      <a:pPr marL="0" indent="0">
                        <a:buNone/>
                      </a:pPr>
                      <a:endParaRPr lang="th-TH" sz="1000" baseline="0" dirty="0" smtClean="0">
                        <a:cs typeface="+mj-cs"/>
                      </a:endParaRPr>
                    </a:p>
                    <a:p>
                      <a:pPr marL="0" indent="0">
                        <a:buNone/>
                      </a:pPr>
                      <a:r>
                        <a:rPr lang="th-TH" sz="2200" baseline="0" dirty="0" smtClean="0">
                          <a:cs typeface="+mj-cs"/>
                        </a:rPr>
                        <a:t>เป้าหมาย</a:t>
                      </a:r>
                      <a:r>
                        <a:rPr lang="en-US" sz="2200" baseline="0" dirty="0" smtClean="0">
                          <a:cs typeface="+mj-cs"/>
                        </a:rPr>
                        <a:t> :</a:t>
                      </a:r>
                      <a:r>
                        <a:rPr lang="th-TH" sz="2200" baseline="0" dirty="0" smtClean="0">
                          <a:cs typeface="+mj-cs"/>
                        </a:rPr>
                        <a:t> </a:t>
                      </a:r>
                      <a:r>
                        <a:rPr lang="th-TH" sz="2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j-cs"/>
                        </a:rPr>
                        <a:t>เกษตรกรผู้ผลิตพืช (ลำไย, มะม่วง) จำนวน 110 ราย  </a:t>
                      </a:r>
                      <a:endParaRPr lang="en-US" sz="2200" kern="120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j-cs"/>
                      </a:endParaRPr>
                    </a:p>
                    <a:p>
                      <a:pPr marL="0" indent="0">
                        <a:buNone/>
                      </a:pPr>
                      <a:r>
                        <a:rPr lang="th-TH" sz="2200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j-cs"/>
                        </a:rPr>
                        <a:t>งบประมาณ  </a:t>
                      </a:r>
                      <a:r>
                        <a:rPr lang="th-TH" sz="2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j-cs"/>
                        </a:rPr>
                        <a:t>280,500  บาท</a:t>
                      </a:r>
                      <a:endParaRPr lang="th-TH" sz="2200" dirty="0">
                        <a:cs typeface="+mj-cs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589717">
                <a:tc>
                  <a:txBody>
                    <a:bodyPr/>
                    <a:lstStyle/>
                    <a:p>
                      <a:r>
                        <a:rPr lang="th-TH" sz="2200" dirty="0" smtClean="0">
                          <a:latin typeface="TH SarabunPSK" panose="020B0500040200020003" pitchFamily="34" charset="-34"/>
                          <a:cs typeface="+mj-cs"/>
                        </a:rPr>
                        <a:t>(4) จำนวนแปลงของสินค้าเกษตรได้รับการเตรียมการรับรองมาตรฐานเกษตรอินทรีย์เพิ่มขึ้น </a:t>
                      </a:r>
                    </a:p>
                    <a:p>
                      <a:r>
                        <a:rPr lang="th-TH" sz="2200" dirty="0" smtClean="0">
                          <a:latin typeface="TH SarabunPSK" panose="020B0500040200020003" pitchFamily="34" charset="-34"/>
                          <a:cs typeface="+mj-cs"/>
                        </a:rPr>
                        <a:t>ร้อยละ 5 ต่อปี</a:t>
                      </a:r>
                    </a:p>
                    <a:p>
                      <a:endParaRPr lang="en-US" sz="2200" dirty="0">
                        <a:latin typeface="TH SarabunPSK" panose="020B0500040200020003" pitchFamily="34" charset="-34"/>
                        <a:cs typeface="+mj-cs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h-TH" sz="2200" dirty="0" smtClean="0">
                          <a:solidFill>
                            <a:schemeClr val="tx1"/>
                          </a:solidFill>
                          <a:cs typeface="+mj-cs"/>
                        </a:rPr>
                        <a:t>แปลงสินค้าเกษตรได้รับการเตรียมการรับรองมาตรฐานเกษตรอินทรีย์เพิ่มขึ้น ในปี 2563 ร้อยละ 5 ต่อปี จากข้อมูลปีฐาน      ปี พ.ศ. 2562 คิดเป็นพื้นที่ 35.40 ไร่ </a:t>
                      </a:r>
                      <a:r>
                        <a:rPr lang="th-TH" sz="2200" dirty="0" smtClean="0">
                          <a:solidFill>
                            <a:srgbClr val="FF0000"/>
                          </a:solidFill>
                          <a:cs typeface="+mj-cs"/>
                        </a:rPr>
                        <a:t>บรรลุผลตามตัวชี้วัด</a:t>
                      </a:r>
                    </a:p>
                    <a:p>
                      <a:endParaRPr lang="th-TH" sz="2200" dirty="0">
                        <a:solidFill>
                          <a:schemeClr val="tx1"/>
                        </a:solidFill>
                        <a:cs typeface="+mj-cs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th-TH" sz="2200" b="1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j-cs"/>
                        </a:rPr>
                        <a:t>1. โครงการ</a:t>
                      </a:r>
                      <a:r>
                        <a:rPr lang="th-TH" sz="2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j-cs"/>
                        </a:rPr>
                        <a:t>เกษตรอินทรีย์</a:t>
                      </a:r>
                      <a:r>
                        <a:rPr lang="th-TH" sz="2200" b="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j-cs"/>
                        </a:rPr>
                        <a:t> </a:t>
                      </a:r>
                      <a:r>
                        <a:rPr lang="th-TH" sz="2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j-cs"/>
                        </a:rPr>
                        <a:t>กิจกรรมพัฒนาการผลิตเกษตรอินทรีย์</a:t>
                      </a:r>
                    </a:p>
                    <a:p>
                      <a:pPr marL="0" indent="0">
                        <a:buNone/>
                      </a:pPr>
                      <a:r>
                        <a:rPr lang="th-TH" sz="2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j-cs"/>
                        </a:rPr>
                        <a:t>เป้าหมาย  </a:t>
                      </a:r>
                      <a:r>
                        <a:rPr lang="en-US" sz="2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j-cs"/>
                        </a:rPr>
                        <a:t>: </a:t>
                      </a:r>
                      <a:r>
                        <a:rPr lang="th-TH" sz="2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j-cs"/>
                        </a:rPr>
                        <a:t>เกษตรกรจำนวน 55 ราย </a:t>
                      </a:r>
                      <a:r>
                        <a:rPr lang="en-US" sz="2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j-cs"/>
                        </a:rPr>
                        <a:t> </a:t>
                      </a:r>
                      <a:r>
                        <a:rPr lang="th-TH" sz="2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j-cs"/>
                        </a:rPr>
                        <a:t>งบประมาณ</a:t>
                      </a:r>
                      <a:r>
                        <a:rPr lang="th-TH" sz="22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j-cs"/>
                        </a:rPr>
                        <a:t>  111,750   บาท</a:t>
                      </a:r>
                      <a:endParaRPr lang="en-US" sz="22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j-cs"/>
                      </a:endParaRPr>
                    </a:p>
                    <a:p>
                      <a:endParaRPr lang="th-TH" sz="2200" dirty="0">
                        <a:cs typeface="+mj-cs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0328079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 - Templ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86934065-73FD-4D4E-9D35-32953F395EB3}" vid="{5DD2D8CB-B7CD-C840-9785-7F4DF57F0D22}"/>
    </a:ext>
  </a:extLst>
</a:theme>
</file>

<file path=ppt/theme/theme2.xml><?xml version="1.0" encoding="utf-8"?>
<a:theme xmlns:a="http://schemas.openxmlformats.org/drawingml/2006/main" name="1_Presentation - Templ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86934065-73FD-4D4E-9D35-32953F395EB3}" vid="{5DD2D8CB-B7CD-C840-9785-7F4DF57F0D22}"/>
    </a:ext>
  </a:extLst>
</a:theme>
</file>

<file path=ppt/theme/theme3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 - Template</Template>
  <TotalTime>18651</TotalTime>
  <Words>424</Words>
  <Application>Microsoft Office PowerPoint</Application>
  <PresentationFormat>แบบจอกว้าง</PresentationFormat>
  <Paragraphs>42</Paragraphs>
  <Slides>3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7</vt:i4>
      </vt:variant>
      <vt:variant>
        <vt:lpstr>ธีม</vt:lpstr>
      </vt:variant>
      <vt:variant>
        <vt:i4>2</vt:i4>
      </vt:variant>
      <vt:variant>
        <vt:lpstr>ชื่อเรื่องสไลด์</vt:lpstr>
      </vt:variant>
      <vt:variant>
        <vt:i4>3</vt:i4>
      </vt:variant>
    </vt:vector>
  </HeadingPairs>
  <TitlesOfParts>
    <vt:vector size="12" baseType="lpstr">
      <vt:lpstr>맑은 고딕</vt:lpstr>
      <vt:lpstr>Angsana New</vt:lpstr>
      <vt:lpstr>Arial</vt:lpstr>
      <vt:lpstr>Calibri</vt:lpstr>
      <vt:lpstr>Calibri Light</vt:lpstr>
      <vt:lpstr>Cordia New</vt:lpstr>
      <vt:lpstr>TH SarabunPSK</vt:lpstr>
      <vt:lpstr>Presentation - Template</vt:lpstr>
      <vt:lpstr>1_Presentation - Template</vt:lpstr>
      <vt:lpstr>งานนำเสนอ PowerPoint</vt:lpstr>
      <vt:lpstr>ผลการดำเนินงานตามตัวชี้วัดปีงบประมาณ พ.ศ. 2564  (ตุลาคม-พฤศจิกายน 2563)</vt:lpstr>
      <vt:lpstr>ผลการดำเนินงานตามตัวชี้วัดปีงบประมาณ พ.ศ. 2564  (ตุลาคม-พฤศจิกายน 2563)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AIE</dc:creator>
  <cp:lastModifiedBy>moac__wttpbqk</cp:lastModifiedBy>
  <cp:revision>1455</cp:revision>
  <cp:lastPrinted>2020-10-26T01:27:08Z</cp:lastPrinted>
  <dcterms:created xsi:type="dcterms:W3CDTF">2016-10-18T10:26:58Z</dcterms:created>
  <dcterms:modified xsi:type="dcterms:W3CDTF">2020-11-24T02:06:49Z</dcterms:modified>
</cp:coreProperties>
</file>