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</p:sldIdLst>
  <p:sldSz cx="6858000" cy="9906000" type="A4"/>
  <p:notesSz cx="67945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76" autoAdjust="0"/>
    <p:restoredTop sz="94660"/>
  </p:normalViewPr>
  <p:slideViewPr>
    <p:cSldViewPr snapToGrid="0">
      <p:cViewPr>
        <p:scale>
          <a:sx n="125" d="100"/>
          <a:sy n="125" d="100"/>
        </p:scale>
        <p:origin x="978" y="-3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2" d="100"/>
        <a:sy n="18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801A9-CCE9-4263-9170-7CC6C73BD695}" type="datetimeFigureOut">
              <a:rPr lang="en-US" smtClean="0"/>
              <a:t>7/30/2020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76D76-FDA4-4CF6-880F-17D7DA4DB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65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801A9-CCE9-4263-9170-7CC6C73BD695}" type="datetimeFigureOut">
              <a:rPr lang="en-US" smtClean="0"/>
              <a:t>7/30/2020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76D76-FDA4-4CF6-880F-17D7DA4DB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829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801A9-CCE9-4263-9170-7CC6C73BD695}" type="datetimeFigureOut">
              <a:rPr lang="en-US" smtClean="0"/>
              <a:t>7/30/2020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76D76-FDA4-4CF6-880F-17D7DA4DB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207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801A9-CCE9-4263-9170-7CC6C73BD695}" type="datetimeFigureOut">
              <a:rPr lang="en-US" smtClean="0"/>
              <a:t>7/30/2020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76D76-FDA4-4CF6-880F-17D7DA4DB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694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801A9-CCE9-4263-9170-7CC6C73BD695}" type="datetimeFigureOut">
              <a:rPr lang="en-US" smtClean="0"/>
              <a:t>7/30/2020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76D76-FDA4-4CF6-880F-17D7DA4DB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077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801A9-CCE9-4263-9170-7CC6C73BD695}" type="datetimeFigureOut">
              <a:rPr lang="en-US" smtClean="0"/>
              <a:t>7/30/2020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76D76-FDA4-4CF6-880F-17D7DA4DB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507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801A9-CCE9-4263-9170-7CC6C73BD695}" type="datetimeFigureOut">
              <a:rPr lang="en-US" smtClean="0"/>
              <a:t>7/30/2020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76D76-FDA4-4CF6-880F-17D7DA4DB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299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801A9-CCE9-4263-9170-7CC6C73BD695}" type="datetimeFigureOut">
              <a:rPr lang="en-US" smtClean="0"/>
              <a:t>7/30/2020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76D76-FDA4-4CF6-880F-17D7DA4DB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971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801A9-CCE9-4263-9170-7CC6C73BD695}" type="datetimeFigureOut">
              <a:rPr lang="en-US" smtClean="0"/>
              <a:t>7/30/2020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76D76-FDA4-4CF6-880F-17D7DA4DB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60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801A9-CCE9-4263-9170-7CC6C73BD695}" type="datetimeFigureOut">
              <a:rPr lang="en-US" smtClean="0"/>
              <a:t>7/30/2020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76D76-FDA4-4CF6-880F-17D7DA4DB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16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801A9-CCE9-4263-9170-7CC6C73BD695}" type="datetimeFigureOut">
              <a:rPr lang="en-US" smtClean="0"/>
              <a:t>7/30/2020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76D76-FDA4-4CF6-880F-17D7DA4DB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434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801A9-CCE9-4263-9170-7CC6C73BD695}" type="datetimeFigureOut">
              <a:rPr lang="en-US" smtClean="0"/>
              <a:t>7/30/2020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76D76-FDA4-4CF6-880F-17D7DA4DB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785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emf"/><Relationship Id="rId1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ตัวเชื่อมต่อตรง 6"/>
          <p:cNvCxnSpPr/>
          <p:nvPr/>
        </p:nvCxnSpPr>
        <p:spPr>
          <a:xfrm>
            <a:off x="383" y="5097142"/>
            <a:ext cx="6858000" cy="0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ตัวเชื่อมต่อตรง 8"/>
          <p:cNvCxnSpPr/>
          <p:nvPr/>
        </p:nvCxnSpPr>
        <p:spPr>
          <a:xfrm flipV="1">
            <a:off x="30863" y="6738937"/>
            <a:ext cx="4445009" cy="4764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/>
          <p:nvPr/>
        </p:nvCxnSpPr>
        <p:spPr>
          <a:xfrm>
            <a:off x="-5547" y="8109117"/>
            <a:ext cx="6858000" cy="0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3514725" y="5162550"/>
            <a:ext cx="9525" cy="1576387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ตัวเชื่อมต่อตรง 13"/>
          <p:cNvCxnSpPr>
            <a:cxnSpLocks/>
          </p:cNvCxnSpPr>
          <p:nvPr/>
        </p:nvCxnSpPr>
        <p:spPr>
          <a:xfrm>
            <a:off x="4456822" y="6732270"/>
            <a:ext cx="0" cy="1376847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กล่องข้อความ 15"/>
          <p:cNvSpPr txBox="1"/>
          <p:nvPr/>
        </p:nvSpPr>
        <p:spPr>
          <a:xfrm>
            <a:off x="1588419" y="5081120"/>
            <a:ext cx="1533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ความต้องการแรงงาน</a:t>
            </a:r>
            <a:endParaRPr lang="en-US" b="1" dirty="0">
              <a:solidFill>
                <a:srgbClr val="0033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กล่องข้อความ 16"/>
          <p:cNvSpPr txBox="1"/>
          <p:nvPr/>
        </p:nvSpPr>
        <p:spPr>
          <a:xfrm>
            <a:off x="4745737" y="5162550"/>
            <a:ext cx="2047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การพัฒนาศักยภาพแรงงาน</a:t>
            </a:r>
            <a:endParaRPr lang="en-US" b="1" dirty="0">
              <a:solidFill>
                <a:srgbClr val="0033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กล่องข้อความ 17"/>
          <p:cNvSpPr txBox="1"/>
          <p:nvPr/>
        </p:nvSpPr>
        <p:spPr>
          <a:xfrm>
            <a:off x="1484756" y="6762750"/>
            <a:ext cx="2657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สถานประกอบการจังหวัดลำพูน</a:t>
            </a:r>
            <a:endParaRPr lang="en-US" b="1" dirty="0">
              <a:solidFill>
                <a:srgbClr val="0033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กล่องข้อความ 22"/>
          <p:cNvSpPr txBox="1"/>
          <p:nvPr/>
        </p:nvSpPr>
        <p:spPr>
          <a:xfrm>
            <a:off x="-79790" y="8052480"/>
            <a:ext cx="1623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งานคุ้มครองแรงงาน</a:t>
            </a:r>
            <a:endParaRPr lang="en-US" b="1" dirty="0">
              <a:solidFill>
                <a:srgbClr val="0033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9" name="รูปภาพ 28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EAE9EF"/>
              </a:clrFrom>
              <a:clrTo>
                <a:srgbClr val="EAE9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0" t="6419" r="2639" b="35473"/>
          <a:stretch/>
        </p:blipFill>
        <p:spPr>
          <a:xfrm>
            <a:off x="39683" y="5180556"/>
            <a:ext cx="634809" cy="805839"/>
          </a:xfrm>
          <a:prstGeom prst="rect">
            <a:avLst/>
          </a:prstGeom>
        </p:spPr>
      </p:pic>
      <p:sp>
        <p:nvSpPr>
          <p:cNvPr id="30" name="กล่องข้อความ 29"/>
          <p:cNvSpPr txBox="1"/>
          <p:nvPr/>
        </p:nvSpPr>
        <p:spPr>
          <a:xfrm>
            <a:off x="-31882" y="6288728"/>
            <a:ext cx="3620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***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ปัจจุบันมีการรับสมัครงานผ่านระบบ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E- Services</a:t>
            </a:r>
          </a:p>
          <a:p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smart job center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จึงทำให้มีผู้มาใช้บริการ ณ </a:t>
            </a:r>
            <a:r>
              <a:rPr lang="th-TH" sz="12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สนง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.จัดหางานจังหวัดลำพูนลดลง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1" name="รูปภาพ 3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9" y="6606997"/>
            <a:ext cx="1555720" cy="1794051"/>
          </a:xfrm>
          <a:prstGeom prst="rect">
            <a:avLst/>
          </a:prstGeom>
        </p:spPr>
      </p:pic>
      <p:sp>
        <p:nvSpPr>
          <p:cNvPr id="32" name="กล่องข้อความ 31"/>
          <p:cNvSpPr txBox="1"/>
          <p:nvPr/>
        </p:nvSpPr>
        <p:spPr>
          <a:xfrm>
            <a:off x="1956364" y="7014622"/>
            <a:ext cx="1971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2,476 แห่ง ลูกจ้าง 78,529 คน</a:t>
            </a:r>
            <a:endParaRPr lang="en-US" sz="16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3" name="กล่องข้อความ 32"/>
          <p:cNvSpPr txBox="1"/>
          <p:nvPr/>
        </p:nvSpPr>
        <p:spPr>
          <a:xfrm>
            <a:off x="1190624" y="7265100"/>
            <a:ext cx="33242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นิคมอุตสาหกรรม 66 แห่ง ลูกจ้าง 35,296 คน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สวนอุตสาหกรรมเครือสหพัฒน์ 22 แห่ง 10,910 คน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</a:t>
            </a:r>
            <a:r>
              <a:rPr lang="th-TH" sz="1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อื่นๆ</a:t>
            </a:r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2,388 แห่ง 32,323 คน</a:t>
            </a:r>
            <a:endParaRPr lang="en-US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5" name="รูปภาพ 3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1F7EB"/>
              </a:clrFrom>
              <a:clrTo>
                <a:srgbClr val="F1F7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06" t="8786" r="4293" b="10001"/>
          <a:stretch/>
        </p:blipFill>
        <p:spPr>
          <a:xfrm>
            <a:off x="54712" y="8613384"/>
            <a:ext cx="1009649" cy="1047206"/>
          </a:xfrm>
          <a:prstGeom prst="rect">
            <a:avLst/>
          </a:prstGeom>
        </p:spPr>
      </p:pic>
      <p:sp>
        <p:nvSpPr>
          <p:cNvPr id="36" name="กล่องข้อความ 35"/>
          <p:cNvSpPr txBox="1"/>
          <p:nvPr/>
        </p:nvSpPr>
        <p:spPr>
          <a:xfrm>
            <a:off x="78052" y="8288063"/>
            <a:ext cx="1042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การเลิกจ้าง/ม.75</a:t>
            </a:r>
            <a:endParaRPr lang="en-US" sz="1400" b="1" dirty="0">
              <a:solidFill>
                <a:srgbClr val="00B05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0" name="รูปภาพ 3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683" y="5331107"/>
            <a:ext cx="876226" cy="1013160"/>
          </a:xfrm>
          <a:prstGeom prst="rect">
            <a:avLst/>
          </a:prstGeom>
        </p:spPr>
      </p:pic>
      <p:sp>
        <p:nvSpPr>
          <p:cNvPr id="43" name="ลูกศรลง 42"/>
          <p:cNvSpPr/>
          <p:nvPr/>
        </p:nvSpPr>
        <p:spPr>
          <a:xfrm>
            <a:off x="5726700" y="6076875"/>
            <a:ext cx="192584" cy="2209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กล่องข้อความ 43"/>
          <p:cNvSpPr txBox="1"/>
          <p:nvPr/>
        </p:nvSpPr>
        <p:spPr>
          <a:xfrm>
            <a:off x="5250503" y="6311813"/>
            <a:ext cx="116744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ผู้ผ่านการฝึกทั้งหมด</a:t>
            </a:r>
          </a:p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812 คน</a:t>
            </a:r>
          </a:p>
        </p:txBody>
      </p:sp>
      <p:sp>
        <p:nvSpPr>
          <p:cNvPr id="45" name="กล่องข้อความ 44"/>
          <p:cNvSpPr txBox="1"/>
          <p:nvPr/>
        </p:nvSpPr>
        <p:spPr>
          <a:xfrm>
            <a:off x="4813746" y="6856305"/>
            <a:ext cx="183456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ทดสอบช่างไฟฟ้าภายในอาคาร ระดับ 1</a:t>
            </a:r>
          </a:p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227  คน </a:t>
            </a:r>
          </a:p>
        </p:txBody>
      </p:sp>
      <p:sp>
        <p:nvSpPr>
          <p:cNvPr id="46" name="ลูกศรลง 45"/>
          <p:cNvSpPr/>
          <p:nvPr/>
        </p:nvSpPr>
        <p:spPr>
          <a:xfrm>
            <a:off x="5002951" y="7354249"/>
            <a:ext cx="165605" cy="1860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ลูกศรลง 46"/>
          <p:cNvSpPr/>
          <p:nvPr/>
        </p:nvSpPr>
        <p:spPr>
          <a:xfrm>
            <a:off x="6256560" y="7359853"/>
            <a:ext cx="152278" cy="1883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กล่องข้อความ 47"/>
          <p:cNvSpPr txBox="1"/>
          <p:nvPr/>
        </p:nvSpPr>
        <p:spPr>
          <a:xfrm>
            <a:off x="4500693" y="7567861"/>
            <a:ext cx="104000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ทดสอบ</a:t>
            </a:r>
          </a:p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ระดับ 1 </a:t>
            </a:r>
            <a:r>
              <a: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227 คน</a:t>
            </a:r>
          </a:p>
        </p:txBody>
      </p:sp>
      <p:sp>
        <p:nvSpPr>
          <p:cNvPr id="49" name="กล่องข้อความ 48"/>
          <p:cNvSpPr txBox="1"/>
          <p:nvPr/>
        </p:nvSpPr>
        <p:spPr>
          <a:xfrm>
            <a:off x="5672565" y="7546583"/>
            <a:ext cx="110305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ผ่านการทดสอบ</a:t>
            </a:r>
          </a:p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 1 </a:t>
            </a:r>
            <a:r>
              <a: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181 คน </a:t>
            </a:r>
          </a:p>
        </p:txBody>
      </p:sp>
      <p:sp>
        <p:nvSpPr>
          <p:cNvPr id="3" name="AutoShape 2" descr="à¸à¸¥à¸à¸²à¸£à¸à¹à¸à¸«à¸²à¸£à¸¹à¸à¸ à¸²à¸à¸ªà¸³à¸«à¸£à¸±à¸ à¸à¹à¸²à¸à¸à¹à¸²à¸§ à¸à¸²à¸£à¹à¸à¸¹à¸"/>
          <p:cNvSpPr>
            <a:spLocks noChangeAspect="1" noChangeArrowheads="1"/>
          </p:cNvSpPr>
          <p:nvPr/>
        </p:nvSpPr>
        <p:spPr bwMode="auto">
          <a:xfrm>
            <a:off x="100912" y="-262"/>
            <a:ext cx="1380886" cy="2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th-TH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ประชากรจังหวัดลำพูน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2" name="กล่องข้อความ 41">
            <a:extLst>
              <a:ext uri="{FF2B5EF4-FFF2-40B4-BE49-F238E27FC236}">
                <a16:creationId xmlns:a16="http://schemas.microsoft.com/office/drawing/2014/main" id="{BA81B308-70E9-4380-9726-22726D257F0B}"/>
              </a:ext>
            </a:extLst>
          </p:cNvPr>
          <p:cNvSpPr txBox="1"/>
          <p:nvPr/>
        </p:nvSpPr>
        <p:spPr>
          <a:xfrm>
            <a:off x="724249" y="4515370"/>
            <a:ext cx="2250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solidFill>
                  <a:srgbClr val="7030A0"/>
                </a:solidFill>
              </a:rPr>
              <a:t>ที่มา</a:t>
            </a:r>
            <a:r>
              <a:rPr lang="en-US" sz="1200" b="1" dirty="0">
                <a:solidFill>
                  <a:srgbClr val="7030A0"/>
                </a:solidFill>
              </a:rPr>
              <a:t> :</a:t>
            </a:r>
            <a:r>
              <a:rPr lang="th-TH" sz="1200" b="1" dirty="0">
                <a:solidFill>
                  <a:srgbClr val="7030A0"/>
                </a:solidFill>
              </a:rPr>
              <a:t> สำนักงานประกันสังคมจังหวัดลำพูน </a:t>
            </a:r>
          </a:p>
          <a:p>
            <a:r>
              <a:rPr lang="th-TH" sz="1200" b="1" dirty="0">
                <a:solidFill>
                  <a:srgbClr val="7030A0"/>
                </a:solidFill>
              </a:rPr>
              <a:t>ข้อมูล ณ มิ.ย.  63 เทียบ มิ.ย. 62</a:t>
            </a:r>
          </a:p>
        </p:txBody>
      </p:sp>
      <p:sp>
        <p:nvSpPr>
          <p:cNvPr id="54" name="กล่องข้อความ 53">
            <a:extLst>
              <a:ext uri="{FF2B5EF4-FFF2-40B4-BE49-F238E27FC236}">
                <a16:creationId xmlns:a16="http://schemas.microsoft.com/office/drawing/2014/main" id="{58774CEB-61AF-42F8-9803-15DF82083857}"/>
              </a:ext>
            </a:extLst>
          </p:cNvPr>
          <p:cNvSpPr txBox="1"/>
          <p:nvPr/>
        </p:nvSpPr>
        <p:spPr>
          <a:xfrm>
            <a:off x="3489862" y="6301627"/>
            <a:ext cx="17984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/>
              <a:t>ที่มา</a:t>
            </a:r>
            <a:r>
              <a:rPr lang="en-US" sz="1100" b="1" dirty="0"/>
              <a:t> :</a:t>
            </a:r>
            <a:r>
              <a:rPr lang="th-TH" sz="1100" b="1" dirty="0"/>
              <a:t> สนง.พัฒนาฝีมือแรงงานลำพูน </a:t>
            </a:r>
          </a:p>
          <a:p>
            <a:r>
              <a:rPr lang="th-TH" sz="1100" b="1" dirty="0"/>
              <a:t>ข้อมูล ณ มกราคม - มิถุนายน 2563</a:t>
            </a:r>
          </a:p>
        </p:txBody>
      </p:sp>
      <p:sp>
        <p:nvSpPr>
          <p:cNvPr id="55" name="กล่องข้อความ 54">
            <a:extLst>
              <a:ext uri="{FF2B5EF4-FFF2-40B4-BE49-F238E27FC236}">
                <a16:creationId xmlns:a16="http://schemas.microsoft.com/office/drawing/2014/main" id="{C3ACF425-C48E-4B4C-B828-F7188FAE8B10}"/>
              </a:ext>
            </a:extLst>
          </p:cNvPr>
          <p:cNvSpPr txBox="1"/>
          <p:nvPr/>
        </p:nvSpPr>
        <p:spPr>
          <a:xfrm>
            <a:off x="297344" y="2815344"/>
            <a:ext cx="2050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rgbClr val="0033CC"/>
                </a:solidFill>
                <a:cs typeface="+mj-cs"/>
              </a:rPr>
              <a:t>ผู้ประกันตนในระบบประกันสังคมจังหวัดลำพูน</a:t>
            </a:r>
          </a:p>
        </p:txBody>
      </p:sp>
      <p:sp>
        <p:nvSpPr>
          <p:cNvPr id="56" name="กล่องข้อความ 55">
            <a:extLst>
              <a:ext uri="{FF2B5EF4-FFF2-40B4-BE49-F238E27FC236}">
                <a16:creationId xmlns:a16="http://schemas.microsoft.com/office/drawing/2014/main" id="{08E9A5AC-1425-4F55-BD04-06F17992D989}"/>
              </a:ext>
            </a:extLst>
          </p:cNvPr>
          <p:cNvSpPr txBox="1"/>
          <p:nvPr/>
        </p:nvSpPr>
        <p:spPr>
          <a:xfrm>
            <a:off x="1553686" y="3334662"/>
            <a:ext cx="1092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150" b="1" dirty="0">
                <a:cs typeface="+mj-cs"/>
              </a:rPr>
              <a:t>ปี 62</a:t>
            </a:r>
          </a:p>
          <a:p>
            <a:pPr algn="ctr"/>
            <a:r>
              <a:rPr lang="th-TH" sz="1150" b="1" dirty="0"/>
              <a:t> 2,949 คน </a:t>
            </a:r>
          </a:p>
          <a:p>
            <a:pPr algn="ctr"/>
            <a:r>
              <a:rPr lang="th-TH" sz="1150" b="1" dirty="0"/>
              <a:t>82,223 คน </a:t>
            </a:r>
          </a:p>
          <a:p>
            <a:pPr algn="ctr"/>
            <a:r>
              <a:rPr lang="th-TH" sz="1150" b="1" dirty="0">
                <a:latin typeface="TH SarabunPSK" panose="020B0500040200020003" pitchFamily="34" charset="-34"/>
              </a:rPr>
              <a:t>16,836 </a:t>
            </a:r>
            <a:r>
              <a:rPr lang="th-TH" sz="1150" b="1" dirty="0"/>
              <a:t>คน </a:t>
            </a:r>
          </a:p>
          <a:p>
            <a:pPr algn="ctr"/>
            <a:r>
              <a:rPr lang="th-TH" sz="1150" b="1" dirty="0"/>
              <a:t>38,647 คน</a:t>
            </a:r>
          </a:p>
          <a:p>
            <a:pPr algn="ctr"/>
            <a:r>
              <a:rPr lang="th-TH" sz="1150" b="1" dirty="0"/>
              <a:t>137,733 คน </a:t>
            </a:r>
          </a:p>
        </p:txBody>
      </p:sp>
      <p:pic>
        <p:nvPicPr>
          <p:cNvPr id="62" name="รูปภาพ 61">
            <a:extLst>
              <a:ext uri="{FF2B5EF4-FFF2-40B4-BE49-F238E27FC236}">
                <a16:creationId xmlns:a16="http://schemas.microsoft.com/office/drawing/2014/main" id="{4F94D129-7436-4275-9A4E-7E8A7E779D7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3"/>
          <a:stretch/>
        </p:blipFill>
        <p:spPr>
          <a:xfrm>
            <a:off x="3088899" y="2767149"/>
            <a:ext cx="405708" cy="396120"/>
          </a:xfrm>
          <a:prstGeom prst="rect">
            <a:avLst/>
          </a:prstGeom>
        </p:spPr>
      </p:pic>
      <p:pic>
        <p:nvPicPr>
          <p:cNvPr id="63" name="รูปภาพ 62">
            <a:extLst>
              <a:ext uri="{FF2B5EF4-FFF2-40B4-BE49-F238E27FC236}">
                <a16:creationId xmlns:a16="http://schemas.microsoft.com/office/drawing/2014/main" id="{D2DD2D94-930B-4EEF-B9CF-3BFD258FD15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0821"/>
          <a:stretch/>
        </p:blipFill>
        <p:spPr>
          <a:xfrm>
            <a:off x="5294617" y="2797180"/>
            <a:ext cx="377948" cy="377948"/>
          </a:xfrm>
          <a:prstGeom prst="rect">
            <a:avLst/>
          </a:prstGeom>
        </p:spPr>
      </p:pic>
      <p:sp>
        <p:nvSpPr>
          <p:cNvPr id="64" name="กล่องข้อความ 63">
            <a:extLst>
              <a:ext uri="{FF2B5EF4-FFF2-40B4-BE49-F238E27FC236}">
                <a16:creationId xmlns:a16="http://schemas.microsoft.com/office/drawing/2014/main" id="{09508B7C-BF55-4788-B067-95A778A3F936}"/>
              </a:ext>
            </a:extLst>
          </p:cNvPr>
          <p:cNvSpPr txBox="1"/>
          <p:nvPr/>
        </p:nvSpPr>
        <p:spPr>
          <a:xfrm>
            <a:off x="4441859" y="4657544"/>
            <a:ext cx="2439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200" b="1" dirty="0">
                <a:solidFill>
                  <a:srgbClr val="7030A0"/>
                </a:solidFill>
              </a:rPr>
              <a:t>ที่มา</a:t>
            </a:r>
            <a:r>
              <a:rPr lang="en-US" sz="1200" b="1" dirty="0">
                <a:solidFill>
                  <a:srgbClr val="7030A0"/>
                </a:solidFill>
              </a:rPr>
              <a:t> :</a:t>
            </a:r>
            <a:r>
              <a:rPr lang="th-TH" sz="1200" b="1" dirty="0">
                <a:solidFill>
                  <a:srgbClr val="7030A0"/>
                </a:solidFill>
              </a:rPr>
              <a:t> สนง.จัดหางานจังหวัดลำพูน </a:t>
            </a:r>
          </a:p>
          <a:p>
            <a:pPr algn="r"/>
            <a:r>
              <a:rPr lang="th-TH" sz="1200" b="1" dirty="0">
                <a:solidFill>
                  <a:srgbClr val="7030A0"/>
                </a:solidFill>
              </a:rPr>
              <a:t>ข้อมูล ณ มิ.ย. 63 เทียบ มิ.ย. 62</a:t>
            </a:r>
          </a:p>
        </p:txBody>
      </p:sp>
      <p:sp>
        <p:nvSpPr>
          <p:cNvPr id="65" name="กล่องข้อความ 64">
            <a:extLst>
              <a:ext uri="{FF2B5EF4-FFF2-40B4-BE49-F238E27FC236}">
                <a16:creationId xmlns:a16="http://schemas.microsoft.com/office/drawing/2014/main" id="{34BD6E3A-7A73-4630-8683-C2EC3C54CB24}"/>
              </a:ext>
            </a:extLst>
          </p:cNvPr>
          <p:cNvSpPr txBox="1"/>
          <p:nvPr/>
        </p:nvSpPr>
        <p:spPr>
          <a:xfrm>
            <a:off x="3442819" y="2790047"/>
            <a:ext cx="2009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33CC"/>
                </a:solidFill>
                <a:cs typeface="+mj-cs"/>
              </a:rPr>
              <a:t>แรงงานต่างด้าวในจังหวัดลำพูน</a:t>
            </a:r>
          </a:p>
        </p:txBody>
      </p:sp>
      <p:sp>
        <p:nvSpPr>
          <p:cNvPr id="66" name="กล่องข้อความ 65">
            <a:extLst>
              <a:ext uri="{FF2B5EF4-FFF2-40B4-BE49-F238E27FC236}">
                <a16:creationId xmlns:a16="http://schemas.microsoft.com/office/drawing/2014/main" id="{48921B38-C68F-4DC7-9F02-E7F82CB001C2}"/>
              </a:ext>
            </a:extLst>
          </p:cNvPr>
          <p:cNvSpPr txBox="1"/>
          <p:nvPr/>
        </p:nvSpPr>
        <p:spPr>
          <a:xfrm>
            <a:off x="5236986" y="3134904"/>
            <a:ext cx="1031180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62 : 10,574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คน</a:t>
            </a:r>
          </a:p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307 คน</a:t>
            </a:r>
          </a:p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371 คน</a:t>
            </a:r>
          </a:p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7,783 คน</a:t>
            </a:r>
          </a:p>
          <a:p>
            <a:endParaRPr lang="th-TH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1,598 คน</a:t>
            </a:r>
          </a:p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515 คน</a:t>
            </a:r>
          </a:p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- คน </a:t>
            </a:r>
          </a:p>
          <a:p>
            <a:endParaRPr lang="th-TH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300" b="1" dirty="0">
              <a:cs typeface="+mj-cs"/>
            </a:endParaRPr>
          </a:p>
        </p:txBody>
      </p:sp>
      <p:cxnSp>
        <p:nvCxnSpPr>
          <p:cNvPr id="67" name="ตัวเชื่อมต่อตรง 66">
            <a:extLst>
              <a:ext uri="{FF2B5EF4-FFF2-40B4-BE49-F238E27FC236}">
                <a16:creationId xmlns:a16="http://schemas.microsoft.com/office/drawing/2014/main" id="{9F6A790A-D904-440D-95A3-85954986B41B}"/>
              </a:ext>
            </a:extLst>
          </p:cNvPr>
          <p:cNvCxnSpPr>
            <a:cxnSpLocks/>
          </p:cNvCxnSpPr>
          <p:nvPr/>
        </p:nvCxnSpPr>
        <p:spPr>
          <a:xfrm>
            <a:off x="2893839" y="2753151"/>
            <a:ext cx="31762" cy="2378281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ตัวเชื่อมต่อตรง 11">
            <a:extLst>
              <a:ext uri="{FF2B5EF4-FFF2-40B4-BE49-F238E27FC236}">
                <a16:creationId xmlns:a16="http://schemas.microsoft.com/office/drawing/2014/main" id="{829A571B-2775-4B37-9701-A4C626B26B7E}"/>
              </a:ext>
            </a:extLst>
          </p:cNvPr>
          <p:cNvCxnSpPr>
            <a:cxnSpLocks/>
          </p:cNvCxnSpPr>
          <p:nvPr/>
        </p:nvCxnSpPr>
        <p:spPr>
          <a:xfrm>
            <a:off x="658397" y="1013955"/>
            <a:ext cx="0" cy="307782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ตัวเชื่อมต่อตรง 58">
            <a:extLst>
              <a:ext uri="{FF2B5EF4-FFF2-40B4-BE49-F238E27FC236}">
                <a16:creationId xmlns:a16="http://schemas.microsoft.com/office/drawing/2014/main" id="{36217B71-0D22-41C3-B1DC-7DC39D4A9B0A}"/>
              </a:ext>
            </a:extLst>
          </p:cNvPr>
          <p:cNvCxnSpPr>
            <a:cxnSpLocks/>
          </p:cNvCxnSpPr>
          <p:nvPr/>
        </p:nvCxnSpPr>
        <p:spPr>
          <a:xfrm>
            <a:off x="3266703" y="594170"/>
            <a:ext cx="0" cy="601611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ตัวเชื่อมต่อตรง 59">
            <a:extLst>
              <a:ext uri="{FF2B5EF4-FFF2-40B4-BE49-F238E27FC236}">
                <a16:creationId xmlns:a16="http://schemas.microsoft.com/office/drawing/2014/main" id="{49591D52-7BBA-4E2E-BF6A-A231FE49B31D}"/>
              </a:ext>
            </a:extLst>
          </p:cNvPr>
          <p:cNvCxnSpPr>
            <a:cxnSpLocks/>
          </p:cNvCxnSpPr>
          <p:nvPr/>
        </p:nvCxnSpPr>
        <p:spPr>
          <a:xfrm>
            <a:off x="6061544" y="625404"/>
            <a:ext cx="0" cy="36445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ตัวเชื่อมต่อตรง 60">
            <a:extLst>
              <a:ext uri="{FF2B5EF4-FFF2-40B4-BE49-F238E27FC236}">
                <a16:creationId xmlns:a16="http://schemas.microsoft.com/office/drawing/2014/main" id="{51F9BC7A-D0C2-49B8-B67E-F881060B0F51}"/>
              </a:ext>
            </a:extLst>
          </p:cNvPr>
          <p:cNvCxnSpPr>
            <a:cxnSpLocks/>
          </p:cNvCxnSpPr>
          <p:nvPr/>
        </p:nvCxnSpPr>
        <p:spPr>
          <a:xfrm>
            <a:off x="3407774" y="1630874"/>
            <a:ext cx="0" cy="401092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ตัวเชื่อมต่อตรง 67">
            <a:extLst>
              <a:ext uri="{FF2B5EF4-FFF2-40B4-BE49-F238E27FC236}">
                <a16:creationId xmlns:a16="http://schemas.microsoft.com/office/drawing/2014/main" id="{89BFDE67-FF36-43AC-8A46-CB0EBBA6DC3D}"/>
              </a:ext>
            </a:extLst>
          </p:cNvPr>
          <p:cNvCxnSpPr>
            <a:cxnSpLocks/>
          </p:cNvCxnSpPr>
          <p:nvPr/>
        </p:nvCxnSpPr>
        <p:spPr>
          <a:xfrm>
            <a:off x="6095394" y="1438180"/>
            <a:ext cx="0" cy="356149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ตรง 20">
            <a:extLst>
              <a:ext uri="{FF2B5EF4-FFF2-40B4-BE49-F238E27FC236}">
                <a16:creationId xmlns:a16="http://schemas.microsoft.com/office/drawing/2014/main" id="{D9E8325C-6498-4072-8055-19542D730DA3}"/>
              </a:ext>
            </a:extLst>
          </p:cNvPr>
          <p:cNvCxnSpPr>
            <a:cxnSpLocks/>
          </p:cNvCxnSpPr>
          <p:nvPr/>
        </p:nvCxnSpPr>
        <p:spPr>
          <a:xfrm>
            <a:off x="136316" y="1098801"/>
            <a:ext cx="1175866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ตัวเชื่อมต่อตรง 69">
            <a:extLst>
              <a:ext uri="{FF2B5EF4-FFF2-40B4-BE49-F238E27FC236}">
                <a16:creationId xmlns:a16="http://schemas.microsoft.com/office/drawing/2014/main" id="{F3F8CE44-B533-4C1E-AADA-8BB0AEC1780D}"/>
              </a:ext>
            </a:extLst>
          </p:cNvPr>
          <p:cNvCxnSpPr>
            <a:cxnSpLocks/>
          </p:cNvCxnSpPr>
          <p:nvPr/>
        </p:nvCxnSpPr>
        <p:spPr>
          <a:xfrm>
            <a:off x="2728766" y="763192"/>
            <a:ext cx="1175866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ตัวเชื่อมต่อตรง 70">
            <a:extLst>
              <a:ext uri="{FF2B5EF4-FFF2-40B4-BE49-F238E27FC236}">
                <a16:creationId xmlns:a16="http://schemas.microsoft.com/office/drawing/2014/main" id="{E9B98E86-B545-4785-903E-D8A372E937DD}"/>
              </a:ext>
            </a:extLst>
          </p:cNvPr>
          <p:cNvCxnSpPr/>
          <p:nvPr/>
        </p:nvCxnSpPr>
        <p:spPr>
          <a:xfrm>
            <a:off x="5446201" y="765820"/>
            <a:ext cx="1175866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ตัวเชื่อมต่อตรง 71">
            <a:extLst>
              <a:ext uri="{FF2B5EF4-FFF2-40B4-BE49-F238E27FC236}">
                <a16:creationId xmlns:a16="http://schemas.microsoft.com/office/drawing/2014/main" id="{76F9AF3D-3CD7-4AD0-8900-075F066CFD93}"/>
              </a:ext>
            </a:extLst>
          </p:cNvPr>
          <p:cNvCxnSpPr>
            <a:cxnSpLocks/>
          </p:cNvCxnSpPr>
          <p:nvPr/>
        </p:nvCxnSpPr>
        <p:spPr>
          <a:xfrm>
            <a:off x="2699142" y="1777926"/>
            <a:ext cx="1452411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ตัวเชื่อมต่อตรง 72">
            <a:extLst>
              <a:ext uri="{FF2B5EF4-FFF2-40B4-BE49-F238E27FC236}">
                <a16:creationId xmlns:a16="http://schemas.microsoft.com/office/drawing/2014/main" id="{58B08C98-63FB-481B-8320-E4158C6B8645}"/>
              </a:ext>
            </a:extLst>
          </p:cNvPr>
          <p:cNvCxnSpPr>
            <a:cxnSpLocks/>
          </p:cNvCxnSpPr>
          <p:nvPr/>
        </p:nvCxnSpPr>
        <p:spPr>
          <a:xfrm>
            <a:off x="5492592" y="1591844"/>
            <a:ext cx="1311374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ตัวเชื่อมต่อตรง 73">
            <a:extLst>
              <a:ext uri="{FF2B5EF4-FFF2-40B4-BE49-F238E27FC236}">
                <a16:creationId xmlns:a16="http://schemas.microsoft.com/office/drawing/2014/main" id="{22CA5EBF-9457-4DB7-BBFD-E38BA929B170}"/>
              </a:ext>
            </a:extLst>
          </p:cNvPr>
          <p:cNvCxnSpPr>
            <a:cxnSpLocks/>
          </p:cNvCxnSpPr>
          <p:nvPr/>
        </p:nvCxnSpPr>
        <p:spPr>
          <a:xfrm>
            <a:off x="2689821" y="1586517"/>
            <a:ext cx="1452411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ตัวเชื่อมต่อตรง 74">
            <a:extLst>
              <a:ext uri="{FF2B5EF4-FFF2-40B4-BE49-F238E27FC236}">
                <a16:creationId xmlns:a16="http://schemas.microsoft.com/office/drawing/2014/main" id="{732D51A2-BC60-4E0C-BC06-3BA6251C8BC9}"/>
              </a:ext>
            </a:extLst>
          </p:cNvPr>
          <p:cNvCxnSpPr>
            <a:cxnSpLocks/>
          </p:cNvCxnSpPr>
          <p:nvPr/>
        </p:nvCxnSpPr>
        <p:spPr>
          <a:xfrm>
            <a:off x="2699142" y="2012787"/>
            <a:ext cx="1452411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ตัวเชื่อมต่อตรง 78">
            <a:extLst>
              <a:ext uri="{FF2B5EF4-FFF2-40B4-BE49-F238E27FC236}">
                <a16:creationId xmlns:a16="http://schemas.microsoft.com/office/drawing/2014/main" id="{0E998C27-3D6A-4543-B95F-6172C1A58D43}"/>
              </a:ext>
            </a:extLst>
          </p:cNvPr>
          <p:cNvCxnSpPr>
            <a:cxnSpLocks/>
          </p:cNvCxnSpPr>
          <p:nvPr/>
        </p:nvCxnSpPr>
        <p:spPr>
          <a:xfrm>
            <a:off x="552572" y="1933132"/>
            <a:ext cx="1281872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ตัวเชื่อมต่อตรง 79">
            <a:extLst>
              <a:ext uri="{FF2B5EF4-FFF2-40B4-BE49-F238E27FC236}">
                <a16:creationId xmlns:a16="http://schemas.microsoft.com/office/drawing/2014/main" id="{E6EE69E9-E28A-45D2-834A-DF42B91B0FA8}"/>
              </a:ext>
            </a:extLst>
          </p:cNvPr>
          <p:cNvCxnSpPr>
            <a:cxnSpLocks/>
          </p:cNvCxnSpPr>
          <p:nvPr/>
        </p:nvCxnSpPr>
        <p:spPr>
          <a:xfrm>
            <a:off x="1200646" y="1766128"/>
            <a:ext cx="0" cy="51273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ตัวเชื่อมต่อตรง 80">
            <a:extLst>
              <a:ext uri="{FF2B5EF4-FFF2-40B4-BE49-F238E27FC236}">
                <a16:creationId xmlns:a16="http://schemas.microsoft.com/office/drawing/2014/main" id="{E961B755-9411-426D-B65F-8A92E3A911DA}"/>
              </a:ext>
            </a:extLst>
          </p:cNvPr>
          <p:cNvCxnSpPr>
            <a:cxnSpLocks/>
          </p:cNvCxnSpPr>
          <p:nvPr/>
        </p:nvCxnSpPr>
        <p:spPr>
          <a:xfrm>
            <a:off x="566877" y="1766128"/>
            <a:ext cx="1264477" cy="812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รูปภาพ 81">
            <a:extLst>
              <a:ext uri="{FF2B5EF4-FFF2-40B4-BE49-F238E27FC236}">
                <a16:creationId xmlns:a16="http://schemas.microsoft.com/office/drawing/2014/main" id="{0C6CE790-FD42-4D49-9E1D-31649D2A071E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369" y="1692650"/>
            <a:ext cx="723259" cy="621510"/>
          </a:xfrm>
          <a:prstGeom prst="rect">
            <a:avLst/>
          </a:prstGeom>
        </p:spPr>
      </p:pic>
      <p:sp>
        <p:nvSpPr>
          <p:cNvPr id="86" name="กล่องข้อความ 85">
            <a:extLst>
              <a:ext uri="{FF2B5EF4-FFF2-40B4-BE49-F238E27FC236}">
                <a16:creationId xmlns:a16="http://schemas.microsoft.com/office/drawing/2014/main" id="{A5994420-5E86-4F1D-B859-77A1894BD237}"/>
              </a:ext>
            </a:extLst>
          </p:cNvPr>
          <p:cNvSpPr txBox="1"/>
          <p:nvPr/>
        </p:nvSpPr>
        <p:spPr>
          <a:xfrm>
            <a:off x="-12234" y="3313988"/>
            <a:ext cx="193045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cs typeface="+mj-cs"/>
              </a:rPr>
              <a:t>                                         ปี 63</a:t>
            </a:r>
          </a:p>
          <a:p>
            <a:pPr algn="ctr"/>
            <a:r>
              <a:rPr lang="th-TH" sz="1000" b="1" dirty="0">
                <a:solidFill>
                  <a:srgbClr val="0033CC"/>
                </a:solidFill>
                <a:cs typeface="+mj-cs"/>
              </a:rPr>
              <a:t>นายจ้าง</a:t>
            </a:r>
            <a:r>
              <a:rPr lang="en-US" sz="1000" b="1" dirty="0">
                <a:solidFill>
                  <a:srgbClr val="0033CC"/>
                </a:solidFill>
                <a:cs typeface="+mj-cs"/>
              </a:rPr>
              <a:t> </a:t>
            </a:r>
            <a:r>
              <a:rPr lang="en-US" sz="1150" b="1" dirty="0">
                <a:solidFill>
                  <a:srgbClr val="0033CC"/>
                </a:solidFill>
                <a:cs typeface="+mj-cs"/>
              </a:rPr>
              <a:t>                        </a:t>
            </a:r>
            <a:r>
              <a:rPr lang="en-US" sz="1150" b="1" dirty="0">
                <a:cs typeface="+mj-cs"/>
              </a:rPr>
              <a:t>= </a:t>
            </a:r>
            <a:r>
              <a:rPr lang="th-TH" sz="1150" b="1" dirty="0">
                <a:cs typeface="+mj-cs"/>
              </a:rPr>
              <a:t>   </a:t>
            </a:r>
            <a:r>
              <a:rPr lang="th-TH" sz="1150" b="1" dirty="0">
                <a:latin typeface="TH SarabunPSK" panose="020B0500040200020003" pitchFamily="34" charset="-34"/>
              </a:rPr>
              <a:t>3,050 คน </a:t>
            </a:r>
            <a:r>
              <a:rPr lang="th-TH" sz="1150" b="1" dirty="0">
                <a:latin typeface="TH SarabunPSK" panose="020B0500040200020003" pitchFamily="34" charset="-34"/>
                <a:cs typeface="+mj-cs"/>
              </a:rPr>
              <a:t>    </a:t>
            </a:r>
            <a:r>
              <a:rPr lang="th-TH" sz="1150" b="1" dirty="0">
                <a:cs typeface="+mj-cs"/>
              </a:rPr>
              <a:t> </a:t>
            </a:r>
          </a:p>
          <a:p>
            <a:r>
              <a:rPr lang="th-TH" sz="1000" b="1" dirty="0">
                <a:solidFill>
                  <a:srgbClr val="0033CC"/>
                </a:solidFill>
                <a:cs typeface="+mj-cs"/>
              </a:rPr>
              <a:t>ผู้ประกันตน (ม.33)              </a:t>
            </a:r>
            <a:r>
              <a:rPr lang="en-US" sz="1000" b="1" dirty="0">
                <a:solidFill>
                  <a:srgbClr val="0033CC"/>
                </a:solidFill>
                <a:cs typeface="+mj-cs"/>
              </a:rPr>
              <a:t>     </a:t>
            </a:r>
            <a:r>
              <a:rPr lang="en-US" sz="1150" b="1" dirty="0">
                <a:cs typeface="+mj-cs"/>
              </a:rPr>
              <a:t>=</a:t>
            </a:r>
            <a:r>
              <a:rPr lang="en-US" sz="1150" b="1" dirty="0"/>
              <a:t> </a:t>
            </a:r>
            <a:r>
              <a:rPr lang="th-TH" sz="1150" b="1" dirty="0">
                <a:latin typeface="TH SarabunPSK" panose="020B0500040200020003" pitchFamily="34" charset="-34"/>
              </a:rPr>
              <a:t> 79,258 คน </a:t>
            </a:r>
            <a:r>
              <a:rPr lang="th-TH" sz="1150" b="1" dirty="0"/>
              <a:t>   </a:t>
            </a:r>
            <a:endParaRPr lang="th-TH" sz="1150" b="1" dirty="0">
              <a:cs typeface="+mj-cs"/>
            </a:endParaRPr>
          </a:p>
          <a:p>
            <a:r>
              <a:rPr lang="th-TH" sz="1000" b="1" dirty="0">
                <a:solidFill>
                  <a:srgbClr val="0033CC"/>
                </a:solidFill>
                <a:cs typeface="+mj-cs"/>
              </a:rPr>
              <a:t>ผู้ประกันตนโดยสมัครใจ (ม.39)</a:t>
            </a:r>
            <a:r>
              <a:rPr lang="th-TH" sz="1000" b="1" dirty="0">
                <a:cs typeface="+mj-cs"/>
              </a:rPr>
              <a:t> </a:t>
            </a:r>
            <a:r>
              <a:rPr lang="en-US" sz="1000" b="1" dirty="0">
                <a:cs typeface="+mj-cs"/>
              </a:rPr>
              <a:t> </a:t>
            </a:r>
            <a:r>
              <a:rPr lang="en-US" sz="1150" b="1" dirty="0">
                <a:cs typeface="+mj-cs"/>
              </a:rPr>
              <a:t>= </a:t>
            </a:r>
            <a:r>
              <a:rPr lang="th-TH" sz="1150" b="1" dirty="0">
                <a:latin typeface="TH SarabunPSK" panose="020B0500040200020003" pitchFamily="34" charset="-34"/>
              </a:rPr>
              <a:t>18,391 คน</a:t>
            </a:r>
            <a:r>
              <a:rPr lang="th-TH" sz="1150" b="1" dirty="0">
                <a:cs typeface="+mj-cs"/>
              </a:rPr>
              <a:t>  </a:t>
            </a:r>
          </a:p>
          <a:p>
            <a:r>
              <a:rPr lang="th-TH" sz="1000" b="1" dirty="0">
                <a:solidFill>
                  <a:srgbClr val="0033CC"/>
                </a:solidFill>
                <a:cs typeface="+mj-cs"/>
              </a:rPr>
              <a:t>ผู้ประกันตนโดยสมัครใจ (ม.40)</a:t>
            </a:r>
            <a:r>
              <a:rPr lang="en-US" sz="1000" b="1" dirty="0">
                <a:solidFill>
                  <a:srgbClr val="0033CC"/>
                </a:solidFill>
                <a:cs typeface="+mj-cs"/>
              </a:rPr>
              <a:t>  </a:t>
            </a:r>
            <a:r>
              <a:rPr lang="en-US" sz="1150" b="1" dirty="0">
                <a:cs typeface="+mj-cs"/>
              </a:rPr>
              <a:t>= </a:t>
            </a:r>
            <a:r>
              <a:rPr lang="th-TH" sz="1150" b="1" dirty="0">
                <a:latin typeface="TH SarabunPSK" panose="020B0500040200020003" pitchFamily="34" charset="-34"/>
              </a:rPr>
              <a:t>40,923 คน</a:t>
            </a:r>
          </a:p>
          <a:p>
            <a:r>
              <a:rPr lang="th-TH" sz="1150" b="1" dirty="0">
                <a:latin typeface="TH SarabunPSK" panose="020B0500040200020003" pitchFamily="34" charset="-34"/>
                <a:cs typeface="+mj-cs"/>
              </a:rPr>
              <a:t>                                       </a:t>
            </a:r>
            <a:r>
              <a:rPr lang="th-TH" sz="1150" b="1" dirty="0">
                <a:solidFill>
                  <a:srgbClr val="0033CC"/>
                </a:solidFill>
                <a:latin typeface="TH SarabunPSK" panose="020B0500040200020003" pitchFamily="34" charset="-34"/>
                <a:cs typeface="+mj-cs"/>
              </a:rPr>
              <a:t>รวม</a:t>
            </a:r>
            <a:r>
              <a:rPr lang="th-TH" sz="1200" b="1" dirty="0">
                <a:latin typeface="TH SarabunPSK" panose="020B0500040200020003" pitchFamily="34" charset="-34"/>
                <a:cs typeface="+mj-cs"/>
              </a:rPr>
              <a:t> </a:t>
            </a:r>
            <a:r>
              <a:rPr lang="en-US" sz="1200" b="1" dirty="0">
                <a:latin typeface="TH SarabunPSK" panose="020B0500040200020003" pitchFamily="34" charset="-34"/>
                <a:cs typeface="+mj-cs"/>
              </a:rPr>
              <a:t>= </a:t>
            </a:r>
            <a:r>
              <a:rPr lang="th-TH" sz="1200" b="1" dirty="0">
                <a:latin typeface="TH SarabunPSK" panose="020B0500040200020003" pitchFamily="34" charset="-34"/>
                <a:cs typeface="+mj-cs"/>
              </a:rPr>
              <a:t>138,572 คน </a:t>
            </a:r>
            <a:r>
              <a:rPr lang="th-TH" sz="1200" b="1" dirty="0">
                <a:cs typeface="+mj-cs"/>
              </a:rPr>
              <a:t> </a:t>
            </a:r>
          </a:p>
        </p:txBody>
      </p:sp>
      <p:cxnSp>
        <p:nvCxnSpPr>
          <p:cNvPr id="87" name="ตัวเชื่อมต่อตรง 86">
            <a:extLst>
              <a:ext uri="{FF2B5EF4-FFF2-40B4-BE49-F238E27FC236}">
                <a16:creationId xmlns:a16="http://schemas.microsoft.com/office/drawing/2014/main" id="{6F76E982-47D3-43C3-BA1A-0DE604A7D9C4}"/>
              </a:ext>
            </a:extLst>
          </p:cNvPr>
          <p:cNvCxnSpPr>
            <a:cxnSpLocks/>
          </p:cNvCxnSpPr>
          <p:nvPr/>
        </p:nvCxnSpPr>
        <p:spPr>
          <a:xfrm>
            <a:off x="5544" y="3516813"/>
            <a:ext cx="2634226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ตัวเชื่อมต่อตรง 88">
            <a:extLst>
              <a:ext uri="{FF2B5EF4-FFF2-40B4-BE49-F238E27FC236}">
                <a16:creationId xmlns:a16="http://schemas.microsoft.com/office/drawing/2014/main" id="{730C4777-49CE-417A-9B6E-414FD8E58B17}"/>
              </a:ext>
            </a:extLst>
          </p:cNvPr>
          <p:cNvCxnSpPr>
            <a:cxnSpLocks/>
          </p:cNvCxnSpPr>
          <p:nvPr/>
        </p:nvCxnSpPr>
        <p:spPr>
          <a:xfrm>
            <a:off x="1823709" y="3296580"/>
            <a:ext cx="7645" cy="11527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ตัวเชื่อมต่อตรง 90">
            <a:extLst>
              <a:ext uri="{FF2B5EF4-FFF2-40B4-BE49-F238E27FC236}">
                <a16:creationId xmlns:a16="http://schemas.microsoft.com/office/drawing/2014/main" id="{6A809737-5D87-440B-87D6-FD0EB5192853}"/>
              </a:ext>
            </a:extLst>
          </p:cNvPr>
          <p:cNvCxnSpPr>
            <a:cxnSpLocks/>
          </p:cNvCxnSpPr>
          <p:nvPr/>
        </p:nvCxnSpPr>
        <p:spPr>
          <a:xfrm>
            <a:off x="33849" y="3278544"/>
            <a:ext cx="2634226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ตัวเชื่อมต่อตรง 94">
            <a:extLst>
              <a:ext uri="{FF2B5EF4-FFF2-40B4-BE49-F238E27FC236}">
                <a16:creationId xmlns:a16="http://schemas.microsoft.com/office/drawing/2014/main" id="{922696A1-F272-4592-815C-070A6DE416CE}"/>
              </a:ext>
            </a:extLst>
          </p:cNvPr>
          <p:cNvCxnSpPr>
            <a:cxnSpLocks/>
          </p:cNvCxnSpPr>
          <p:nvPr/>
        </p:nvCxnSpPr>
        <p:spPr>
          <a:xfrm>
            <a:off x="2366105" y="3263948"/>
            <a:ext cx="9007" cy="1199794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กล่องข้อความ 96">
            <a:extLst>
              <a:ext uri="{FF2B5EF4-FFF2-40B4-BE49-F238E27FC236}">
                <a16:creationId xmlns:a16="http://schemas.microsoft.com/office/drawing/2014/main" id="{FB023035-EE82-42E8-ADE0-177A6FF7DA7F}"/>
              </a:ext>
            </a:extLst>
          </p:cNvPr>
          <p:cNvSpPr txBox="1"/>
          <p:nvPr/>
        </p:nvSpPr>
        <p:spPr>
          <a:xfrm>
            <a:off x="2082541" y="3301885"/>
            <a:ext cx="981211" cy="1161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cs typeface="+mj-cs"/>
              </a:rPr>
              <a:t>ร้อยละ </a:t>
            </a:r>
          </a:p>
          <a:p>
            <a:pPr algn="ctr"/>
            <a:r>
              <a:rPr lang="en-US" sz="115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3.42%</a:t>
            </a:r>
          </a:p>
          <a:p>
            <a:pPr algn="ctr"/>
            <a:r>
              <a:rPr lang="en-US" sz="115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-3.61%</a:t>
            </a:r>
          </a:p>
          <a:p>
            <a:pPr algn="ctr"/>
            <a:r>
              <a:rPr lang="en-US" sz="115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12.26%</a:t>
            </a:r>
          </a:p>
          <a:p>
            <a:pPr algn="ctr"/>
            <a:r>
              <a:rPr lang="en-US" sz="115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5.89%</a:t>
            </a:r>
          </a:p>
          <a:p>
            <a:pPr algn="ctr"/>
            <a:r>
              <a:rPr lang="en-US" sz="115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0.61%</a:t>
            </a:r>
          </a:p>
        </p:txBody>
      </p:sp>
      <p:pic>
        <p:nvPicPr>
          <p:cNvPr id="98" name="Picture 2" descr="à¸à¸¥à¸à¸²à¸£à¸à¹à¸à¸«à¸²à¸£à¸¹à¸à¸ à¸²à¸à¸ªà¸³à¸«à¸£à¸±à¸ à¸à¸²à¸£à¹à¸à¸¹à¸à¸à¸£à¸°à¸à¸±à¸à¸ªà¸±à¸à¸à¸¡">
            <a:extLst>
              <a:ext uri="{FF2B5EF4-FFF2-40B4-BE49-F238E27FC236}">
                <a16:creationId xmlns:a16="http://schemas.microsoft.com/office/drawing/2014/main" id="{7FCD5BB3-00B0-4CB6-A15B-86FDC4B2E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4" y="2796410"/>
            <a:ext cx="494565" cy="41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" name="กล่องข้อความ 100">
            <a:extLst>
              <a:ext uri="{FF2B5EF4-FFF2-40B4-BE49-F238E27FC236}">
                <a16:creationId xmlns:a16="http://schemas.microsoft.com/office/drawing/2014/main" id="{D1FA315E-6090-4FA1-8EAF-A055B61D2D80}"/>
              </a:ext>
            </a:extLst>
          </p:cNvPr>
          <p:cNvSpPr txBox="1"/>
          <p:nvPr/>
        </p:nvSpPr>
        <p:spPr>
          <a:xfrm>
            <a:off x="3019897" y="3133340"/>
            <a:ext cx="24399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       ปี 63 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14,277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คน </a:t>
            </a:r>
          </a:p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ประเภททั่วไป                             202 คน </a:t>
            </a:r>
          </a:p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ส่งเสริมการลงทุน 	                     387 คน</a:t>
            </a:r>
          </a:p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แรงงานที่ผ่านการพิสูจน์สัญชาติ          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คน </a:t>
            </a:r>
          </a:p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(เมียนมา  ,  ลาว  ,  กัมพูชา)</a:t>
            </a:r>
          </a:p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แรงงานต่างด้าวไร้สัญชาติ            1,689 คน </a:t>
            </a:r>
          </a:p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แรงงานนำเข้าสัญชาติลาว (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MOU)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692 คน </a:t>
            </a:r>
          </a:p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แรงงาน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MOU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มติ ครม. 20 ส.ค. 62  11,307 คน </a:t>
            </a:r>
          </a:p>
        </p:txBody>
      </p:sp>
      <p:cxnSp>
        <p:nvCxnSpPr>
          <p:cNvPr id="102" name="ตัวเชื่อมต่อตรง 101">
            <a:extLst>
              <a:ext uri="{FF2B5EF4-FFF2-40B4-BE49-F238E27FC236}">
                <a16:creationId xmlns:a16="http://schemas.microsoft.com/office/drawing/2014/main" id="{BA2EF260-4609-4915-914E-6E9F69D25C5E}"/>
              </a:ext>
            </a:extLst>
          </p:cNvPr>
          <p:cNvCxnSpPr>
            <a:cxnSpLocks/>
          </p:cNvCxnSpPr>
          <p:nvPr/>
        </p:nvCxnSpPr>
        <p:spPr>
          <a:xfrm>
            <a:off x="5270168" y="3212912"/>
            <a:ext cx="18099" cy="1513688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ตัวเชื่อมต่อตรง 104">
            <a:extLst>
              <a:ext uri="{FF2B5EF4-FFF2-40B4-BE49-F238E27FC236}">
                <a16:creationId xmlns:a16="http://schemas.microsoft.com/office/drawing/2014/main" id="{1BFA8221-328B-44C0-A969-F744F89F94FA}"/>
              </a:ext>
            </a:extLst>
          </p:cNvPr>
          <p:cNvCxnSpPr>
            <a:cxnSpLocks/>
          </p:cNvCxnSpPr>
          <p:nvPr/>
        </p:nvCxnSpPr>
        <p:spPr>
          <a:xfrm flipV="1">
            <a:off x="2961949" y="3383629"/>
            <a:ext cx="3805152" cy="1095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กล่องข้อความ 107">
            <a:extLst>
              <a:ext uri="{FF2B5EF4-FFF2-40B4-BE49-F238E27FC236}">
                <a16:creationId xmlns:a16="http://schemas.microsoft.com/office/drawing/2014/main" id="{BF1B5BA0-D57B-4EFC-94E9-84FB02D52011}"/>
              </a:ext>
            </a:extLst>
          </p:cNvPr>
          <p:cNvSpPr txBox="1"/>
          <p:nvPr/>
        </p:nvSpPr>
        <p:spPr>
          <a:xfrm>
            <a:off x="6145904" y="3140160"/>
            <a:ext cx="723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35.02%</a:t>
            </a: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/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-34.20%</a:t>
            </a:r>
          </a:p>
          <a:p>
            <a:pPr algn="ctr"/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4.31%</a:t>
            </a:r>
          </a:p>
          <a:p>
            <a:pPr algn="ctr"/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</a:p>
          <a:p>
            <a:pPr algn="ctr"/>
            <a:endParaRPr lang="en-US" sz="1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5.69%</a:t>
            </a:r>
          </a:p>
          <a:p>
            <a:pPr algn="ctr"/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34.37%</a:t>
            </a:r>
          </a:p>
          <a:p>
            <a:pPr algn="ctr"/>
            <a:r>
              <a:rPr lang="en-US" sz="1200" b="1" dirty="0">
                <a:solidFill>
                  <a:srgbClr val="FF0000"/>
                </a:solidFill>
              </a:rPr>
              <a:t>-</a:t>
            </a:r>
          </a:p>
        </p:txBody>
      </p:sp>
      <p:cxnSp>
        <p:nvCxnSpPr>
          <p:cNvPr id="109" name="ตัวเชื่อมต่อตรง 108">
            <a:extLst>
              <a:ext uri="{FF2B5EF4-FFF2-40B4-BE49-F238E27FC236}">
                <a16:creationId xmlns:a16="http://schemas.microsoft.com/office/drawing/2014/main" id="{701DCD01-B783-4E4C-86D4-F14BCADE95B7}"/>
              </a:ext>
            </a:extLst>
          </p:cNvPr>
          <p:cNvCxnSpPr>
            <a:cxnSpLocks/>
          </p:cNvCxnSpPr>
          <p:nvPr/>
        </p:nvCxnSpPr>
        <p:spPr>
          <a:xfrm>
            <a:off x="6224094" y="3244661"/>
            <a:ext cx="0" cy="1483234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กล่องข้อความ 110">
            <a:extLst>
              <a:ext uri="{FF2B5EF4-FFF2-40B4-BE49-F238E27FC236}">
                <a16:creationId xmlns:a16="http://schemas.microsoft.com/office/drawing/2014/main" id="{4E5BBC58-01CB-4C53-A0DA-E00B2D67C9E3}"/>
              </a:ext>
            </a:extLst>
          </p:cNvPr>
          <p:cNvSpPr txBox="1"/>
          <p:nvPr/>
        </p:nvSpPr>
        <p:spPr>
          <a:xfrm>
            <a:off x="1948246" y="6041724"/>
            <a:ext cx="1631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000" b="1" dirty="0">
                <a:solidFill>
                  <a:srgbClr val="7030A0"/>
                </a:solidFill>
              </a:rPr>
              <a:t>ที่มา</a:t>
            </a:r>
            <a:r>
              <a:rPr lang="en-US" sz="1000" b="1" dirty="0">
                <a:solidFill>
                  <a:srgbClr val="7030A0"/>
                </a:solidFill>
              </a:rPr>
              <a:t> :</a:t>
            </a:r>
            <a:r>
              <a:rPr lang="th-TH" sz="1000" b="1" dirty="0">
                <a:solidFill>
                  <a:srgbClr val="7030A0"/>
                </a:solidFill>
              </a:rPr>
              <a:t> สนง.จัดหางานจังหวัดลำพูน</a:t>
            </a:r>
          </a:p>
          <a:p>
            <a:pPr algn="ctr"/>
            <a:r>
              <a:rPr lang="th-TH" sz="1000" b="1" dirty="0">
                <a:solidFill>
                  <a:srgbClr val="7030A0"/>
                </a:solidFill>
              </a:rPr>
              <a:t>ข้อมูล ณ  มิ.ย. 63 เทียบ มิ.ย. 62</a:t>
            </a:r>
          </a:p>
        </p:txBody>
      </p:sp>
      <p:sp>
        <p:nvSpPr>
          <p:cNvPr id="26" name="ลูกศร: ลง 25">
            <a:extLst>
              <a:ext uri="{FF2B5EF4-FFF2-40B4-BE49-F238E27FC236}">
                <a16:creationId xmlns:a16="http://schemas.microsoft.com/office/drawing/2014/main" id="{DDCA5DDA-9683-41AA-8B1F-CAA55E9B4B1B}"/>
              </a:ext>
            </a:extLst>
          </p:cNvPr>
          <p:cNvSpPr/>
          <p:nvPr/>
        </p:nvSpPr>
        <p:spPr>
          <a:xfrm>
            <a:off x="591781" y="577236"/>
            <a:ext cx="157684" cy="1713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93" name="ตัวเชื่อมต่อตรง 92">
            <a:extLst>
              <a:ext uri="{FF2B5EF4-FFF2-40B4-BE49-F238E27FC236}">
                <a16:creationId xmlns:a16="http://schemas.microsoft.com/office/drawing/2014/main" id="{7EB780AC-0C46-4724-9DEE-CD811102D1AC}"/>
              </a:ext>
            </a:extLst>
          </p:cNvPr>
          <p:cNvCxnSpPr>
            <a:cxnSpLocks/>
          </p:cNvCxnSpPr>
          <p:nvPr/>
        </p:nvCxnSpPr>
        <p:spPr>
          <a:xfrm>
            <a:off x="-24670" y="2731524"/>
            <a:ext cx="5404306" cy="0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6" name="ตัวเชื่อมต่อตรง 95">
            <a:extLst>
              <a:ext uri="{FF2B5EF4-FFF2-40B4-BE49-F238E27FC236}">
                <a16:creationId xmlns:a16="http://schemas.microsoft.com/office/drawing/2014/main" id="{5FE51E29-BE94-49B0-B6F1-C0A5A9E677C3}"/>
              </a:ext>
            </a:extLst>
          </p:cNvPr>
          <p:cNvCxnSpPr>
            <a:cxnSpLocks/>
          </p:cNvCxnSpPr>
          <p:nvPr/>
        </p:nvCxnSpPr>
        <p:spPr>
          <a:xfrm>
            <a:off x="4514850" y="1392727"/>
            <a:ext cx="0" cy="1330625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0" name="ตัวเชื่อมต่อตรง 99">
            <a:extLst>
              <a:ext uri="{FF2B5EF4-FFF2-40B4-BE49-F238E27FC236}">
                <a16:creationId xmlns:a16="http://schemas.microsoft.com/office/drawing/2014/main" id="{AF16C58C-1017-4AA1-AFF4-6717090CD9C9}"/>
              </a:ext>
            </a:extLst>
          </p:cNvPr>
          <p:cNvCxnSpPr>
            <a:cxnSpLocks/>
          </p:cNvCxnSpPr>
          <p:nvPr/>
        </p:nvCxnSpPr>
        <p:spPr>
          <a:xfrm>
            <a:off x="5379376" y="2736448"/>
            <a:ext cx="1502437" cy="9704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4" name="กล่องข้อความ 83">
            <a:extLst>
              <a:ext uri="{FF2B5EF4-FFF2-40B4-BE49-F238E27FC236}">
                <a16:creationId xmlns:a16="http://schemas.microsoft.com/office/drawing/2014/main" id="{FB1530EA-B878-4457-90B1-9795BE3ECE52}"/>
              </a:ext>
            </a:extLst>
          </p:cNvPr>
          <p:cNvSpPr txBox="1"/>
          <p:nvPr/>
        </p:nvSpPr>
        <p:spPr>
          <a:xfrm>
            <a:off x="-24670" y="2304986"/>
            <a:ext cx="1753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solidFill>
                  <a:srgbClr val="7030A0"/>
                </a:solidFill>
              </a:rPr>
              <a:t>ที่มา</a:t>
            </a:r>
            <a:r>
              <a:rPr lang="en-US" sz="1200" b="1" dirty="0">
                <a:solidFill>
                  <a:srgbClr val="7030A0"/>
                </a:solidFill>
              </a:rPr>
              <a:t> :</a:t>
            </a:r>
            <a:r>
              <a:rPr lang="th-TH" sz="1200" b="1" dirty="0">
                <a:solidFill>
                  <a:srgbClr val="7030A0"/>
                </a:solidFill>
              </a:rPr>
              <a:t> สนง.สถิติจังหวัดลำพูน </a:t>
            </a:r>
          </a:p>
          <a:p>
            <a:r>
              <a:rPr lang="th-TH" sz="1200" b="1" dirty="0">
                <a:solidFill>
                  <a:srgbClr val="7030A0"/>
                </a:solidFill>
              </a:rPr>
              <a:t>ข้อมูล ไตรมาส  2/2563</a:t>
            </a:r>
          </a:p>
        </p:txBody>
      </p:sp>
      <p:sp>
        <p:nvSpPr>
          <p:cNvPr id="83" name="กล่องข้อความ 82">
            <a:extLst>
              <a:ext uri="{FF2B5EF4-FFF2-40B4-BE49-F238E27FC236}">
                <a16:creationId xmlns:a16="http://schemas.microsoft.com/office/drawing/2014/main" id="{6443FB33-D51E-4F30-8F68-4CFE5772CDF1}"/>
              </a:ext>
            </a:extLst>
          </p:cNvPr>
          <p:cNvSpPr txBox="1"/>
          <p:nvPr/>
        </p:nvSpPr>
        <p:spPr>
          <a:xfrm>
            <a:off x="4905165" y="5425353"/>
            <a:ext cx="22483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มีผู้เข้ารับการฝึก จำนวน 941 คน แยกเป็น </a:t>
            </a:r>
          </a:p>
          <a:p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การทดสอบมาตรฐานฝีมือแรงงาน 372 คน  </a:t>
            </a:r>
          </a:p>
          <a:p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การฝึกยกระดับฝีมือแรงงาน 280 คน  </a:t>
            </a:r>
          </a:p>
          <a:p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 การฝึกเสริมทักษะฝีมือแรงงาน  289 คน </a:t>
            </a:r>
          </a:p>
          <a:p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cxnSp>
        <p:nvCxnSpPr>
          <p:cNvPr id="85" name="ตัวเชื่อมต่อตรง 84">
            <a:extLst>
              <a:ext uri="{FF2B5EF4-FFF2-40B4-BE49-F238E27FC236}">
                <a16:creationId xmlns:a16="http://schemas.microsoft.com/office/drawing/2014/main" id="{96D247F9-7231-495F-9A2B-DF5294A6C40A}"/>
              </a:ext>
            </a:extLst>
          </p:cNvPr>
          <p:cNvCxnSpPr>
            <a:cxnSpLocks/>
          </p:cNvCxnSpPr>
          <p:nvPr/>
        </p:nvCxnSpPr>
        <p:spPr>
          <a:xfrm>
            <a:off x="203559" y="385776"/>
            <a:ext cx="860802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รูปภาพ 40">
            <a:extLst>
              <a:ext uri="{FF2B5EF4-FFF2-40B4-BE49-F238E27FC236}">
                <a16:creationId xmlns:a16="http://schemas.microsoft.com/office/drawing/2014/main" id="{BE27D1C9-4FAD-4C59-B9D0-4F2F0C66542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45342" b="28408"/>
          <a:stretch/>
        </p:blipFill>
        <p:spPr>
          <a:xfrm>
            <a:off x="2035565" y="2177278"/>
            <a:ext cx="2380368" cy="455933"/>
          </a:xfrm>
          <a:prstGeom prst="rect">
            <a:avLst/>
          </a:prstGeom>
        </p:spPr>
      </p:pic>
      <p:sp>
        <p:nvSpPr>
          <p:cNvPr id="90" name="กล่องข้อความ 89">
            <a:extLst>
              <a:ext uri="{FF2B5EF4-FFF2-40B4-BE49-F238E27FC236}">
                <a16:creationId xmlns:a16="http://schemas.microsoft.com/office/drawing/2014/main" id="{8A1A389C-DF92-4EDD-93DF-86838A444E53}"/>
              </a:ext>
            </a:extLst>
          </p:cNvPr>
          <p:cNvSpPr txBox="1"/>
          <p:nvPr/>
        </p:nvSpPr>
        <p:spPr>
          <a:xfrm>
            <a:off x="712096" y="5116453"/>
            <a:ext cx="1663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                 ปี 63</a:t>
            </a:r>
          </a:p>
          <a:p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ตำแหน่งงานว่าง (อัตรา)  </a:t>
            </a:r>
            <a:r>
              <a:rPr lang="en-US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= 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186</a:t>
            </a:r>
            <a:endParaRPr lang="th-TH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ผู้สมัครงาน (คน) </a:t>
            </a:r>
            <a:r>
              <a:rPr lang="en-US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=         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124</a:t>
            </a:r>
            <a:endParaRPr lang="th-TH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บรรจุงาน (คน) </a:t>
            </a:r>
            <a:r>
              <a:rPr lang="en-US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=           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152</a:t>
            </a:r>
            <a:endParaRPr lang="th-TH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200" b="1" dirty="0">
                <a:cs typeface="+mj-cs"/>
              </a:rPr>
              <a:t> </a:t>
            </a:r>
          </a:p>
        </p:txBody>
      </p:sp>
      <p:sp>
        <p:nvSpPr>
          <p:cNvPr id="92" name="กล่องข้อความ 91">
            <a:extLst>
              <a:ext uri="{FF2B5EF4-FFF2-40B4-BE49-F238E27FC236}">
                <a16:creationId xmlns:a16="http://schemas.microsoft.com/office/drawing/2014/main" id="{C74C9565-C155-4440-AD37-81917F0A2246}"/>
              </a:ext>
            </a:extLst>
          </p:cNvPr>
          <p:cNvSpPr txBox="1"/>
          <p:nvPr/>
        </p:nvSpPr>
        <p:spPr>
          <a:xfrm>
            <a:off x="2111862" y="5309386"/>
            <a:ext cx="1092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 62</a:t>
            </a:r>
          </a:p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185</a:t>
            </a:r>
          </a:p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205</a:t>
            </a:r>
          </a:p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205</a:t>
            </a:r>
          </a:p>
        </p:txBody>
      </p:sp>
      <p:sp>
        <p:nvSpPr>
          <p:cNvPr id="94" name="กล่องข้อความ 93">
            <a:extLst>
              <a:ext uri="{FF2B5EF4-FFF2-40B4-BE49-F238E27FC236}">
                <a16:creationId xmlns:a16="http://schemas.microsoft.com/office/drawing/2014/main" id="{4B6F7160-C3F1-4F9B-90F7-3A660373D3C4}"/>
              </a:ext>
            </a:extLst>
          </p:cNvPr>
          <p:cNvSpPr txBox="1"/>
          <p:nvPr/>
        </p:nvSpPr>
        <p:spPr>
          <a:xfrm>
            <a:off x="2854036" y="5309296"/>
            <a:ext cx="663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ร้อยละ</a:t>
            </a:r>
          </a:p>
          <a:p>
            <a:pPr algn="ctr"/>
            <a:r>
              <a:rPr lang="th-TH" sz="120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0.54</a:t>
            </a: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1200" b="1" dirty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-39.51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1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-25.85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/>
            <a:endParaRPr lang="th-TH" sz="1200" b="1" dirty="0">
              <a:cs typeface="+mj-cs"/>
            </a:endParaRPr>
          </a:p>
        </p:txBody>
      </p:sp>
      <p:cxnSp>
        <p:nvCxnSpPr>
          <p:cNvPr id="99" name="ตัวเชื่อมต่อตรง 98">
            <a:extLst>
              <a:ext uri="{FF2B5EF4-FFF2-40B4-BE49-F238E27FC236}">
                <a16:creationId xmlns:a16="http://schemas.microsoft.com/office/drawing/2014/main" id="{91460289-6639-4948-AFB4-426947926CF9}"/>
              </a:ext>
            </a:extLst>
          </p:cNvPr>
          <p:cNvCxnSpPr>
            <a:cxnSpLocks/>
          </p:cNvCxnSpPr>
          <p:nvPr/>
        </p:nvCxnSpPr>
        <p:spPr>
          <a:xfrm>
            <a:off x="812568" y="5533826"/>
            <a:ext cx="2634226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ตัวเชื่อมต่อตรง 102">
            <a:extLst>
              <a:ext uri="{FF2B5EF4-FFF2-40B4-BE49-F238E27FC236}">
                <a16:creationId xmlns:a16="http://schemas.microsoft.com/office/drawing/2014/main" id="{24F6B086-3FB7-4842-B630-384150EECC8D}"/>
              </a:ext>
            </a:extLst>
          </p:cNvPr>
          <p:cNvCxnSpPr>
            <a:cxnSpLocks/>
          </p:cNvCxnSpPr>
          <p:nvPr/>
        </p:nvCxnSpPr>
        <p:spPr>
          <a:xfrm>
            <a:off x="812568" y="5364456"/>
            <a:ext cx="2634226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ตัวเชื่อมต่อตรง 103">
            <a:extLst>
              <a:ext uri="{FF2B5EF4-FFF2-40B4-BE49-F238E27FC236}">
                <a16:creationId xmlns:a16="http://schemas.microsoft.com/office/drawing/2014/main" id="{E9AF86D0-065A-44C4-854B-866CCBA82357}"/>
              </a:ext>
            </a:extLst>
          </p:cNvPr>
          <p:cNvCxnSpPr>
            <a:cxnSpLocks/>
          </p:cNvCxnSpPr>
          <p:nvPr/>
        </p:nvCxnSpPr>
        <p:spPr>
          <a:xfrm>
            <a:off x="2366105" y="5365858"/>
            <a:ext cx="0" cy="736544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ตัวเชื่อมต่อตรง 105">
            <a:extLst>
              <a:ext uri="{FF2B5EF4-FFF2-40B4-BE49-F238E27FC236}">
                <a16:creationId xmlns:a16="http://schemas.microsoft.com/office/drawing/2014/main" id="{7DF76A07-8AB7-4E5B-969E-841BD042F976}"/>
              </a:ext>
            </a:extLst>
          </p:cNvPr>
          <p:cNvCxnSpPr>
            <a:cxnSpLocks/>
          </p:cNvCxnSpPr>
          <p:nvPr/>
        </p:nvCxnSpPr>
        <p:spPr>
          <a:xfrm>
            <a:off x="2960716" y="5355130"/>
            <a:ext cx="0" cy="736544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E457DC9E-4558-47AB-86CB-0187F620BE53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8074" t="955" r="10113" b="88654"/>
          <a:stretch/>
        </p:blipFill>
        <p:spPr>
          <a:xfrm>
            <a:off x="1364309" y="22790"/>
            <a:ext cx="4251106" cy="349040"/>
          </a:xfrm>
          <a:prstGeom prst="rect">
            <a:avLst/>
          </a:prstGeom>
        </p:spPr>
      </p:pic>
      <p:pic>
        <p:nvPicPr>
          <p:cNvPr id="107" name="รูปภาพ 106">
            <a:extLst>
              <a:ext uri="{FF2B5EF4-FFF2-40B4-BE49-F238E27FC236}">
                <a16:creationId xmlns:a16="http://schemas.microsoft.com/office/drawing/2014/main" id="{AAA5F43A-D782-460F-A704-76EA05645D8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8334" t="11664" r="64160" b="55898"/>
          <a:stretch/>
        </p:blipFill>
        <p:spPr>
          <a:xfrm>
            <a:off x="1641800" y="379338"/>
            <a:ext cx="881483" cy="747528"/>
          </a:xfrm>
          <a:prstGeom prst="rect">
            <a:avLst/>
          </a:prstGeom>
        </p:spPr>
      </p:pic>
      <p:pic>
        <p:nvPicPr>
          <p:cNvPr id="110" name="ตัวแทนเนื้อหา 4">
            <a:extLst>
              <a:ext uri="{FF2B5EF4-FFF2-40B4-BE49-F238E27FC236}">
                <a16:creationId xmlns:a16="http://schemas.microsoft.com/office/drawing/2014/main" id="{93E79398-A8B3-4DA1-8ADA-11747B9E2BB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2329" b="43053" l="51556" r="82111">
                        <a14:foregroundMark x1="61222" y1="21722" x2="61222" y2="21722"/>
                        <a14:foregroundMark x1="59667" y1="18004" x2="59667" y2="18004"/>
                        <a14:foregroundMark x1="64556" y1="20157" x2="64556" y2="20157"/>
                        <a14:foregroundMark x1="64667" y1="14873" x2="64667" y2="14873"/>
                        <a14:foregroundMark x1="65111" y1="13503" x2="65111" y2="13503"/>
                        <a14:foregroundMark x1="64778" y1="14873" x2="64778" y2="14873"/>
                        <a14:backgroundMark x1="52111" y1="36008" x2="52111" y2="360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288" t="11102" r="17536" b="56452"/>
          <a:stretch/>
        </p:blipFill>
        <p:spPr>
          <a:xfrm>
            <a:off x="4004497" y="375085"/>
            <a:ext cx="1306311" cy="846622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13999179-9B1C-473B-9570-A8E6E26F5D1F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2287" y="1302858"/>
            <a:ext cx="470730" cy="583705"/>
          </a:xfrm>
          <a:prstGeom prst="rect">
            <a:avLst/>
          </a:prstGeom>
        </p:spPr>
      </p:pic>
      <p:pic>
        <p:nvPicPr>
          <p:cNvPr id="112" name="ตัวแทนเนื้อหา 4">
            <a:extLst>
              <a:ext uri="{FF2B5EF4-FFF2-40B4-BE49-F238E27FC236}">
                <a16:creationId xmlns:a16="http://schemas.microsoft.com/office/drawing/2014/main" id="{97D11024-46B4-4E33-8252-8A3FFAFDDB2B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2" t="60389" r="43446" b="15611"/>
          <a:stretch/>
        </p:blipFill>
        <p:spPr>
          <a:xfrm>
            <a:off x="2052174" y="1411193"/>
            <a:ext cx="571500" cy="724104"/>
          </a:xfrm>
          <a:prstGeom prst="rect">
            <a:avLst/>
          </a:prstGeom>
        </p:spPr>
      </p:pic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D2A6D6C2-6649-41A8-B068-BB4570DEDC33}"/>
              </a:ext>
            </a:extLst>
          </p:cNvPr>
          <p:cNvSpPr txBox="1"/>
          <p:nvPr/>
        </p:nvSpPr>
        <p:spPr>
          <a:xfrm>
            <a:off x="237348" y="170605"/>
            <a:ext cx="893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63</a:t>
            </a:r>
          </a:p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402,303 คน </a:t>
            </a:r>
          </a:p>
        </p:txBody>
      </p:sp>
      <p:sp>
        <p:nvSpPr>
          <p:cNvPr id="113" name="AutoShape 2" descr="à¸à¸¥à¸à¸²à¸£à¸à¹à¸à¸«à¸²à¸£à¸¹à¸à¸ à¸²à¸à¸ªà¸³à¸«à¸£à¸±à¸ à¸à¹à¸²à¸à¸à¹à¸²à¸§ à¸à¸²à¸£à¹à¸à¸¹à¸">
            <a:extLst>
              <a:ext uri="{FF2B5EF4-FFF2-40B4-BE49-F238E27FC236}">
                <a16:creationId xmlns:a16="http://schemas.microsoft.com/office/drawing/2014/main" id="{C2979B84-B7DA-4E80-A93A-015AB47AD22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-11552" y="681286"/>
            <a:ext cx="1685070" cy="2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th-TH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ประชากรที่มีอายุ 15 ปีขึ้นไป  </a:t>
            </a:r>
            <a:endParaRPr lang="en-US" sz="1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4" name="กล่องข้อความ 113">
            <a:extLst>
              <a:ext uri="{FF2B5EF4-FFF2-40B4-BE49-F238E27FC236}">
                <a16:creationId xmlns:a16="http://schemas.microsoft.com/office/drawing/2014/main" id="{C4DB4E08-D5BB-48A6-92F5-9298B47C3DB9}"/>
              </a:ext>
            </a:extLst>
          </p:cNvPr>
          <p:cNvSpPr txBox="1"/>
          <p:nvPr/>
        </p:nvSpPr>
        <p:spPr>
          <a:xfrm>
            <a:off x="-112096" y="872616"/>
            <a:ext cx="893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 63</a:t>
            </a:r>
          </a:p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357,098 คน</a:t>
            </a: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88.76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1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15" name="กล่องข้อความ 114">
            <a:extLst>
              <a:ext uri="{FF2B5EF4-FFF2-40B4-BE49-F238E27FC236}">
                <a16:creationId xmlns:a16="http://schemas.microsoft.com/office/drawing/2014/main" id="{CEADCE85-795C-4557-B200-7E74806097D9}"/>
              </a:ext>
            </a:extLst>
          </p:cNvPr>
          <p:cNvSpPr txBox="1"/>
          <p:nvPr/>
        </p:nvSpPr>
        <p:spPr>
          <a:xfrm>
            <a:off x="567564" y="872616"/>
            <a:ext cx="893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62</a:t>
            </a:r>
          </a:p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356,854 คน</a:t>
            </a: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88.48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16" name="AutoShape 2" descr="à¸à¸¥à¸à¸²à¸£à¸à¹à¸à¸«à¸²à¸£à¸¹à¸à¸ à¸²à¸à¸ªà¸³à¸«à¸£à¸±à¸ à¸à¹à¸²à¸à¸à¹à¸²à¸§ à¸à¸²à¸£à¹à¸à¸¹à¸">
            <a:extLst>
              <a:ext uri="{FF2B5EF4-FFF2-40B4-BE49-F238E27FC236}">
                <a16:creationId xmlns:a16="http://schemas.microsoft.com/office/drawing/2014/main" id="{0765C9BA-3D2B-4599-9D21-211216EF95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388902" y="308095"/>
            <a:ext cx="1774531" cy="2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ผู้อยู่ในกำลังแรงงาน</a:t>
            </a:r>
            <a:endParaRPr lang="en-US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7" name="AutoShape 2" descr="à¸à¸¥à¸à¸²à¸£à¸à¹à¸à¸«à¸²à¸£à¸¹à¸à¸ à¸²à¸à¸ªà¸³à¸«à¸£à¸±à¸ à¸à¹à¸²à¸à¸à¹à¸²à¸§ à¸à¸²à¸£à¹à¸à¸¹à¸">
            <a:extLst>
              <a:ext uri="{FF2B5EF4-FFF2-40B4-BE49-F238E27FC236}">
                <a16:creationId xmlns:a16="http://schemas.microsoft.com/office/drawing/2014/main" id="{349B2507-2C40-41C4-8BC7-124D8692A4C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477565" y="328255"/>
            <a:ext cx="1200289" cy="2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ผู้มีงานทำ</a:t>
            </a:r>
            <a:endParaRPr lang="en-US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8" name="AutoShape 2" descr="à¸à¸¥à¸à¸²à¸£à¸à¹à¸à¸«à¸²à¸£à¸¹à¸à¸ à¸²à¸à¸ªà¸³à¸«à¸£à¸±à¸ à¸à¹à¸²à¸à¸à¹à¸²à¸§ à¸à¸²à¸£à¹à¸à¸¹à¸">
            <a:extLst>
              <a:ext uri="{FF2B5EF4-FFF2-40B4-BE49-F238E27FC236}">
                <a16:creationId xmlns:a16="http://schemas.microsoft.com/office/drawing/2014/main" id="{C08703F8-8CCD-4A10-A52E-6F4CCAE1E9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80509" y="1358455"/>
            <a:ext cx="1200289" cy="2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ผู้ว่างงงาน</a:t>
            </a:r>
            <a:endParaRPr lang="en-US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9" name="AutoShape 2" descr="à¸à¸¥à¸à¸²à¸£à¸à¹à¸à¸«à¸²à¸£à¸¹à¸à¸ à¸²à¸à¸ªà¸³à¸«à¸£à¸±à¸ à¸à¹à¸²à¸à¸à¹à¸²à¸§ à¸à¸²à¸£à¹à¸à¸¹à¸">
            <a:extLst>
              <a:ext uri="{FF2B5EF4-FFF2-40B4-BE49-F238E27FC236}">
                <a16:creationId xmlns:a16="http://schemas.microsoft.com/office/drawing/2014/main" id="{BBD0A2B5-0CDA-44B2-A7D2-16AAF313E58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23496" y="1260624"/>
            <a:ext cx="1618736" cy="2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แรงงานนอกระบบ </a:t>
            </a:r>
            <a:endParaRPr lang="en-US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0" name="กล่องข้อความ 119">
            <a:extLst>
              <a:ext uri="{FF2B5EF4-FFF2-40B4-BE49-F238E27FC236}">
                <a16:creationId xmlns:a16="http://schemas.microsoft.com/office/drawing/2014/main" id="{93289F8A-630B-44D9-A34A-AAF5A9696D33}"/>
              </a:ext>
            </a:extLst>
          </p:cNvPr>
          <p:cNvSpPr txBox="1"/>
          <p:nvPr/>
        </p:nvSpPr>
        <p:spPr>
          <a:xfrm>
            <a:off x="2461963" y="514366"/>
            <a:ext cx="893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 63</a:t>
            </a:r>
          </a:p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253,546 คน</a:t>
            </a: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71.0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21" name="กล่องข้อความ 120">
            <a:extLst>
              <a:ext uri="{FF2B5EF4-FFF2-40B4-BE49-F238E27FC236}">
                <a16:creationId xmlns:a16="http://schemas.microsoft.com/office/drawing/2014/main" id="{20558B7F-6B27-43BF-88AE-E5CE4B6280B0}"/>
              </a:ext>
            </a:extLst>
          </p:cNvPr>
          <p:cNvSpPr txBox="1"/>
          <p:nvPr/>
        </p:nvSpPr>
        <p:spPr>
          <a:xfrm>
            <a:off x="3151768" y="505865"/>
            <a:ext cx="893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62</a:t>
            </a:r>
          </a:p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256,068 คน</a:t>
            </a: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71.76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1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22" name="กล่องข้อความ 121">
            <a:extLst>
              <a:ext uri="{FF2B5EF4-FFF2-40B4-BE49-F238E27FC236}">
                <a16:creationId xmlns:a16="http://schemas.microsoft.com/office/drawing/2014/main" id="{2A0FDBE4-2566-4CE7-8C60-50AEBA9CC363}"/>
              </a:ext>
            </a:extLst>
          </p:cNvPr>
          <p:cNvSpPr txBox="1"/>
          <p:nvPr/>
        </p:nvSpPr>
        <p:spPr>
          <a:xfrm>
            <a:off x="5225872" y="512760"/>
            <a:ext cx="893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 63</a:t>
            </a:r>
          </a:p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249,007 คน</a:t>
            </a: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98.21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23" name="กล่องข้อความ 122">
            <a:extLst>
              <a:ext uri="{FF2B5EF4-FFF2-40B4-BE49-F238E27FC236}">
                <a16:creationId xmlns:a16="http://schemas.microsoft.com/office/drawing/2014/main" id="{88694CFB-CD25-4555-AA38-959114BF84F9}"/>
              </a:ext>
            </a:extLst>
          </p:cNvPr>
          <p:cNvSpPr txBox="1"/>
          <p:nvPr/>
        </p:nvSpPr>
        <p:spPr>
          <a:xfrm>
            <a:off x="5988738" y="537446"/>
            <a:ext cx="893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62</a:t>
            </a:r>
          </a:p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255,030 คน</a:t>
            </a: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99.59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26" name="AutoShape 2" descr="à¸à¸¥à¸à¸²à¸£à¸à¹à¸à¸«à¸²à¸£à¸¹à¸à¸ à¸²à¸à¸ªà¸³à¸«à¸£à¸±à¸ à¸à¹à¸²à¸à¸à¹à¸²à¸§ à¸à¸²à¸£à¹à¸à¸¹à¸">
            <a:extLst>
              <a:ext uri="{FF2B5EF4-FFF2-40B4-BE49-F238E27FC236}">
                <a16:creationId xmlns:a16="http://schemas.microsoft.com/office/drawing/2014/main" id="{7F490892-EA94-4274-B1A8-D0696733E7A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9048" y="1472367"/>
            <a:ext cx="1527054" cy="2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ผู้ไม่อยู่ในกำลังแรงงาน</a:t>
            </a:r>
            <a:endParaRPr lang="en-US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7" name="กล่องข้อความ 126">
            <a:extLst>
              <a:ext uri="{FF2B5EF4-FFF2-40B4-BE49-F238E27FC236}">
                <a16:creationId xmlns:a16="http://schemas.microsoft.com/office/drawing/2014/main" id="{EF8C9266-67FC-40FD-8BC5-BC6F30509FBA}"/>
              </a:ext>
            </a:extLst>
          </p:cNvPr>
          <p:cNvSpPr txBox="1"/>
          <p:nvPr/>
        </p:nvSpPr>
        <p:spPr>
          <a:xfrm>
            <a:off x="379198" y="1717449"/>
            <a:ext cx="893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 63</a:t>
            </a:r>
          </a:p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103,041 คน</a:t>
            </a: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40.64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28" name="กล่องข้อความ 127">
            <a:extLst>
              <a:ext uri="{FF2B5EF4-FFF2-40B4-BE49-F238E27FC236}">
                <a16:creationId xmlns:a16="http://schemas.microsoft.com/office/drawing/2014/main" id="{C51303FC-247C-4406-839E-A8034991F9D2}"/>
              </a:ext>
            </a:extLst>
          </p:cNvPr>
          <p:cNvSpPr txBox="1"/>
          <p:nvPr/>
        </p:nvSpPr>
        <p:spPr>
          <a:xfrm>
            <a:off x="1086151" y="1720347"/>
            <a:ext cx="893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62</a:t>
            </a:r>
          </a:p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100,786 คน</a:t>
            </a: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39.36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29" name="กล่องข้อความ 128">
            <a:extLst>
              <a:ext uri="{FF2B5EF4-FFF2-40B4-BE49-F238E27FC236}">
                <a16:creationId xmlns:a16="http://schemas.microsoft.com/office/drawing/2014/main" id="{B2CAEB9E-5EB3-48AB-BBF5-0B099AFC6225}"/>
              </a:ext>
            </a:extLst>
          </p:cNvPr>
          <p:cNvSpPr txBox="1"/>
          <p:nvPr/>
        </p:nvSpPr>
        <p:spPr>
          <a:xfrm>
            <a:off x="3323407" y="1548417"/>
            <a:ext cx="893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61</a:t>
            </a:r>
          </a:p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160,808 คน </a:t>
            </a:r>
          </a:p>
        </p:txBody>
      </p:sp>
      <p:sp>
        <p:nvSpPr>
          <p:cNvPr id="130" name="กล่องข้อความ 129">
            <a:extLst>
              <a:ext uri="{FF2B5EF4-FFF2-40B4-BE49-F238E27FC236}">
                <a16:creationId xmlns:a16="http://schemas.microsoft.com/office/drawing/2014/main" id="{09A82B62-9F65-4933-A39E-D83053F432D0}"/>
              </a:ext>
            </a:extLst>
          </p:cNvPr>
          <p:cNvSpPr txBox="1"/>
          <p:nvPr/>
        </p:nvSpPr>
        <p:spPr>
          <a:xfrm>
            <a:off x="2555289" y="1543494"/>
            <a:ext cx="893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 62</a:t>
            </a:r>
          </a:p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153,680 คน </a:t>
            </a:r>
          </a:p>
        </p:txBody>
      </p:sp>
      <p:sp>
        <p:nvSpPr>
          <p:cNvPr id="131" name="AutoShape 2" descr="à¸à¸¥à¸à¸²à¸£à¸à¹à¸à¸«à¸²à¸£à¸¹à¸à¸ à¸²à¸à¸ªà¸³à¸«à¸£à¸±à¸ à¸à¹à¸²à¸à¸à¹à¸²à¸§ à¸à¸²à¸£à¹à¸à¸¹à¸">
            <a:extLst>
              <a:ext uri="{FF2B5EF4-FFF2-40B4-BE49-F238E27FC236}">
                <a16:creationId xmlns:a16="http://schemas.microsoft.com/office/drawing/2014/main" id="{62D15F40-BD89-4C9B-93AA-E768C03AF92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0526" y="2106694"/>
            <a:ext cx="1200289" cy="2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รอฤดูกาล</a:t>
            </a:r>
            <a:endParaRPr lang="en-US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2" name="กล่องข้อความ 131">
            <a:extLst>
              <a:ext uri="{FF2B5EF4-FFF2-40B4-BE49-F238E27FC236}">
                <a16:creationId xmlns:a16="http://schemas.microsoft.com/office/drawing/2014/main" id="{BEC5F3E6-9876-4C7F-967F-5DE16211386A}"/>
              </a:ext>
            </a:extLst>
          </p:cNvPr>
          <p:cNvSpPr txBox="1"/>
          <p:nvPr/>
        </p:nvSpPr>
        <p:spPr>
          <a:xfrm>
            <a:off x="5305936" y="2122695"/>
            <a:ext cx="893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 63</a:t>
            </a:r>
          </a:p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511 คน</a:t>
            </a: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0.20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33" name="กล่องข้อความ 132">
            <a:extLst>
              <a:ext uri="{FF2B5EF4-FFF2-40B4-BE49-F238E27FC236}">
                <a16:creationId xmlns:a16="http://schemas.microsoft.com/office/drawing/2014/main" id="{A240496D-058C-4CD2-BF6A-0B91060A7D90}"/>
              </a:ext>
            </a:extLst>
          </p:cNvPr>
          <p:cNvSpPr txBox="1"/>
          <p:nvPr/>
        </p:nvSpPr>
        <p:spPr>
          <a:xfrm>
            <a:off x="5971308" y="2130920"/>
            <a:ext cx="893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62</a:t>
            </a:r>
          </a:p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คน </a:t>
            </a:r>
          </a:p>
        </p:txBody>
      </p:sp>
      <p:pic>
        <p:nvPicPr>
          <p:cNvPr id="50" name="รูปภาพ 49">
            <a:extLst>
              <a:ext uri="{FF2B5EF4-FFF2-40B4-BE49-F238E27FC236}">
                <a16:creationId xmlns:a16="http://schemas.microsoft.com/office/drawing/2014/main" id="{3DF1F52C-80AD-4F8B-8749-498BE5F54E5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40868" y="1975101"/>
            <a:ext cx="371188" cy="821309"/>
          </a:xfrm>
          <a:prstGeom prst="rect">
            <a:avLst/>
          </a:prstGeom>
        </p:spPr>
      </p:pic>
      <p:cxnSp>
        <p:nvCxnSpPr>
          <p:cNvPr id="134" name="ตัวเชื่อมต่อตรง 133">
            <a:extLst>
              <a:ext uri="{FF2B5EF4-FFF2-40B4-BE49-F238E27FC236}">
                <a16:creationId xmlns:a16="http://schemas.microsoft.com/office/drawing/2014/main" id="{A6B118DE-F200-483E-8E13-EF70A029779B}"/>
              </a:ext>
            </a:extLst>
          </p:cNvPr>
          <p:cNvCxnSpPr>
            <a:cxnSpLocks/>
          </p:cNvCxnSpPr>
          <p:nvPr/>
        </p:nvCxnSpPr>
        <p:spPr>
          <a:xfrm>
            <a:off x="1963870" y="1351747"/>
            <a:ext cx="0" cy="1371605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7" name="กล่องข้อความ 136">
            <a:extLst>
              <a:ext uri="{FF2B5EF4-FFF2-40B4-BE49-F238E27FC236}">
                <a16:creationId xmlns:a16="http://schemas.microsoft.com/office/drawing/2014/main" id="{CA65F683-D1E1-4B40-BDC5-013446868894}"/>
              </a:ext>
            </a:extLst>
          </p:cNvPr>
          <p:cNvSpPr txBox="1"/>
          <p:nvPr/>
        </p:nvSpPr>
        <p:spPr>
          <a:xfrm>
            <a:off x="5338930" y="1354494"/>
            <a:ext cx="893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 63</a:t>
            </a:r>
          </a:p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4,538 คน </a:t>
            </a: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1.78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1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8" name="กล่องข้อความ 137">
            <a:extLst>
              <a:ext uri="{FF2B5EF4-FFF2-40B4-BE49-F238E27FC236}">
                <a16:creationId xmlns:a16="http://schemas.microsoft.com/office/drawing/2014/main" id="{7B9C2A13-1CBF-4E88-AFB8-0E684A15DF11}"/>
              </a:ext>
            </a:extLst>
          </p:cNvPr>
          <p:cNvSpPr txBox="1"/>
          <p:nvPr/>
        </p:nvSpPr>
        <p:spPr>
          <a:xfrm>
            <a:off x="5957314" y="1350761"/>
            <a:ext cx="893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62</a:t>
            </a:r>
          </a:p>
          <a:p>
            <a:pPr algn="ctr"/>
            <a:r>
              <a:rPr lang="th-TH" sz="12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1,038 คน</a:t>
            </a:r>
          </a:p>
          <a:p>
            <a:pPr algn="ctr"/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0.40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cxnSp>
        <p:nvCxnSpPr>
          <p:cNvPr id="139" name="ตัวเชื่อมต่อตรง 138">
            <a:extLst>
              <a:ext uri="{FF2B5EF4-FFF2-40B4-BE49-F238E27FC236}">
                <a16:creationId xmlns:a16="http://schemas.microsoft.com/office/drawing/2014/main" id="{AC551093-486A-4D17-BB7B-3C54E718C1C6}"/>
              </a:ext>
            </a:extLst>
          </p:cNvPr>
          <p:cNvCxnSpPr>
            <a:cxnSpLocks/>
          </p:cNvCxnSpPr>
          <p:nvPr/>
        </p:nvCxnSpPr>
        <p:spPr>
          <a:xfrm>
            <a:off x="6080367" y="2208495"/>
            <a:ext cx="0" cy="356149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ตัวเชื่อมต่อตรง 139">
            <a:extLst>
              <a:ext uri="{FF2B5EF4-FFF2-40B4-BE49-F238E27FC236}">
                <a16:creationId xmlns:a16="http://schemas.microsoft.com/office/drawing/2014/main" id="{3CD66201-38BD-40F5-8742-240A89DC61F3}"/>
              </a:ext>
            </a:extLst>
          </p:cNvPr>
          <p:cNvCxnSpPr>
            <a:cxnSpLocks/>
          </p:cNvCxnSpPr>
          <p:nvPr/>
        </p:nvCxnSpPr>
        <p:spPr>
          <a:xfrm>
            <a:off x="5477565" y="2362159"/>
            <a:ext cx="1311374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ตัวเชื่อมต่อตรง 140">
            <a:extLst>
              <a:ext uri="{FF2B5EF4-FFF2-40B4-BE49-F238E27FC236}">
                <a16:creationId xmlns:a16="http://schemas.microsoft.com/office/drawing/2014/main" id="{42A1F575-C36A-4E57-9636-91CEE2646390}"/>
              </a:ext>
            </a:extLst>
          </p:cNvPr>
          <p:cNvCxnSpPr>
            <a:cxnSpLocks/>
          </p:cNvCxnSpPr>
          <p:nvPr/>
        </p:nvCxnSpPr>
        <p:spPr>
          <a:xfrm>
            <a:off x="1438657" y="1278611"/>
            <a:ext cx="5404306" cy="0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4" name="ตัวเชื่อมต่อตรง 123">
            <a:extLst>
              <a:ext uri="{FF2B5EF4-FFF2-40B4-BE49-F238E27FC236}">
                <a16:creationId xmlns:a16="http://schemas.microsoft.com/office/drawing/2014/main" id="{56726373-DD80-4F00-852D-4D1C7DF83FB2}"/>
              </a:ext>
            </a:extLst>
          </p:cNvPr>
          <p:cNvCxnSpPr>
            <a:cxnSpLocks/>
          </p:cNvCxnSpPr>
          <p:nvPr/>
        </p:nvCxnSpPr>
        <p:spPr>
          <a:xfrm>
            <a:off x="1312182" y="8335513"/>
            <a:ext cx="5195503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ตัวเชื่อมต่อตรง 124">
            <a:extLst>
              <a:ext uri="{FF2B5EF4-FFF2-40B4-BE49-F238E27FC236}">
                <a16:creationId xmlns:a16="http://schemas.microsoft.com/office/drawing/2014/main" id="{D5445A0F-59D6-4951-88CE-459F5B7ADED7}"/>
              </a:ext>
            </a:extLst>
          </p:cNvPr>
          <p:cNvCxnSpPr>
            <a:cxnSpLocks/>
          </p:cNvCxnSpPr>
          <p:nvPr/>
        </p:nvCxnSpPr>
        <p:spPr>
          <a:xfrm>
            <a:off x="1322657" y="8166143"/>
            <a:ext cx="5185028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ตัวเชื่อมต่อตรง 134">
            <a:extLst>
              <a:ext uri="{FF2B5EF4-FFF2-40B4-BE49-F238E27FC236}">
                <a16:creationId xmlns:a16="http://schemas.microsoft.com/office/drawing/2014/main" id="{5769C052-2F23-4D5B-A113-80B15E5CD0A7}"/>
              </a:ext>
            </a:extLst>
          </p:cNvPr>
          <p:cNvCxnSpPr>
            <a:cxnSpLocks/>
          </p:cNvCxnSpPr>
          <p:nvPr/>
        </p:nvCxnSpPr>
        <p:spPr>
          <a:xfrm flipH="1">
            <a:off x="1310373" y="8166143"/>
            <a:ext cx="12284" cy="1760678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กล่องข้อความ 141">
            <a:extLst>
              <a:ext uri="{FF2B5EF4-FFF2-40B4-BE49-F238E27FC236}">
                <a16:creationId xmlns:a16="http://schemas.microsoft.com/office/drawing/2014/main" id="{F36B06D5-802C-49B3-85E0-D9CEA5B9C753}"/>
              </a:ext>
            </a:extLst>
          </p:cNvPr>
          <p:cNvSpPr txBox="1"/>
          <p:nvPr/>
        </p:nvSpPr>
        <p:spPr>
          <a:xfrm>
            <a:off x="1984347" y="8110939"/>
            <a:ext cx="26134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ปี 63</a:t>
            </a:r>
          </a:p>
          <a:p>
            <a:r>
              <a:rPr lang="th-TH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สถานประกอบการ </a:t>
            </a:r>
            <a:r>
              <a:rPr lang="en-US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= 6 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   ลูกจ้าง </a:t>
            </a:r>
            <a:r>
              <a:rPr lang="en-US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= 476 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คน </a:t>
            </a:r>
          </a:p>
          <a:p>
            <a:r>
              <a:rPr lang="th-TH" sz="1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ประเภทกิจการ</a:t>
            </a:r>
            <a:r>
              <a:rPr lang="en-US" sz="1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ผลิตชิ้นส่วนโลหะสำหรับรถเข็นและ</a:t>
            </a:r>
          </a:p>
          <a:p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ชิ้นส่วนรถเข็น และผลิตภัณฑ์อัญมณีชนิด</a:t>
            </a:r>
            <a:r>
              <a:rPr lang="th-TH" sz="1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ต่างๆ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r>
              <a:rPr lang="th-TH" sz="1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สาเหตุเนื่องจาก </a:t>
            </a:r>
            <a:r>
              <a:rPr lang="en-US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ประสบปัญหาโรคระบาด</a:t>
            </a:r>
            <a:r>
              <a:rPr lang="en-US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COVID 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-19               และคำสั่งซื้อสินค้าลดลง</a:t>
            </a:r>
          </a:p>
          <a:p>
            <a:r>
              <a:rPr lang="th-TH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สถานประกอบการ</a:t>
            </a:r>
            <a:r>
              <a:rPr lang="en-US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=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36 แห่ง ลูกจ้าง  </a:t>
            </a:r>
            <a:r>
              <a:rPr lang="en-US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=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11,732 คน </a:t>
            </a:r>
          </a:p>
          <a:p>
            <a:r>
              <a:rPr lang="th-TH" sz="1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ประเภทกิจการ </a:t>
            </a:r>
            <a:r>
              <a:rPr lang="en-US" sz="1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 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ผลิตชิ้นส่วนอิเล็กทรอนิกส์,เจียระไนเพชร,  ผลิตภัณฑ์จากแก้ว </a:t>
            </a:r>
          </a:p>
          <a:p>
            <a:r>
              <a:rPr lang="th-TH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สาเหตุเนื่องจาก </a:t>
            </a:r>
            <a:r>
              <a:rPr lang="en-US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ประสบปัญหาโรคระบาด </a:t>
            </a:r>
            <a:r>
              <a:rPr lang="en-US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COVID 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-19                 และคำสั่งซื้อสินค้าลดลง   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5" name="กล่องข้อความ 144">
            <a:extLst>
              <a:ext uri="{FF2B5EF4-FFF2-40B4-BE49-F238E27FC236}">
                <a16:creationId xmlns:a16="http://schemas.microsoft.com/office/drawing/2014/main" id="{A69B03B9-62F0-4441-8D36-787401028AC8}"/>
              </a:ext>
            </a:extLst>
          </p:cNvPr>
          <p:cNvSpPr txBox="1"/>
          <p:nvPr/>
        </p:nvSpPr>
        <p:spPr>
          <a:xfrm>
            <a:off x="4183806" y="8109117"/>
            <a:ext cx="262748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          ปี 62</a:t>
            </a:r>
          </a:p>
          <a:p>
            <a:r>
              <a:rPr lang="th-TH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สถานประกอบการ </a:t>
            </a:r>
            <a:r>
              <a:rPr lang="en-US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=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2 แห่ง  ลูกจ้าง </a:t>
            </a:r>
            <a:r>
              <a:rPr lang="en-US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=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81 คน  </a:t>
            </a:r>
          </a:p>
          <a:p>
            <a:r>
              <a:rPr lang="th-TH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ประเภทกิจการ </a:t>
            </a:r>
            <a:r>
              <a:rPr lang="en-US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อบใบยาสูบเพื่อการส่งออก และ ผลิตเลนส์แว่นตา</a:t>
            </a:r>
          </a:p>
          <a:p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หรือส่วนประกอบ </a:t>
            </a:r>
            <a:endParaRPr lang="th-TH" sz="1000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สาเหตุเนื่องจาก </a:t>
            </a:r>
            <a:r>
              <a:rPr lang="en-US" sz="1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ยอดสั่งซื้อลดลง</a:t>
            </a:r>
          </a:p>
          <a:p>
            <a:endParaRPr lang="th-TH" sz="1000" b="1" dirty="0">
              <a:solidFill>
                <a:srgbClr val="C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สถานประกอบการ </a:t>
            </a:r>
            <a:r>
              <a:rPr lang="en-US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= 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 แห่ง ลูกจ้าง </a:t>
            </a:r>
            <a:r>
              <a:rPr lang="en-US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= 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212 คน </a:t>
            </a:r>
          </a:p>
          <a:p>
            <a:r>
              <a:rPr lang="th-TH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ประเภทกิจการ </a:t>
            </a:r>
            <a:r>
              <a:rPr lang="en-US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ผลิตและขายส่งเครื่องมือและอุปกรณ์อิเล็กทรอนิกส์ </a:t>
            </a:r>
          </a:p>
          <a:p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และขายส่งผู้ผลิตอุปกรณ์และเครื่องใช้กอล์ฟ </a:t>
            </a:r>
          </a:p>
          <a:p>
            <a:r>
              <a:rPr lang="th-TH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สาเหตุเนื่องจาก </a:t>
            </a:r>
            <a:r>
              <a:rPr lang="en-US" sz="10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ยอดสั่งซื้อลดลง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6" name="กล่องข้อความ 145">
            <a:extLst>
              <a:ext uri="{FF2B5EF4-FFF2-40B4-BE49-F238E27FC236}">
                <a16:creationId xmlns:a16="http://schemas.microsoft.com/office/drawing/2014/main" id="{A16D9320-414A-4337-B279-D8530850A37C}"/>
              </a:ext>
            </a:extLst>
          </p:cNvPr>
          <p:cNvSpPr txBox="1"/>
          <p:nvPr/>
        </p:nvSpPr>
        <p:spPr>
          <a:xfrm>
            <a:off x="5562555" y="8617584"/>
            <a:ext cx="1255753" cy="5078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th-TH" sz="9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9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:</a:t>
            </a:r>
            <a:r>
              <a:rPr lang="th-TH" sz="9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สนง.สวัสดิการและคุ้มครองแรงงานจังหวัดลำพูน </a:t>
            </a:r>
          </a:p>
          <a:p>
            <a:pPr algn="r"/>
            <a:r>
              <a:rPr lang="th-TH" sz="9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 ณ  มิ.ย. 63 เทียบ  มิ.ย. 62</a:t>
            </a:r>
          </a:p>
        </p:txBody>
      </p:sp>
      <p:cxnSp>
        <p:nvCxnSpPr>
          <p:cNvPr id="147" name="ตัวเชื่อมต่อตรง 146">
            <a:extLst>
              <a:ext uri="{FF2B5EF4-FFF2-40B4-BE49-F238E27FC236}">
                <a16:creationId xmlns:a16="http://schemas.microsoft.com/office/drawing/2014/main" id="{679C4581-8C5A-46F0-9242-A6DAE01BFCAE}"/>
              </a:ext>
            </a:extLst>
          </p:cNvPr>
          <p:cNvCxnSpPr>
            <a:cxnSpLocks/>
          </p:cNvCxnSpPr>
          <p:nvPr/>
        </p:nvCxnSpPr>
        <p:spPr>
          <a:xfrm>
            <a:off x="1295738" y="9105230"/>
            <a:ext cx="5195503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ตัวเชื่อมต่อตรง 147">
            <a:extLst>
              <a:ext uri="{FF2B5EF4-FFF2-40B4-BE49-F238E27FC236}">
                <a16:creationId xmlns:a16="http://schemas.microsoft.com/office/drawing/2014/main" id="{2870A4E1-84C0-418D-B21B-B548C507A2F3}"/>
              </a:ext>
            </a:extLst>
          </p:cNvPr>
          <p:cNvCxnSpPr>
            <a:cxnSpLocks/>
          </p:cNvCxnSpPr>
          <p:nvPr/>
        </p:nvCxnSpPr>
        <p:spPr>
          <a:xfrm>
            <a:off x="2030884" y="8166143"/>
            <a:ext cx="0" cy="173985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กล่องข้อความ 148">
            <a:extLst>
              <a:ext uri="{FF2B5EF4-FFF2-40B4-BE49-F238E27FC236}">
                <a16:creationId xmlns:a16="http://schemas.microsoft.com/office/drawing/2014/main" id="{5E5DF958-7624-4715-B0D1-B6C8E9FA1E09}"/>
              </a:ext>
            </a:extLst>
          </p:cNvPr>
          <p:cNvSpPr txBox="1"/>
          <p:nvPr/>
        </p:nvSpPr>
        <p:spPr>
          <a:xfrm>
            <a:off x="1310373" y="8310587"/>
            <a:ext cx="7211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เลิกจ้าง</a:t>
            </a:r>
          </a:p>
        </p:txBody>
      </p:sp>
      <p:sp>
        <p:nvSpPr>
          <p:cNvPr id="150" name="กล่องข้อความ 149">
            <a:extLst>
              <a:ext uri="{FF2B5EF4-FFF2-40B4-BE49-F238E27FC236}">
                <a16:creationId xmlns:a16="http://schemas.microsoft.com/office/drawing/2014/main" id="{AD526261-062B-4A28-ACCE-476A0228697B}"/>
              </a:ext>
            </a:extLst>
          </p:cNvPr>
          <p:cNvSpPr txBox="1"/>
          <p:nvPr/>
        </p:nvSpPr>
        <p:spPr>
          <a:xfrm>
            <a:off x="1310373" y="9071711"/>
            <a:ext cx="72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หยุดกิจการชั่วคราว(ม.75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51" name="ตัวเชื่อมต่อตรง 150">
            <a:extLst>
              <a:ext uri="{FF2B5EF4-FFF2-40B4-BE49-F238E27FC236}">
                <a16:creationId xmlns:a16="http://schemas.microsoft.com/office/drawing/2014/main" id="{6CDDFA93-704B-4488-A314-D3D3D9EF8CEF}"/>
              </a:ext>
            </a:extLst>
          </p:cNvPr>
          <p:cNvCxnSpPr>
            <a:cxnSpLocks/>
          </p:cNvCxnSpPr>
          <p:nvPr/>
        </p:nvCxnSpPr>
        <p:spPr>
          <a:xfrm>
            <a:off x="4216687" y="8177462"/>
            <a:ext cx="0" cy="154058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ตัวเชื่อมต่อตรง 151">
            <a:extLst>
              <a:ext uri="{FF2B5EF4-FFF2-40B4-BE49-F238E27FC236}">
                <a16:creationId xmlns:a16="http://schemas.microsoft.com/office/drawing/2014/main" id="{7B50BDBE-D7BE-46A1-8BC3-04C10B06843F}"/>
              </a:ext>
            </a:extLst>
          </p:cNvPr>
          <p:cNvCxnSpPr>
            <a:cxnSpLocks/>
          </p:cNvCxnSpPr>
          <p:nvPr/>
        </p:nvCxnSpPr>
        <p:spPr>
          <a:xfrm>
            <a:off x="0" y="4221663"/>
            <a:ext cx="2925601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ตัวเชื่อมต่อตรง 152">
            <a:extLst>
              <a:ext uri="{FF2B5EF4-FFF2-40B4-BE49-F238E27FC236}">
                <a16:creationId xmlns:a16="http://schemas.microsoft.com/office/drawing/2014/main" id="{1CCC38D4-64CB-4E97-A0AC-0A3BF9374707}"/>
              </a:ext>
            </a:extLst>
          </p:cNvPr>
          <p:cNvCxnSpPr>
            <a:cxnSpLocks/>
          </p:cNvCxnSpPr>
          <p:nvPr/>
        </p:nvCxnSpPr>
        <p:spPr>
          <a:xfrm>
            <a:off x="-16998" y="4449367"/>
            <a:ext cx="2925601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287108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3194</TotalTime>
  <Words>718</Words>
  <Application>Microsoft Office PowerPoint</Application>
  <PresentationFormat>กระดาษ A4 (210x297 มม.)</PresentationFormat>
  <Paragraphs>164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TH SarabunPSK</vt:lpstr>
      <vt:lpstr>Wingdings</vt:lpstr>
      <vt:lpstr>ธีมของ Office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Acer</dc:creator>
  <cp:lastModifiedBy>Tai</cp:lastModifiedBy>
  <cp:revision>198</cp:revision>
  <cp:lastPrinted>2020-07-23T08:18:00Z</cp:lastPrinted>
  <dcterms:created xsi:type="dcterms:W3CDTF">2019-03-04T02:18:50Z</dcterms:created>
  <dcterms:modified xsi:type="dcterms:W3CDTF">2020-07-30T01:36:30Z</dcterms:modified>
</cp:coreProperties>
</file>