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780" r:id="rId1"/>
  </p:sldMasterIdLst>
  <p:notesMasterIdLst>
    <p:notesMasterId r:id="rId18"/>
  </p:notesMasterIdLst>
  <p:handoutMasterIdLst>
    <p:handoutMasterId r:id="rId19"/>
  </p:handoutMasterIdLst>
  <p:sldIdLst>
    <p:sldId id="277" r:id="rId2"/>
    <p:sldId id="258" r:id="rId3"/>
    <p:sldId id="293" r:id="rId4"/>
    <p:sldId id="567" r:id="rId5"/>
    <p:sldId id="295" r:id="rId6"/>
    <p:sldId id="319" r:id="rId7"/>
    <p:sldId id="328" r:id="rId8"/>
    <p:sldId id="616" r:id="rId9"/>
    <p:sldId id="617" r:id="rId10"/>
    <p:sldId id="618" r:id="rId11"/>
    <p:sldId id="619" r:id="rId12"/>
    <p:sldId id="620" r:id="rId13"/>
    <p:sldId id="621" r:id="rId14"/>
    <p:sldId id="622" r:id="rId15"/>
    <p:sldId id="623" r:id="rId16"/>
    <p:sldId id="624" r:id="rId17"/>
  </p:sldIdLst>
  <p:sldSz cx="12192000" cy="6858000"/>
  <p:notesSz cx="6888163" cy="100203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CBAD"/>
    <a:srgbClr val="FF0000"/>
    <a:srgbClr val="000000"/>
    <a:srgbClr val="FFFFCC"/>
    <a:srgbClr val="F1A16F"/>
    <a:srgbClr val="E46C0A"/>
    <a:srgbClr val="D9A687"/>
    <a:srgbClr val="E79879"/>
    <a:srgbClr val="FAF4EE"/>
    <a:srgbClr val="F9F1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สไตล์สีปานกลาง 2 - เน้น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A111915-BE36-4E01-A7E5-04B1672EAD32}" styleName="สไตล์สีอ่อน 2 - เน้น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7292A2E-F333-43FB-9621-5CBBE7FDCDCB}" styleName="สไตล์สีอ่อน 2 - เน้น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69012ECD-51FC-41F1-AA8D-1B2483CD663E}" styleName="สไตล์สีอ่อน 2 - เน้น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60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9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787376510133904E-2"/>
          <c:y val="5.9878978223624257E-2"/>
          <c:w val="0.88018636723264387"/>
          <c:h val="0.8984805510682070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คอลัมน์1</c:v>
                </c:pt>
              </c:strCache>
            </c:strRef>
          </c:tx>
          <c:dPt>
            <c:idx val="0"/>
            <c:bubble3D val="0"/>
            <c:spPr>
              <a:solidFill>
                <a:schemeClr val="accent3">
                  <a:shade val="76000"/>
                </a:schemeClr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2108-4835-868E-5BB54649E1D3}"/>
              </c:ext>
            </c:extLst>
          </c:dPt>
          <c:dPt>
            <c:idx val="1"/>
            <c:bubble3D val="0"/>
            <c:spPr>
              <a:solidFill>
                <a:srgbClr val="FF5050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2108-4835-868E-5BB54649E1D3}"/>
              </c:ext>
            </c:extLst>
          </c:dPt>
          <c:dLbls>
            <c:dLbl>
              <c:idx val="0"/>
              <c:layout>
                <c:manualLayout>
                  <c:x val="3.7321346122442298E-2"/>
                  <c:y val="5.6398201871346657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tx1"/>
                        </a:solidFill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defRPr>
                    </a:pPr>
                    <a:fld id="{3A3EBF5A-9992-4771-877E-780287F84972}" type="CATEGORYNAME">
                      <a:rPr lang="th-TH" sz="1600"/>
                      <a:pPr>
                        <a:defRPr sz="160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defRPr>
                      </a:pPr>
                      <a:t>[CATEGORY NAME]</a:t>
                    </a:fld>
                    <a:r>
                      <a:rPr lang="th-TH" sz="1600" baseline="0" dirty="0"/>
                      <a:t>
</a:t>
                    </a:r>
                    <a:fld id="{A83E696E-86C3-4C7D-9C15-41E0F75AAE49}" type="PERCENTAGE">
                      <a:rPr lang="th-TH" sz="1600" baseline="0"/>
                      <a:pPr>
                        <a:defRPr sz="160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defRPr>
                      </a:pPr>
                      <a:t>[PERCENTAGE]</a:t>
                    </a:fld>
                    <a:endParaRPr lang="th-TH" sz="1600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tx1"/>
                      </a:solidFill>
                      <a:latin typeface="TH SarabunIT๙" panose="020B0500040200020003" pitchFamily="34" charset="-34"/>
                      <a:ea typeface="+mn-ea"/>
                      <a:cs typeface="TH SarabunIT๙" panose="020B0500040200020003" pitchFamily="34" charset="-34"/>
                    </a:defRPr>
                  </a:pPr>
                  <a:endParaRPr lang="th-TH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5621306017329452"/>
                      <c:h val="0.2063736309643998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2108-4835-868E-5BB54649E1D3}"/>
                </c:ext>
              </c:extLst>
            </c:dLbl>
            <c:dLbl>
              <c:idx val="1"/>
              <c:layout>
                <c:manualLayout>
                  <c:x val="5.8434589296377376E-2"/>
                  <c:y val="-0.1311589882429767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tx1"/>
                      </a:solidFill>
                      <a:latin typeface="TH SarabunIT๙" panose="020B0500040200020003" pitchFamily="34" charset="-34"/>
                      <a:ea typeface="+mn-ea"/>
                      <a:cs typeface="TH SarabunIT๙" panose="020B0500040200020003" pitchFamily="34" charset="-34"/>
                    </a:defRPr>
                  </a:pPr>
                  <a:endParaRPr lang="th-TH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6763745441056972"/>
                      <c:h val="0.2641351480389014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2108-4835-868E-5BB54649E1D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/>
                    </a:solidFill>
                    <a:latin typeface="TH SarabunIT๙" panose="020B0500040200020003" pitchFamily="34" charset="-34"/>
                    <a:ea typeface="+mn-ea"/>
                    <a:cs typeface="TH SarabunIT๙" panose="020B0500040200020003" pitchFamily="34" charset="-34"/>
                  </a:defRPr>
                </a:pPr>
                <a:endParaRPr lang="th-TH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ผลรวม 3 เดือน</c:v>
                </c:pt>
                <c:pt idx="1">
                  <c:v>เป้าหมาย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31.19</c:v>
                </c:pt>
                <c:pt idx="1">
                  <c:v>68.81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108-4835-868E-5BB54649E1D3}"/>
            </c:ext>
          </c:extLst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60" b="1" i="0" u="none" strike="noStrike" kern="1200" baseline="0">
                <a:solidFill>
                  <a:schemeClr val="tx2"/>
                </a:solidFill>
                <a:latin typeface="TH Sarabun New" panose="020B0500040200020003" pitchFamily="34" charset="-34"/>
                <a:ea typeface="+mn-ea"/>
                <a:cs typeface="TH Sarabun New" panose="020B0500040200020003" pitchFamily="34" charset="-34"/>
              </a:defRPr>
            </a:pPr>
            <a:r>
              <a:rPr lang="th-TH"/>
              <a:t>ตารางที่ 1 จำนวนอุบัติเหตุ (ครั้ง)</a:t>
            </a:r>
          </a:p>
        </c:rich>
      </c:tx>
      <c:overlay val="0"/>
      <c:spPr>
        <a:gradFill rotWithShape="1">
          <a:gsLst>
            <a:gs pos="0">
              <a:schemeClr val="accent2">
                <a:tint val="65000"/>
                <a:shade val="92000"/>
                <a:satMod val="130000"/>
              </a:schemeClr>
            </a:gs>
            <a:gs pos="45000">
              <a:schemeClr val="accent2">
                <a:tint val="60000"/>
                <a:shade val="99000"/>
                <a:satMod val="120000"/>
              </a:schemeClr>
            </a:gs>
            <a:gs pos="100000">
              <a:schemeClr val="accent2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ln w="12700" cap="flat" cmpd="sng" algn="ctr">
          <a:solidFill>
            <a:schemeClr val="accent2"/>
          </a:solidFill>
          <a:prstDash val="solid"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60" b="1" i="0" u="none" strike="noStrike" kern="1200" baseline="0">
              <a:solidFill>
                <a:schemeClr val="tx2"/>
              </a:solidFill>
              <a:latin typeface="TH Sarabun New" panose="020B0500040200020003" pitchFamily="34" charset="-34"/>
              <a:ea typeface="+mn-ea"/>
              <a:cs typeface="TH Sarabun New" panose="020B0500040200020003" pitchFamily="34" charset="-34"/>
            </a:defRPr>
          </a:pPr>
          <a:endParaRPr lang="th-TH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จำนวนอุบัติเหตุสะสม เดือนตุลาคม 2562 - เมษายน พ.ศ.2563  (ครั้ง)
</c:v>
                </c:pt>
              </c:strCache>
            </c:strRef>
          </c:tx>
          <c:spPr>
            <a:ln w="31750" cap="rnd">
              <a:solidFill>
                <a:srgbClr val="FF0000"/>
              </a:solidFill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1" i="0" u="none" strike="noStrike" kern="1200" baseline="0">
                    <a:solidFill>
                      <a:srgbClr val="FF0000"/>
                    </a:solidFill>
                    <a:latin typeface="TH Sarabun New" panose="020B0500040200020003" pitchFamily="34" charset="-34"/>
                    <a:ea typeface="+mn-ea"/>
                    <a:cs typeface="TH Sarabun New" panose="020B0500040200020003" pitchFamily="34" charset="-34"/>
                  </a:defRPr>
                </a:pPr>
                <a:endParaRPr lang="th-TH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 ต.ค. 2562</c:v>
                </c:pt>
                <c:pt idx="1">
                  <c:v> พ.ย. 2562</c:v>
                </c:pt>
                <c:pt idx="2">
                  <c:v> ธ.ค. 2562</c:v>
                </c:pt>
                <c:pt idx="3">
                  <c:v> ม.ค. 2563</c:v>
                </c:pt>
                <c:pt idx="4">
                  <c:v> ก.พ. 2563</c:v>
                </c:pt>
                <c:pt idx="5">
                  <c:v> มี.ค. 2563</c:v>
                </c:pt>
                <c:pt idx="6">
                  <c:v> เม.ย. 2563</c:v>
                </c:pt>
                <c:pt idx="7">
                  <c:v> พ.ค. 2563</c:v>
                </c:pt>
                <c:pt idx="8">
                  <c:v> มิ.ย. 2563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26</c:v>
                </c:pt>
                <c:pt idx="1">
                  <c:v>67</c:v>
                </c:pt>
                <c:pt idx="2">
                  <c:v>131</c:v>
                </c:pt>
                <c:pt idx="3">
                  <c:v>155</c:v>
                </c:pt>
                <c:pt idx="4">
                  <c:v>179</c:v>
                </c:pt>
                <c:pt idx="5">
                  <c:v>210</c:v>
                </c:pt>
                <c:pt idx="6">
                  <c:v>251</c:v>
                </c:pt>
                <c:pt idx="7">
                  <c:v>266</c:v>
                </c:pt>
                <c:pt idx="8">
                  <c:v>291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CA9-44EE-9923-8C7E7507CD3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จำนวนอุบัติเหตุ รายเดือน (ครั้ง)
</c:v>
                </c:pt>
              </c:strCache>
            </c:strRef>
          </c:tx>
          <c:spPr>
            <a:ln w="31750" cap="rnd">
              <a:solidFill>
                <a:schemeClr val="tx2"/>
              </a:solidFill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marker>
            <c:symbol val="none"/>
          </c:marker>
          <c:dLbls>
            <c:dLbl>
              <c:idx val="0"/>
              <c:layout>
                <c:manualLayout>
                  <c:x val="-4.8443393356856067E-2"/>
                  <c:y val="1.520846387835812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048-4888-A602-40EEFB5B42A0}"/>
                </c:ext>
              </c:extLst>
            </c:dLbl>
            <c:dLbl>
              <c:idx val="1"/>
              <c:layout>
                <c:manualLayout>
                  <c:x val="-2.2902096303415109E-2"/>
                  <c:y val="3.924848333180374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048-4888-A602-40EEFB5B42A0}"/>
                </c:ext>
              </c:extLst>
            </c:dLbl>
            <c:dLbl>
              <c:idx val="2"/>
              <c:layout>
                <c:manualLayout>
                  <c:x val="-1.5989315780604241E-2"/>
                  <c:y val="3.61568439766465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048-4888-A602-40EEFB5B42A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1" i="0" u="none" strike="noStrike" kern="1200" baseline="0">
                    <a:solidFill>
                      <a:srgbClr val="0070C0"/>
                    </a:solidFill>
                    <a:latin typeface="TH Sarabun New" panose="020B0500040200020003" pitchFamily="34" charset="-34"/>
                    <a:ea typeface="+mn-ea"/>
                    <a:cs typeface="TH Sarabun New" panose="020B0500040200020003" pitchFamily="34" charset="-34"/>
                  </a:defRPr>
                </a:pPr>
                <a:endParaRPr lang="th-TH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 ต.ค. 2562</c:v>
                </c:pt>
                <c:pt idx="1">
                  <c:v> พ.ย. 2562</c:v>
                </c:pt>
                <c:pt idx="2">
                  <c:v> ธ.ค. 2562</c:v>
                </c:pt>
                <c:pt idx="3">
                  <c:v> ม.ค. 2563</c:v>
                </c:pt>
                <c:pt idx="4">
                  <c:v> ก.พ. 2563</c:v>
                </c:pt>
                <c:pt idx="5">
                  <c:v> มี.ค. 2563</c:v>
                </c:pt>
                <c:pt idx="6">
                  <c:v> เม.ย. 2563</c:v>
                </c:pt>
                <c:pt idx="7">
                  <c:v> พ.ค. 2563</c:v>
                </c:pt>
                <c:pt idx="8">
                  <c:v> มิ.ย. 2563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26</c:v>
                </c:pt>
                <c:pt idx="1">
                  <c:v>41</c:v>
                </c:pt>
                <c:pt idx="2">
                  <c:v>64</c:v>
                </c:pt>
                <c:pt idx="3">
                  <c:v>24</c:v>
                </c:pt>
                <c:pt idx="4">
                  <c:v>24</c:v>
                </c:pt>
                <c:pt idx="5">
                  <c:v>31</c:v>
                </c:pt>
                <c:pt idx="6">
                  <c:v>41</c:v>
                </c:pt>
                <c:pt idx="7">
                  <c:v>15</c:v>
                </c:pt>
                <c:pt idx="8">
                  <c:v>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048-4888-A602-40EEFB5B42A0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33667328"/>
        <c:axId val="34996224"/>
      </c:lineChart>
      <c:catAx>
        <c:axId val="336673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2"/>
                </a:solidFill>
                <a:latin typeface="TH Sarabun New" panose="020B0500040200020003" pitchFamily="34" charset="-34"/>
                <a:ea typeface="+mn-ea"/>
                <a:cs typeface="TH Sarabun New" panose="020B0500040200020003" pitchFamily="34" charset="-34"/>
              </a:defRPr>
            </a:pPr>
            <a:endParaRPr lang="th-TH"/>
          </a:p>
        </c:txPr>
        <c:crossAx val="34996224"/>
        <c:crosses val="autoZero"/>
        <c:auto val="1"/>
        <c:lblAlgn val="ctr"/>
        <c:lblOffset val="100"/>
        <c:noMultiLvlLbl val="0"/>
      </c:catAx>
      <c:valAx>
        <c:axId val="34996224"/>
        <c:scaling>
          <c:orientation val="minMax"/>
          <c:max val="440"/>
          <c:min val="0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2"/>
                </a:solidFill>
                <a:latin typeface="TH Sarabun New" panose="020B0500040200020003" pitchFamily="34" charset="-34"/>
                <a:ea typeface="+mn-ea"/>
                <a:cs typeface="TH Sarabun New" panose="020B0500040200020003" pitchFamily="34" charset="-34"/>
              </a:defRPr>
            </a:pPr>
            <a:endParaRPr lang="th-TH"/>
          </a:p>
        </c:txPr>
        <c:crossAx val="33667328"/>
        <c:crosses val="autoZero"/>
        <c:crossBetween val="between"/>
        <c:majorUnit val="40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80631198822706018"/>
          <c:w val="1"/>
          <c:h val="0.1767896917586760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2"/>
              </a:solidFill>
              <a:latin typeface="TH Sarabun New" panose="020B0500040200020003" pitchFamily="34" charset="-34"/>
              <a:ea typeface="+mn-ea"/>
              <a:cs typeface="TH Sarabun New" panose="020B0500040200020003" pitchFamily="34" charset="-34"/>
            </a:defRPr>
          </a:pPr>
          <a:endParaRPr lang="th-T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latin typeface="TH Sarabun New" panose="020B0500040200020003" pitchFamily="34" charset="-34"/>
          <a:cs typeface="TH Sarabun New" panose="020B0500040200020003" pitchFamily="34" charset="-34"/>
        </a:defRPr>
      </a:pPr>
      <a:endParaRPr lang="th-TH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view3D>
      <c:rotX val="50"/>
      <c:rotY val="0"/>
      <c:depthPercent val="100"/>
      <c:rAngAx val="0"/>
      <c:perspective val="6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2426463458175832E-2"/>
          <c:y val="4.6145204059905923E-2"/>
          <c:w val="0.87514707308364836"/>
          <c:h val="0.89848055106820701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คอลัมน์1</c:v>
                </c:pt>
              </c:strCache>
            </c:strRef>
          </c:tx>
          <c:dPt>
            <c:idx val="0"/>
            <c:bubble3D val="0"/>
            <c:spPr>
              <a:solidFill>
                <a:schemeClr val="accent3">
                  <a:shade val="76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1-0E10-453F-BDE1-720C4C55341D}"/>
              </c:ext>
            </c:extLst>
          </c:dPt>
          <c:dPt>
            <c:idx val="1"/>
            <c:bubble3D val="0"/>
            <c:spPr>
              <a:solidFill>
                <a:schemeClr val="accent3">
                  <a:tint val="77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3-0E10-453F-BDE1-720C4C55341D}"/>
              </c:ext>
            </c:extLst>
          </c:dPt>
          <c:dLbls>
            <c:dLbl>
              <c:idx val="0"/>
              <c:layout>
                <c:manualLayout>
                  <c:x val="-7.7804987191614217E-2"/>
                  <c:y val="0.13435267085907956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4840249825141026"/>
                      <c:h val="0.2486052426586558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0E10-453F-BDE1-720C4C55341D}"/>
                </c:ext>
              </c:extLst>
            </c:dLbl>
            <c:dLbl>
              <c:idx val="1"/>
              <c:layout>
                <c:manualLayout>
                  <c:x val="0.18975991876246401"/>
                  <c:y val="-0.1808714219714396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739139436409118"/>
                      <c:h val="0.2486052426586558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0E10-453F-BDE1-720C4C55341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/>
                    </a:solidFill>
                    <a:latin typeface="TH SarabunIT๙" panose="020B0500040200020003" pitchFamily="34" charset="-34"/>
                    <a:ea typeface="+mn-ea"/>
                    <a:cs typeface="TH SarabunIT๙" panose="020B0500040200020003" pitchFamily="34" charset="-34"/>
                  </a:defRPr>
                </a:pPr>
                <a:endParaRPr lang="th-TH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ผลรวม 3 เดือน</c:v>
                </c:pt>
                <c:pt idx="1">
                  <c:v>เป้าหมาย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35.549999999999997</c:v>
                </c:pt>
                <c:pt idx="1">
                  <c:v>64.45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E10-453F-BDE1-720C4C55341D}"/>
            </c:ext>
          </c:extLst>
        </c:ser>
        <c:dLbls>
          <c:dLblPos val="in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28" b="1" i="0" u="none" strike="noStrike" kern="1200" baseline="0">
                <a:solidFill>
                  <a:srgbClr val="000000"/>
                </a:solidFill>
                <a:latin typeface="TH Sarabun New" panose="020B0500040200020003" pitchFamily="34" charset="-34"/>
                <a:ea typeface="+mn-ea"/>
                <a:cs typeface="TH Sarabun New" panose="020B0500040200020003" pitchFamily="34" charset="-34"/>
              </a:defRPr>
            </a:pPr>
            <a:r>
              <a:rPr lang="th-TH" sz="2400" dirty="0">
                <a:solidFill>
                  <a:schemeClr val="dk1"/>
                </a:solidFill>
                <a:latin typeface="TH Sarabun New" panose="020B0500040200020003" pitchFamily="34" charset="-34"/>
                <a:ea typeface="+mn-ea"/>
                <a:cs typeface="TH Sarabun New" panose="020B0500040200020003" pitchFamily="34" charset="-34"/>
              </a:rPr>
              <a:t>ตารางที่ 2 </a:t>
            </a:r>
            <a:r>
              <a:rPr lang="th-TH" sz="2400" b="1" u="sng" dirty="0">
                <a:effectLst/>
                <a:latin typeface="TH Sarabun New" panose="020B0500040200020003" pitchFamily="34" charset="-34"/>
                <a:cs typeface="TH Sarabun New" panose="020B0500040200020003" pitchFamily="34" charset="-34"/>
              </a:rPr>
              <a:t>จำนวนผู้บาดเจ็บ (คน)</a:t>
            </a:r>
            <a:endParaRPr lang="th-TH" sz="2400" dirty="0">
              <a:effectLst/>
              <a:latin typeface="TH Sarabun New" panose="020B0500040200020003" pitchFamily="34" charset="-34"/>
              <a:cs typeface="TH Sarabun New" panose="020B0500040200020003" pitchFamily="34" charset="-34"/>
            </a:endParaRPr>
          </a:p>
        </c:rich>
      </c:tx>
      <c:overlay val="0"/>
      <c:spPr>
        <a:gradFill rotWithShape="1">
          <a:gsLst>
            <a:gs pos="0">
              <a:schemeClr val="accent2">
                <a:tint val="65000"/>
                <a:shade val="92000"/>
                <a:satMod val="130000"/>
              </a:schemeClr>
            </a:gs>
            <a:gs pos="45000">
              <a:schemeClr val="accent2">
                <a:tint val="60000"/>
                <a:shade val="99000"/>
                <a:satMod val="120000"/>
              </a:schemeClr>
            </a:gs>
            <a:gs pos="100000">
              <a:schemeClr val="accent2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ln w="12700" cap="flat" cmpd="sng" algn="ctr">
          <a:solidFill>
            <a:schemeClr val="accent2"/>
          </a:solidFill>
          <a:prstDash val="solid"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2128" b="1" i="0" u="none" strike="noStrike" kern="1200" baseline="0">
              <a:solidFill>
                <a:srgbClr val="000000"/>
              </a:solidFill>
              <a:latin typeface="TH Sarabun New" panose="020B0500040200020003" pitchFamily="34" charset="-34"/>
              <a:ea typeface="+mn-ea"/>
              <a:cs typeface="TH Sarabun New" panose="020B0500040200020003" pitchFamily="34" charset="-34"/>
            </a:defRPr>
          </a:pPr>
          <a:endParaRPr lang="th-TH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จำนวนผู้บาดเจ็บ สะสม เดือนตุลาคม พ.ศ.2562 - เมษายน พ.ศ.2563  (คน)
</c:v>
                </c:pt>
              </c:strCache>
            </c:strRef>
          </c:tx>
          <c:spPr>
            <a:ln w="31750" cap="rnd">
              <a:solidFill>
                <a:srgbClr val="FF0000"/>
              </a:solidFill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rgbClr val="FF0000"/>
                    </a:solidFill>
                    <a:latin typeface="TH Sarabun New" panose="020B0500040200020003" pitchFamily="34" charset="-34"/>
                    <a:ea typeface="+mn-ea"/>
                    <a:cs typeface="TH Sarabun New" panose="020B0500040200020003" pitchFamily="34" charset="-34"/>
                  </a:defRPr>
                </a:pPr>
                <a:endParaRPr lang="th-TH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 ต.ค. 2562</c:v>
                </c:pt>
                <c:pt idx="1">
                  <c:v> พ.ย. 2562</c:v>
                </c:pt>
                <c:pt idx="2">
                  <c:v> ธ.ค. 2562</c:v>
                </c:pt>
                <c:pt idx="3">
                  <c:v> ม.ค. 2563</c:v>
                </c:pt>
                <c:pt idx="4">
                  <c:v> ก.พ. 2563</c:v>
                </c:pt>
                <c:pt idx="5">
                  <c:v> มี.ค. 2563</c:v>
                </c:pt>
                <c:pt idx="6">
                  <c:v> เม.ย 2563</c:v>
                </c:pt>
                <c:pt idx="7">
                  <c:v> พ.ค. 2563</c:v>
                </c:pt>
                <c:pt idx="8">
                  <c:v> มิ.ย 2563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25</c:v>
                </c:pt>
                <c:pt idx="1">
                  <c:v>55</c:v>
                </c:pt>
                <c:pt idx="2">
                  <c:v>123</c:v>
                </c:pt>
                <c:pt idx="3">
                  <c:v>149</c:v>
                </c:pt>
                <c:pt idx="4">
                  <c:v>168</c:v>
                </c:pt>
                <c:pt idx="5">
                  <c:v>193</c:v>
                </c:pt>
                <c:pt idx="6">
                  <c:v>232</c:v>
                </c:pt>
                <c:pt idx="7">
                  <c:v>247</c:v>
                </c:pt>
                <c:pt idx="8">
                  <c:v>265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983-4784-9C54-84A8187FE66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จำนวนผู้บาดเจ็บ รายเดือน (คน)
</c:v>
                </c:pt>
              </c:strCache>
            </c:strRef>
          </c:tx>
          <c:spPr>
            <a:ln w="31750" cap="rnd">
              <a:solidFill>
                <a:schemeClr val="tx2"/>
              </a:solidFill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marker>
            <c:symbol val="none"/>
          </c:marker>
          <c:dLbls>
            <c:dLbl>
              <c:idx val="0"/>
              <c:layout>
                <c:manualLayout>
                  <c:x val="-2.0136984094290763E-2"/>
                  <c:y val="2.069864720086137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983-4784-9C54-84A8187FE66F}"/>
                </c:ext>
              </c:extLst>
            </c:dLbl>
            <c:dLbl>
              <c:idx val="1"/>
              <c:layout>
                <c:manualLayout>
                  <c:x val="-2.2902096303415109E-2"/>
                  <c:y val="3.924848333180374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983-4784-9C54-84A8187FE66F}"/>
                </c:ext>
              </c:extLst>
            </c:dLbl>
            <c:dLbl>
              <c:idx val="2"/>
              <c:layout>
                <c:manualLayout>
                  <c:x val="-1.5989315780604241E-2"/>
                  <c:y val="3.61568439766465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983-4784-9C54-84A8187FE66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2"/>
                    </a:solidFill>
                    <a:latin typeface="TH Sarabun New" panose="020B0500040200020003" pitchFamily="34" charset="-34"/>
                    <a:ea typeface="+mn-ea"/>
                    <a:cs typeface="TH Sarabun New" panose="020B0500040200020003" pitchFamily="34" charset="-34"/>
                  </a:defRPr>
                </a:pPr>
                <a:endParaRPr lang="th-TH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 ต.ค. 2562</c:v>
                </c:pt>
                <c:pt idx="1">
                  <c:v> พ.ย. 2562</c:v>
                </c:pt>
                <c:pt idx="2">
                  <c:v> ธ.ค. 2562</c:v>
                </c:pt>
                <c:pt idx="3">
                  <c:v> ม.ค. 2563</c:v>
                </c:pt>
                <c:pt idx="4">
                  <c:v> ก.พ. 2563</c:v>
                </c:pt>
                <c:pt idx="5">
                  <c:v> มี.ค. 2563</c:v>
                </c:pt>
                <c:pt idx="6">
                  <c:v> เม.ย 2563</c:v>
                </c:pt>
                <c:pt idx="7">
                  <c:v> พ.ค. 2563</c:v>
                </c:pt>
                <c:pt idx="8">
                  <c:v> มิ.ย 2563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25</c:v>
                </c:pt>
                <c:pt idx="1">
                  <c:v>30</c:v>
                </c:pt>
                <c:pt idx="2">
                  <c:v>68</c:v>
                </c:pt>
                <c:pt idx="3">
                  <c:v>26</c:v>
                </c:pt>
                <c:pt idx="4">
                  <c:v>19</c:v>
                </c:pt>
                <c:pt idx="5">
                  <c:v>25</c:v>
                </c:pt>
                <c:pt idx="6">
                  <c:v>39</c:v>
                </c:pt>
                <c:pt idx="7">
                  <c:v>15</c:v>
                </c:pt>
                <c:pt idx="8">
                  <c:v>18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C983-4784-9C54-84A8187FE66F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35873536"/>
        <c:axId val="35875072"/>
      </c:lineChart>
      <c:catAx>
        <c:axId val="35873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2"/>
                </a:solidFill>
                <a:latin typeface="TH Sarabun New" panose="020B0500040200020003" pitchFamily="34" charset="-34"/>
                <a:ea typeface="+mn-ea"/>
                <a:cs typeface="TH Sarabun New" panose="020B0500040200020003" pitchFamily="34" charset="-34"/>
              </a:defRPr>
            </a:pPr>
            <a:endParaRPr lang="th-TH"/>
          </a:p>
        </c:txPr>
        <c:crossAx val="35875072"/>
        <c:crosses val="autoZero"/>
        <c:auto val="1"/>
        <c:lblAlgn val="ctr"/>
        <c:lblOffset val="100"/>
        <c:noMultiLvlLbl val="0"/>
      </c:catAx>
      <c:valAx>
        <c:axId val="35875072"/>
        <c:scaling>
          <c:orientation val="minMax"/>
          <c:max val="380"/>
          <c:min val="0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35873536"/>
        <c:crosses val="autoZero"/>
        <c:crossBetween val="between"/>
        <c:majorUnit val="30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0037298061178729E-2"/>
          <c:y val="0.80845624066297583"/>
          <c:w val="0.98406440010220786"/>
          <c:h val="0.1748325147308963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2"/>
              </a:solidFill>
              <a:latin typeface="TH Sarabun New" panose="020B0500040200020003" pitchFamily="34" charset="-34"/>
              <a:ea typeface="+mn-ea"/>
              <a:cs typeface="TH Sarabun New" panose="020B0500040200020003" pitchFamily="34" charset="-34"/>
            </a:defRPr>
          </a:pPr>
          <a:endParaRPr lang="th-T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28" b="1" i="0" u="none" strike="noStrike" kern="1200" baseline="0">
                <a:solidFill>
                  <a:srgbClr val="000000"/>
                </a:solidFill>
                <a:latin typeface="TH Sarabun New" panose="020B0500040200020003" pitchFamily="34" charset="-34"/>
                <a:ea typeface="+mn-ea"/>
                <a:cs typeface="TH Sarabun New" panose="020B0500040200020003" pitchFamily="34" charset="-34"/>
              </a:defRPr>
            </a:pPr>
            <a:r>
              <a:rPr lang="th-TH" sz="2400" b="1" i="0" u="sng" strike="noStrike" kern="1200" baseline="0" dirty="0">
                <a:solidFill>
                  <a:srgbClr val="000000"/>
                </a:solidFill>
                <a:effectLst/>
                <a:latin typeface="TH Sarabun New" panose="020B0500040200020003" pitchFamily="34" charset="-34"/>
                <a:ea typeface="+mn-ea"/>
                <a:cs typeface="TH Sarabun New" panose="020B0500040200020003" pitchFamily="34" charset="-34"/>
              </a:rPr>
              <a:t>ตารางที่ 3 จำนวนผู้เสียชีวิต (คน</a:t>
            </a:r>
            <a:r>
              <a:rPr lang="th-TH" sz="2400" b="1" u="sng" dirty="0">
                <a:effectLst/>
                <a:latin typeface="TH Sarabun New" panose="020B0500040200020003" pitchFamily="34" charset="-34"/>
                <a:cs typeface="TH Sarabun New" panose="020B0500040200020003" pitchFamily="34" charset="-34"/>
              </a:rPr>
              <a:t>)</a:t>
            </a:r>
            <a:endParaRPr lang="th-TH" sz="2400" dirty="0">
              <a:effectLst/>
              <a:latin typeface="TH Sarabun New" panose="020B0500040200020003" pitchFamily="34" charset="-34"/>
              <a:cs typeface="TH Sarabun New" panose="020B0500040200020003" pitchFamily="34" charset="-34"/>
            </a:endParaRPr>
          </a:p>
        </c:rich>
      </c:tx>
      <c:overlay val="0"/>
      <c:spPr>
        <a:gradFill rotWithShape="1">
          <a:gsLst>
            <a:gs pos="0">
              <a:schemeClr val="accent2">
                <a:tint val="65000"/>
                <a:shade val="92000"/>
                <a:satMod val="130000"/>
              </a:schemeClr>
            </a:gs>
            <a:gs pos="45000">
              <a:schemeClr val="accent2">
                <a:tint val="60000"/>
                <a:shade val="99000"/>
                <a:satMod val="120000"/>
              </a:schemeClr>
            </a:gs>
            <a:gs pos="100000">
              <a:schemeClr val="accent2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ln w="12700" cap="flat" cmpd="sng" algn="ctr">
          <a:solidFill>
            <a:schemeClr val="accent2"/>
          </a:solidFill>
          <a:prstDash val="solid"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2128" b="1" i="0" u="none" strike="noStrike" kern="1200" baseline="0">
              <a:solidFill>
                <a:srgbClr val="000000"/>
              </a:solidFill>
              <a:latin typeface="TH Sarabun New" panose="020B0500040200020003" pitchFamily="34" charset="-34"/>
              <a:ea typeface="+mn-ea"/>
              <a:cs typeface="TH Sarabun New" panose="020B0500040200020003" pitchFamily="34" charset="-34"/>
            </a:defRPr>
          </a:pPr>
          <a:endParaRPr lang="th-TH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จำนวนผู้เสียชีวิต สะสม เดือนตุลาคม พ.ศ.2562 - เมษายน พ.ศ.2563  (คน)
</c:v>
                </c:pt>
              </c:strCache>
            </c:strRef>
          </c:tx>
          <c:spPr>
            <a:ln w="31750" cap="rnd">
              <a:solidFill>
                <a:srgbClr val="FF0000"/>
              </a:solidFill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marker>
            <c:symbol val="none"/>
          </c:marker>
          <c:dLbls>
            <c:dLbl>
              <c:idx val="5"/>
              <c:layout>
                <c:manualLayout>
                  <c:x val="-3.6571502444928725E-2"/>
                  <c:y val="1.997230607352076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721-4658-B8D9-C4932F4390C8}"/>
                </c:ext>
              </c:extLst>
            </c:dLbl>
            <c:dLbl>
              <c:idx val="6"/>
              <c:layout>
                <c:manualLayout>
                  <c:x val="-3.9846229468139212E-2"/>
                  <c:y val="-5.18293016811290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721-4658-B8D9-C4932F4390C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rgbClr val="FF0000"/>
                    </a:solidFill>
                    <a:latin typeface="TH Sarabun New" panose="020B0500040200020003" pitchFamily="34" charset="-34"/>
                    <a:ea typeface="+mn-ea"/>
                    <a:cs typeface="TH Sarabun New" panose="020B0500040200020003" pitchFamily="34" charset="-34"/>
                  </a:defRPr>
                </a:pPr>
                <a:endParaRPr lang="th-TH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 ต.ค. 2562</c:v>
                </c:pt>
                <c:pt idx="1">
                  <c:v> พ.ย. 2562</c:v>
                </c:pt>
                <c:pt idx="2">
                  <c:v> ธ.ค. 2562</c:v>
                </c:pt>
                <c:pt idx="3">
                  <c:v> ม.ค. 2563</c:v>
                </c:pt>
                <c:pt idx="4">
                  <c:v> ก.พ. 2563</c:v>
                </c:pt>
                <c:pt idx="5">
                  <c:v> มี.ค. 2563</c:v>
                </c:pt>
                <c:pt idx="6">
                  <c:v> เม.ย. 2563</c:v>
                </c:pt>
                <c:pt idx="7">
                  <c:v> พ.ค. 2563</c:v>
                </c:pt>
                <c:pt idx="8">
                  <c:v> มิ.ย. 2563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12</c:v>
                </c:pt>
                <c:pt idx="1">
                  <c:v>38</c:v>
                </c:pt>
                <c:pt idx="2">
                  <c:v>50</c:v>
                </c:pt>
                <c:pt idx="3">
                  <c:v>58</c:v>
                </c:pt>
                <c:pt idx="4">
                  <c:v>71</c:v>
                </c:pt>
                <c:pt idx="5">
                  <c:v>80</c:v>
                </c:pt>
                <c:pt idx="6">
                  <c:v>86</c:v>
                </c:pt>
                <c:pt idx="7">
                  <c:v>94</c:v>
                </c:pt>
                <c:pt idx="8">
                  <c:v>108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975-4FA1-A51B-CE1935600B5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จำนวนผู้เสียชีวิตรายเดือน (คน)
</c:v>
                </c:pt>
              </c:strCache>
            </c:strRef>
          </c:tx>
          <c:spPr>
            <a:ln w="31750" cap="rnd">
              <a:solidFill>
                <a:schemeClr val="tx2"/>
              </a:solidFill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marker>
            <c:symbol val="none"/>
          </c:marker>
          <c:dLbls>
            <c:dLbl>
              <c:idx val="0"/>
              <c:layout>
                <c:manualLayout>
                  <c:x val="-2.0136984094290763E-2"/>
                  <c:y val="2.069864720086137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975-4FA1-A51B-CE1935600B5B}"/>
                </c:ext>
              </c:extLst>
            </c:dLbl>
            <c:dLbl>
              <c:idx val="1"/>
              <c:layout>
                <c:manualLayout>
                  <c:x val="-2.2902096303415109E-2"/>
                  <c:y val="3.924848333180374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975-4FA1-A51B-CE1935600B5B}"/>
                </c:ext>
              </c:extLst>
            </c:dLbl>
            <c:dLbl>
              <c:idx val="2"/>
              <c:layout>
                <c:manualLayout>
                  <c:x val="-1.5989315780604241E-2"/>
                  <c:y val="3.61568439766465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975-4FA1-A51B-CE1935600B5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2"/>
                    </a:solidFill>
                    <a:latin typeface="TH Sarabun New" panose="020B0500040200020003" pitchFamily="34" charset="-34"/>
                    <a:ea typeface="+mn-ea"/>
                    <a:cs typeface="TH Sarabun New" panose="020B0500040200020003" pitchFamily="34" charset="-34"/>
                  </a:defRPr>
                </a:pPr>
                <a:endParaRPr lang="th-TH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 ต.ค. 2562</c:v>
                </c:pt>
                <c:pt idx="1">
                  <c:v> พ.ย. 2562</c:v>
                </c:pt>
                <c:pt idx="2">
                  <c:v> ธ.ค. 2562</c:v>
                </c:pt>
                <c:pt idx="3">
                  <c:v> ม.ค. 2563</c:v>
                </c:pt>
                <c:pt idx="4">
                  <c:v> ก.พ. 2563</c:v>
                </c:pt>
                <c:pt idx="5">
                  <c:v> มี.ค. 2563</c:v>
                </c:pt>
                <c:pt idx="6">
                  <c:v> เม.ย. 2563</c:v>
                </c:pt>
                <c:pt idx="7">
                  <c:v> พ.ค. 2563</c:v>
                </c:pt>
                <c:pt idx="8">
                  <c:v> มิ.ย. 2563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12</c:v>
                </c:pt>
                <c:pt idx="1">
                  <c:v>26</c:v>
                </c:pt>
                <c:pt idx="2">
                  <c:v>12</c:v>
                </c:pt>
                <c:pt idx="3">
                  <c:v>8</c:v>
                </c:pt>
                <c:pt idx="4">
                  <c:v>13</c:v>
                </c:pt>
                <c:pt idx="5">
                  <c:v>9</c:v>
                </c:pt>
                <c:pt idx="6">
                  <c:v>6</c:v>
                </c:pt>
                <c:pt idx="7">
                  <c:v>8</c:v>
                </c:pt>
                <c:pt idx="8">
                  <c:v>14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9975-4FA1-A51B-CE1935600B5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35295232"/>
        <c:axId val="35296768"/>
      </c:lineChart>
      <c:catAx>
        <c:axId val="352952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2"/>
                </a:solidFill>
                <a:latin typeface="TH Sarabun New" panose="020B0500040200020003" pitchFamily="34" charset="-34"/>
                <a:ea typeface="+mn-ea"/>
                <a:cs typeface="TH Sarabun New" panose="020B0500040200020003" pitchFamily="34" charset="-34"/>
              </a:defRPr>
            </a:pPr>
            <a:endParaRPr lang="th-TH"/>
          </a:p>
        </c:txPr>
        <c:crossAx val="35296768"/>
        <c:crosses val="autoZero"/>
        <c:auto val="1"/>
        <c:lblAlgn val="ctr"/>
        <c:lblOffset val="100"/>
        <c:noMultiLvlLbl val="0"/>
      </c:catAx>
      <c:valAx>
        <c:axId val="35296768"/>
        <c:scaling>
          <c:orientation val="minMax"/>
          <c:max val="120"/>
          <c:min val="0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35295232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8.5947555497466986E-3"/>
          <c:y val="0.82539027541044785"/>
          <c:w val="0.99140526217539038"/>
          <c:h val="0.174609724589552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2"/>
              </a:solidFill>
              <a:latin typeface="TH Sarabun New" panose="020B0500040200020003" pitchFamily="34" charset="-34"/>
              <a:ea typeface="+mn-ea"/>
              <a:cs typeface="TH Sarabun New" panose="020B0500040200020003" pitchFamily="34" charset="-34"/>
            </a:defRPr>
          </a:pPr>
          <a:endParaRPr lang="th-T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4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31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31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31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120881-1AD2-461B-A46C-E9AEB32B04DF}" type="datetimeFigureOut">
              <a:rPr lang="th-TH" smtClean="0"/>
              <a:pPr/>
              <a:t>24/07/63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845209-F7F9-4603-8276-6D28735CC04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895668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B1D81E17-4D05-420A-9421-1E57B0309B6A}" type="datetimeFigureOut">
              <a:rPr lang="th-TH" smtClean="0"/>
              <a:pPr/>
              <a:t>24/07/63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04775" y="750888"/>
            <a:ext cx="667861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11D08E11-9C34-4E2A-9234-0E615F1FFCD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23185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24/07/63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183677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24/07/63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648879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24/07/63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55333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24/07/63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00742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24/07/63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61198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24/07/63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694705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24/07/63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39037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24/07/63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1153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24/07/63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5463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24/07/63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05147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24/07/63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17718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24/07/63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90527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870934"/>
            <a:ext cx="12192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lang="th-TH" altLang="en-US" sz="4000" b="1" dirty="0">
                <a:solidFill>
                  <a:srgbClr val="0066CC"/>
                </a:solidFill>
                <a:latin typeface="TH SarabunPSK" panose="020B0500040200020003" pitchFamily="34" charset="-34"/>
                <a:ea typeface="Calibri" pitchFamily="34" charset="0"/>
                <a:cs typeface="TH SarabunPSK" panose="020B0500040200020003" pitchFamily="34" charset="-34"/>
              </a:rPr>
              <a:t>ติดตามผลการดำเนินงานป้องกันและลดอุบัติเหตุทางถนน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lang="th-TH" altLang="en-US" sz="4000" b="1" dirty="0">
                <a:solidFill>
                  <a:srgbClr val="0066CC"/>
                </a:solidFill>
                <a:latin typeface="TH SarabunPSK" panose="020B0500040200020003" pitchFamily="34" charset="-34"/>
                <a:ea typeface="Calibri" pitchFamily="34" charset="0"/>
                <a:cs typeface="TH SarabunPSK" panose="020B0500040200020003" pitchFamily="34" charset="-34"/>
              </a:rPr>
              <a:t>ตามแผนปฏิบัติการป้องกันและลดอุบัติเหตุทางถนน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lang="th-TH" altLang="en-US" sz="4000" b="1" dirty="0">
                <a:solidFill>
                  <a:srgbClr val="0066CC"/>
                </a:solidFill>
                <a:latin typeface="TH SarabunPSK" panose="020B0500040200020003" pitchFamily="34" charset="-34"/>
                <a:ea typeface="Calibri" pitchFamily="34" charset="0"/>
                <a:cs typeface="TH SarabunPSK" panose="020B0500040200020003" pitchFamily="34" charset="-34"/>
              </a:rPr>
              <a:t>จังหวัดลำพูน พ.ศ.2563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lang="th-TH" altLang="en-US" sz="6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ประจำเดือน กรกฎาคม 2563</a:t>
            </a:r>
            <a:endParaRPr lang="en-US" altLang="en-US" sz="4000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Rectangle 11">
            <a:extLst>
              <a:ext uri="{FF2B5EF4-FFF2-40B4-BE49-F238E27FC236}">
                <a16:creationId xmlns:a16="http://schemas.microsoft.com/office/drawing/2014/main" id="{9F9B52EA-C497-4C18-A2F0-42E3B85EBDF1}"/>
              </a:ext>
            </a:extLst>
          </p:cNvPr>
          <p:cNvSpPr/>
          <p:nvPr/>
        </p:nvSpPr>
        <p:spPr>
          <a:xfrm>
            <a:off x="0" y="6361601"/>
            <a:ext cx="12192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dirty="0">
                <a:latin typeface="Athiti Medium" panose="00000600000000000000" pitchFamily="2" charset="-34"/>
                <a:cs typeface="Athiti Medium" panose="00000600000000000000" pitchFamily="2" charset="-34"/>
              </a:rPr>
              <a:t>สำนักงานป้องกันและบรรเทาสาธารณภัยจังหวัดลำพูน</a:t>
            </a:r>
          </a:p>
        </p:txBody>
      </p:sp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55D7AA46-941A-45D6-A316-3ED295514A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024" y="771299"/>
            <a:ext cx="1181840" cy="1684750"/>
          </a:xfrm>
          <a:prstGeom prst="rect">
            <a:avLst/>
          </a:prstGeom>
        </p:spPr>
      </p:pic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B9D8046B-94EB-4C5C-8EE3-96866DE7B6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771299"/>
            <a:ext cx="1684750" cy="168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2572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69E1D152-9B82-4366-85DA-0676567FFC37}"/>
              </a:ext>
            </a:extLst>
          </p:cNvPr>
          <p:cNvSpPr txBox="1"/>
          <p:nvPr/>
        </p:nvSpPr>
        <p:spPr>
          <a:xfrm>
            <a:off x="335360" y="188640"/>
            <a:ext cx="116652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2. ด้านการบังคับใช้กฎหมาย/กวดขันวินัยจราจร</a:t>
            </a:r>
          </a:p>
        </p:txBody>
      </p:sp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7DC30DA9-B7EA-4764-B73B-2EFDA121B1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7" y="908720"/>
            <a:ext cx="12010494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6072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33FD8C25-6345-4679-A8DE-5E2CB10EA802}"/>
              </a:ext>
            </a:extLst>
          </p:cNvPr>
          <p:cNvSpPr txBox="1"/>
          <p:nvPr/>
        </p:nvSpPr>
        <p:spPr>
          <a:xfrm>
            <a:off x="263352" y="159023"/>
            <a:ext cx="85217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3. มาตรการการปลูกจิตสำนึก/สร้างวัฒนธรรมความปลอดภัยในการขับขี่</a:t>
            </a:r>
          </a:p>
        </p:txBody>
      </p:sp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777B24E2-33B4-4730-9BE2-1364D709B7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764704"/>
            <a:ext cx="11925296" cy="2952328"/>
          </a:xfrm>
          <a:prstGeom prst="rect">
            <a:avLst/>
          </a:prstGeom>
        </p:spPr>
      </p:pic>
      <p:sp>
        <p:nvSpPr>
          <p:cNvPr id="10" name="กล่องข้อความ 9">
            <a:extLst>
              <a:ext uri="{FF2B5EF4-FFF2-40B4-BE49-F238E27FC236}">
                <a16:creationId xmlns:a16="http://schemas.microsoft.com/office/drawing/2014/main" id="{349595E0-C177-4AB5-AB50-D2D8A222B666}"/>
              </a:ext>
            </a:extLst>
          </p:cNvPr>
          <p:cNvSpPr txBox="1"/>
          <p:nvPr/>
        </p:nvSpPr>
        <p:spPr>
          <a:xfrm>
            <a:off x="119336" y="3748970"/>
            <a:ext cx="94949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หมายเหตุ   การดำเนินกิจกรรมตัวชี้วัดในมาตรการข้อ 1.1 การดำเนินการมาตรการองค์กร สถานที่ราชการทุกแห่งในจังหวัดลำพูน นั้น </a:t>
            </a:r>
          </a:p>
          <a:p>
            <a:r>
              <a:rPr lang="th-TH" sz="20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          ต้องดำเนินกิจกรรม จากกิจกรรม ก ไป กิจกรรม ข และไป กิจกรรม ค ตามลำดับ</a:t>
            </a:r>
          </a:p>
        </p:txBody>
      </p:sp>
      <p:sp>
        <p:nvSpPr>
          <p:cNvPr id="2" name="สี่เหลี่ยมผืนผ้า 1">
            <a:extLst>
              <a:ext uri="{FF2B5EF4-FFF2-40B4-BE49-F238E27FC236}">
                <a16:creationId xmlns:a16="http://schemas.microsoft.com/office/drawing/2014/main" id="{9EC810A0-B761-4D12-A657-A659E9DAB06C}"/>
              </a:ext>
            </a:extLst>
          </p:cNvPr>
          <p:cNvSpPr/>
          <p:nvPr/>
        </p:nvSpPr>
        <p:spPr>
          <a:xfrm>
            <a:off x="8832304" y="2132856"/>
            <a:ext cx="288032" cy="432048"/>
          </a:xfrm>
          <a:prstGeom prst="rect">
            <a:avLst/>
          </a:prstGeom>
          <a:solidFill>
            <a:srgbClr val="F8CB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4" name="กล่องข้อความ 3">
            <a:extLst>
              <a:ext uri="{FF2B5EF4-FFF2-40B4-BE49-F238E27FC236}">
                <a16:creationId xmlns:a16="http://schemas.microsoft.com/office/drawing/2014/main" id="{584B1DBA-0FC8-48EB-A7BD-A08F6C84FDD5}"/>
              </a:ext>
            </a:extLst>
          </p:cNvPr>
          <p:cNvSpPr txBox="1"/>
          <p:nvPr/>
        </p:nvSpPr>
        <p:spPr>
          <a:xfrm>
            <a:off x="8544272" y="2204864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h-TH" dirty="0"/>
          </a:p>
        </p:txBody>
      </p:sp>
      <p:sp>
        <p:nvSpPr>
          <p:cNvPr id="5" name="กล่องข้อความ 4">
            <a:extLst>
              <a:ext uri="{FF2B5EF4-FFF2-40B4-BE49-F238E27FC236}">
                <a16:creationId xmlns:a16="http://schemas.microsoft.com/office/drawing/2014/main" id="{9CAC4B23-5A66-4F02-9685-6CC39FC02B69}"/>
              </a:ext>
            </a:extLst>
          </p:cNvPr>
          <p:cNvSpPr txBox="1"/>
          <p:nvPr/>
        </p:nvSpPr>
        <p:spPr>
          <a:xfrm>
            <a:off x="8785132" y="2179603"/>
            <a:ext cx="4138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b="1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6/ก</a:t>
            </a:r>
          </a:p>
        </p:txBody>
      </p:sp>
    </p:spTree>
    <p:extLst>
      <p:ext uri="{BB962C8B-B14F-4D97-AF65-F5344CB8AC3E}">
        <p14:creationId xmlns:p14="http://schemas.microsoft.com/office/powerpoint/2010/main" val="27821698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กล่องข้อความ 3">
            <a:extLst>
              <a:ext uri="{FF2B5EF4-FFF2-40B4-BE49-F238E27FC236}">
                <a16:creationId xmlns:a16="http://schemas.microsoft.com/office/drawing/2014/main" id="{09A3D5CC-F469-472C-B944-4F12777427A7}"/>
              </a:ext>
            </a:extLst>
          </p:cNvPr>
          <p:cNvSpPr txBox="1"/>
          <p:nvPr/>
        </p:nvSpPr>
        <p:spPr>
          <a:xfrm>
            <a:off x="263352" y="159023"/>
            <a:ext cx="85217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3. มาตรการการปลูกจิตสำนึก/สร้างวัฒนธรรมความปลอดภัยในการขับขี่ (ต่อ)</a:t>
            </a:r>
          </a:p>
        </p:txBody>
      </p:sp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64C708CA-4BD7-4E01-9322-EA826AC60E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836712"/>
            <a:ext cx="11965272" cy="4464496"/>
          </a:xfrm>
          <a:prstGeom prst="rect">
            <a:avLst/>
          </a:prstGeom>
        </p:spPr>
      </p:pic>
      <p:sp>
        <p:nvSpPr>
          <p:cNvPr id="7" name="กล่องข้อความ 6">
            <a:extLst>
              <a:ext uri="{FF2B5EF4-FFF2-40B4-BE49-F238E27FC236}">
                <a16:creationId xmlns:a16="http://schemas.microsoft.com/office/drawing/2014/main" id="{EC94B66B-8AB7-4A2E-A082-EB4FBE7C7A66}"/>
              </a:ext>
            </a:extLst>
          </p:cNvPr>
          <p:cNvSpPr txBox="1"/>
          <p:nvPr/>
        </p:nvSpPr>
        <p:spPr>
          <a:xfrm>
            <a:off x="191344" y="5517232"/>
            <a:ext cx="100271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หมายเหตุ     การดำเนินกิจกรรมตัวชี้วัดในมาตรการข้อ 1.2 การดำเนินโครงการในสถานศึกษา สามารถดำเนินกิจกรรมข้อใดก่อน หรือหลังก็ได้</a:t>
            </a:r>
          </a:p>
        </p:txBody>
      </p:sp>
    </p:spTree>
    <p:extLst>
      <p:ext uri="{BB962C8B-B14F-4D97-AF65-F5344CB8AC3E}">
        <p14:creationId xmlns:p14="http://schemas.microsoft.com/office/powerpoint/2010/main" val="35151338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478DD579-6B0A-4078-84D0-0DF4F0FFC9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764704"/>
            <a:ext cx="11957614" cy="5328592"/>
          </a:xfrm>
          <a:prstGeom prst="rect">
            <a:avLst/>
          </a:prstGeom>
        </p:spPr>
      </p:pic>
      <p:sp>
        <p:nvSpPr>
          <p:cNvPr id="4" name="กล่องข้อความ 3">
            <a:extLst>
              <a:ext uri="{FF2B5EF4-FFF2-40B4-BE49-F238E27FC236}">
                <a16:creationId xmlns:a16="http://schemas.microsoft.com/office/drawing/2014/main" id="{71E88D37-91FE-43F6-B7BC-FDDEE814BF2A}"/>
              </a:ext>
            </a:extLst>
          </p:cNvPr>
          <p:cNvSpPr txBox="1"/>
          <p:nvPr/>
        </p:nvSpPr>
        <p:spPr>
          <a:xfrm>
            <a:off x="263352" y="159023"/>
            <a:ext cx="85217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3. มาตรการการปลูกจิตสำนึก/สร้างวัฒนธรรมความปลอดภัยในการขับขี่ (ต่อ)</a:t>
            </a:r>
          </a:p>
        </p:txBody>
      </p:sp>
      <p:sp>
        <p:nvSpPr>
          <p:cNvPr id="5" name="กล่องข้อความ 4">
            <a:extLst>
              <a:ext uri="{FF2B5EF4-FFF2-40B4-BE49-F238E27FC236}">
                <a16:creationId xmlns:a16="http://schemas.microsoft.com/office/drawing/2014/main" id="{1381D140-5FED-4F0B-9677-CE407B2A2B62}"/>
              </a:ext>
            </a:extLst>
          </p:cNvPr>
          <p:cNvSpPr txBox="1"/>
          <p:nvPr/>
        </p:nvSpPr>
        <p:spPr>
          <a:xfrm>
            <a:off x="119336" y="6125234"/>
            <a:ext cx="116557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หมายเหตุ การดำเนินกิจกรรมตัวชี้วัดในมาตรการข้อ 1.3 โครงการสถานประกอบกิจการ และ มาตรการข้อ 2 การตั้งด่านชุมชนอัจฉริยะ หมุนเวียนครบทุกหมู่บ้าน นั้น </a:t>
            </a:r>
          </a:p>
          <a:p>
            <a:r>
              <a:rPr lang="th-TH" sz="20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ต้องดำเนินกิจกรรม จากกิจกรรม ก ไป กิจกรรม ข และไป กิจกรรม ค .........ตามลำดับ</a:t>
            </a:r>
          </a:p>
        </p:txBody>
      </p:sp>
    </p:spTree>
    <p:extLst>
      <p:ext uri="{BB962C8B-B14F-4D97-AF65-F5344CB8AC3E}">
        <p14:creationId xmlns:p14="http://schemas.microsoft.com/office/powerpoint/2010/main" val="41120262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>
            <a:extLst>
              <a:ext uri="{FF2B5EF4-FFF2-40B4-BE49-F238E27FC236}">
                <a16:creationId xmlns:a16="http://schemas.microsoft.com/office/drawing/2014/main" id="{AFB395E2-9BB8-4E09-945F-218CC7804D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77" y="764704"/>
            <a:ext cx="12087357" cy="4392488"/>
          </a:xfrm>
          <a:prstGeom prst="rect">
            <a:avLst/>
          </a:prstGeom>
        </p:spPr>
      </p:pic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C6F99A3F-1A93-4118-AD40-2A6DB4C571A5}"/>
              </a:ext>
            </a:extLst>
          </p:cNvPr>
          <p:cNvSpPr txBox="1"/>
          <p:nvPr/>
        </p:nvSpPr>
        <p:spPr>
          <a:xfrm>
            <a:off x="263352" y="159023"/>
            <a:ext cx="85217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3. มาตรการการปลูกจิตสำนึก/สร้างวัฒนธรรมความปลอดภัยในการขับขี่ (ต่อ)</a:t>
            </a:r>
          </a:p>
        </p:txBody>
      </p:sp>
    </p:spTree>
    <p:extLst>
      <p:ext uri="{BB962C8B-B14F-4D97-AF65-F5344CB8AC3E}">
        <p14:creationId xmlns:p14="http://schemas.microsoft.com/office/powerpoint/2010/main" val="13237690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617B45B6-6DE8-4D87-AD7B-362D8342CDEE}"/>
              </a:ext>
            </a:extLst>
          </p:cNvPr>
          <p:cNvSpPr txBox="1"/>
          <p:nvPr/>
        </p:nvSpPr>
        <p:spPr>
          <a:xfrm>
            <a:off x="263352" y="260648"/>
            <a:ext cx="60983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4. มาตรการด้านวิศวกรรมจราจร/ สิ่งแวดล้อม</a:t>
            </a:r>
          </a:p>
        </p:txBody>
      </p:sp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82B53257-774E-430D-8DFB-045958BEDF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96" y="908720"/>
            <a:ext cx="12080289" cy="3672408"/>
          </a:xfrm>
          <a:prstGeom prst="rect">
            <a:avLst/>
          </a:prstGeom>
        </p:spPr>
      </p:pic>
      <p:sp>
        <p:nvSpPr>
          <p:cNvPr id="7" name="กล่องข้อความ 6">
            <a:extLst>
              <a:ext uri="{FF2B5EF4-FFF2-40B4-BE49-F238E27FC236}">
                <a16:creationId xmlns:a16="http://schemas.microsoft.com/office/drawing/2014/main" id="{5E76EE6C-0214-4E38-BD23-F11E2EF4B9D4}"/>
              </a:ext>
            </a:extLst>
          </p:cNvPr>
          <p:cNvSpPr txBox="1"/>
          <p:nvPr/>
        </p:nvSpPr>
        <p:spPr>
          <a:xfrm>
            <a:off x="119336" y="4737338"/>
            <a:ext cx="89514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หมายเหตุ   การดำเนินกิจกรรมตัวชี้วัดในมาตรการข้อ 1 โครงการแก้ไขจุดเสี่ยง จุดอันตราย ให้มีความปลอดภัยต่อการขับขี่ นั้น </a:t>
            </a:r>
          </a:p>
          <a:p>
            <a:r>
              <a:rPr lang="th-TH" sz="20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          ต้องดำเนินกิจกรรม จากกิจกรรม ก ไป กิจกรรม ข และไป กิจกรรม ค ........ตามลำดับ</a:t>
            </a:r>
          </a:p>
        </p:txBody>
      </p:sp>
    </p:spTree>
    <p:extLst>
      <p:ext uri="{BB962C8B-B14F-4D97-AF65-F5344CB8AC3E}">
        <p14:creationId xmlns:p14="http://schemas.microsoft.com/office/powerpoint/2010/main" val="5979412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1E964A15-A65A-46F4-9110-C46E5BD9195C}"/>
              </a:ext>
            </a:extLst>
          </p:cNvPr>
          <p:cNvSpPr txBox="1"/>
          <p:nvPr/>
        </p:nvSpPr>
        <p:spPr>
          <a:xfrm>
            <a:off x="479376" y="260648"/>
            <a:ext cx="1144927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5. มาตรการตอบโต้การปฏิบัติงานด้านการช่วยเหลือผู้บาดเจ็บจากอุบัติเหตุ และระบบการแพทย์ฉุกเฉิน</a:t>
            </a:r>
          </a:p>
        </p:txBody>
      </p:sp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4BAD201D-7F69-4AF8-834F-7A0F4D148A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484" y="692696"/>
            <a:ext cx="11902502" cy="3557929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E6804B5F-6750-4134-8C95-670A5B02D1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765" y="4479941"/>
            <a:ext cx="11902500" cy="1613355"/>
          </a:xfrm>
          <a:prstGeom prst="rect">
            <a:avLst/>
          </a:prstGeom>
        </p:spPr>
      </p:pic>
      <p:sp>
        <p:nvSpPr>
          <p:cNvPr id="10" name="กล่องข้อความ 9">
            <a:extLst>
              <a:ext uri="{FF2B5EF4-FFF2-40B4-BE49-F238E27FC236}">
                <a16:creationId xmlns:a16="http://schemas.microsoft.com/office/drawing/2014/main" id="{D147FB04-F5FF-4A46-A2F8-919DF2DF323F}"/>
              </a:ext>
            </a:extLst>
          </p:cNvPr>
          <p:cNvSpPr txBox="1"/>
          <p:nvPr/>
        </p:nvSpPr>
        <p:spPr>
          <a:xfrm>
            <a:off x="191344" y="6125234"/>
            <a:ext cx="114874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หมายเหตุ     การดำเนินกิจกรรมตัวชี้วัดในมาตรการข้อ 1 การฝึกอบรมเพื่อพัฒนาบุคลากร ที่ปฏิบัติงาน ด้านการช่วยเหลือ (กู้ภัย) /ระบบการแพทย์ฉุกเฉิน (กู้ชีพ) </a:t>
            </a:r>
          </a:p>
          <a:p>
            <a:r>
              <a:rPr lang="th-TH" sz="20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            และมีการจัดระบบการปฏิบัติงานด้านการช่วยเหลือผู้ประสบอุบัติเหตุ (</a:t>
            </a:r>
            <a:r>
              <a:rPr lang="en-US" sz="20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EMS)</a:t>
            </a:r>
            <a:r>
              <a:rPr lang="th-TH" sz="20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สามารถดำเนินกิจกรรมข้อใดก่อน หรือหลังก็ได้</a:t>
            </a:r>
          </a:p>
        </p:txBody>
      </p:sp>
    </p:spTree>
    <p:extLst>
      <p:ext uri="{BB962C8B-B14F-4D97-AF65-F5344CB8AC3E}">
        <p14:creationId xmlns:p14="http://schemas.microsoft.com/office/powerpoint/2010/main" val="34226016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191260"/>
            <a:ext cx="12192000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kumimoji="0" lang="th-TH" altLang="en-US" sz="32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TH SarabunPSK" panose="020B0500040200020003" pitchFamily="34" charset="-34"/>
                <a:ea typeface="Calibri" pitchFamily="34" charset="0"/>
                <a:cs typeface="TH SarabunPSK" panose="020B0500040200020003" pitchFamily="34" charset="-34"/>
              </a:rPr>
              <a:t>แผนปฏิบัติการป้องกันและลดอุบัติเหตุทางถนนจังหวัดลำพูน พ.ศ.2563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kumimoji="0" lang="th-TH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anose="020B0500040200020003" pitchFamily="34" charset="-34"/>
                <a:ea typeface="Times New Roman" pitchFamily="18" charset="0"/>
                <a:cs typeface="TH SarabunPSK" panose="020B0500040200020003" pitchFamily="34" charset="-34"/>
              </a:rPr>
              <a:t>สถิติการเกิดอุบัติเหตุทางถนนจังหวัดลำพูน ปี </a:t>
            </a:r>
            <a:r>
              <a:rPr kumimoji="0" lang="th-TH" altLang="en-US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H SarabunPSK" panose="020B0500040200020003" pitchFamily="34" charset="-34"/>
                <a:ea typeface="Times New Roman" pitchFamily="18" charset="0"/>
                <a:cs typeface="TH SarabunPSK" panose="020B0500040200020003" pitchFamily="34" charset="-34"/>
              </a:rPr>
              <a:t>พ.ศ.2562 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kumimoji="0" lang="th-TH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anose="020B0500040200020003" pitchFamily="34" charset="-34"/>
                <a:ea typeface="Times New Roman" pitchFamily="18" charset="0"/>
                <a:cs typeface="TH SarabunPSK" panose="020B0500040200020003" pitchFamily="34" charset="-34"/>
              </a:rPr>
              <a:t>เป้าหมายการดำเนินงาน ปี </a:t>
            </a:r>
            <a:r>
              <a:rPr kumimoji="0" lang="th-TH" altLang="en-US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H SarabunPSK" panose="020B0500040200020003" pitchFamily="34" charset="-34"/>
                <a:ea typeface="Times New Roman" pitchFamily="18" charset="0"/>
                <a:cs typeface="TH SarabunPSK" panose="020B0500040200020003" pitchFamily="34" charset="-34"/>
              </a:rPr>
              <a:t>พ.ศ.2563 </a:t>
            </a:r>
            <a:endParaRPr kumimoji="0" lang="th-TH" altLang="en-US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Rectangle 11">
            <a:extLst>
              <a:ext uri="{FF2B5EF4-FFF2-40B4-BE49-F238E27FC236}">
                <a16:creationId xmlns:a16="http://schemas.microsoft.com/office/drawing/2014/main" id="{DC62E583-D2AC-47E3-82B6-9C00EA085E3C}"/>
              </a:ext>
            </a:extLst>
          </p:cNvPr>
          <p:cNvSpPr/>
          <p:nvPr/>
        </p:nvSpPr>
        <p:spPr>
          <a:xfrm>
            <a:off x="3470695" y="6489617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h-TH" sz="2000" dirty="0">
                <a:solidFill>
                  <a:srgbClr val="FFFFFF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สำนักงานป้องกันและบรรเทาสาธารณภัยจังหวัดลำพูน</a:t>
            </a:r>
          </a:p>
        </p:txBody>
      </p:sp>
      <p:graphicFrame>
        <p:nvGraphicFramePr>
          <p:cNvPr id="12" name="ตาราง 11">
            <a:extLst>
              <a:ext uri="{FF2B5EF4-FFF2-40B4-BE49-F238E27FC236}">
                <a16:creationId xmlns:a16="http://schemas.microsoft.com/office/drawing/2014/main" id="{D565E701-AA78-4A4D-AB15-664D465C82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7407669"/>
              </p:ext>
            </p:extLst>
          </p:nvPr>
        </p:nvGraphicFramePr>
        <p:xfrm>
          <a:off x="76278" y="2151460"/>
          <a:ext cx="12039443" cy="3267075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4730750">
                  <a:extLst>
                    <a:ext uri="{9D8B030D-6E8A-4147-A177-3AD203B41FA5}">
                      <a16:colId xmlns:a16="http://schemas.microsoft.com/office/drawing/2014/main" val="2556090829"/>
                    </a:ext>
                  </a:extLst>
                </a:gridCol>
                <a:gridCol w="869950">
                  <a:extLst>
                    <a:ext uri="{9D8B030D-6E8A-4147-A177-3AD203B41FA5}">
                      <a16:colId xmlns:a16="http://schemas.microsoft.com/office/drawing/2014/main" val="4280430507"/>
                    </a:ext>
                  </a:extLst>
                </a:gridCol>
                <a:gridCol w="1000527">
                  <a:extLst>
                    <a:ext uri="{9D8B030D-6E8A-4147-A177-3AD203B41FA5}">
                      <a16:colId xmlns:a16="http://schemas.microsoft.com/office/drawing/2014/main" val="2098505265"/>
                    </a:ext>
                  </a:extLst>
                </a:gridCol>
                <a:gridCol w="1546225">
                  <a:extLst>
                    <a:ext uri="{9D8B030D-6E8A-4147-A177-3AD203B41FA5}">
                      <a16:colId xmlns:a16="http://schemas.microsoft.com/office/drawing/2014/main" val="1342499173"/>
                    </a:ext>
                  </a:extLst>
                </a:gridCol>
                <a:gridCol w="297840">
                  <a:extLst>
                    <a:ext uri="{9D8B030D-6E8A-4147-A177-3AD203B41FA5}">
                      <a16:colId xmlns:a16="http://schemas.microsoft.com/office/drawing/2014/main" val="3404943453"/>
                    </a:ext>
                  </a:extLst>
                </a:gridCol>
                <a:gridCol w="893519">
                  <a:extLst>
                    <a:ext uri="{9D8B030D-6E8A-4147-A177-3AD203B41FA5}">
                      <a16:colId xmlns:a16="http://schemas.microsoft.com/office/drawing/2014/main" val="716548310"/>
                    </a:ext>
                  </a:extLst>
                </a:gridCol>
                <a:gridCol w="1003329">
                  <a:extLst>
                    <a:ext uri="{9D8B030D-6E8A-4147-A177-3AD203B41FA5}">
                      <a16:colId xmlns:a16="http://schemas.microsoft.com/office/drawing/2014/main" val="188867089"/>
                    </a:ext>
                  </a:extLst>
                </a:gridCol>
                <a:gridCol w="1697303">
                  <a:extLst>
                    <a:ext uri="{9D8B030D-6E8A-4147-A177-3AD203B41FA5}">
                      <a16:colId xmlns:a16="http://schemas.microsoft.com/office/drawing/2014/main" val="1292913538"/>
                    </a:ext>
                  </a:extLst>
                </a:gridCol>
              </a:tblGrid>
              <a:tr h="266443"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36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ประเด็น</a:t>
                      </a:r>
                      <a:endParaRPr lang="th-TH" sz="3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th-TH" sz="24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2562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th-TH" sz="24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2563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9135132"/>
                  </a:ext>
                </a:extLst>
              </a:tr>
              <a:tr h="26670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เป้าหมาย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จำนวนที่เกิดขึ้น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อัตราเพิ่ม/ลดลง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เป้าหมาย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จำนวนที่เกิดขึ้น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อัตราเพิ่ม/ลดลง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32712549"/>
                  </a:ext>
                </a:extLst>
              </a:tr>
              <a:tr h="266700">
                <a:tc rowSpan="2">
                  <a:txBody>
                    <a:bodyPr/>
                    <a:lstStyle/>
                    <a:p>
                      <a:pPr algn="l" fontAlgn="b"/>
                      <a:r>
                        <a:rPr lang="th-TH" sz="2100" b="1" u="none" strike="noStrike" dirty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1.จำนวนการเกิดอุบัติเหตุ (ครั้ง) (เป้าหมายลดลง ร้อยละ 5 )</a:t>
                      </a:r>
                      <a:endParaRPr lang="th-TH" sz="2100" b="1" i="0" u="none" strike="noStrike" dirty="0">
                        <a:solidFill>
                          <a:srgbClr val="0000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434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443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เพิ่มขึ้น ร้อยละ 2.03</a:t>
                      </a:r>
                      <a:endParaRPr lang="th-TH" sz="20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420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291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ลดลง ร้อยละ 30.71</a:t>
                      </a:r>
                      <a:endParaRPr lang="th-TH" sz="20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49631914"/>
                  </a:ext>
                </a:extLst>
              </a:tr>
              <a:tr h="26670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8420317"/>
                  </a:ext>
                </a:extLst>
              </a:tr>
              <a:tr h="266700">
                <a:tc rowSpan="2">
                  <a:txBody>
                    <a:bodyPr/>
                    <a:lstStyle/>
                    <a:p>
                      <a:pPr algn="l" fontAlgn="b"/>
                      <a:r>
                        <a:rPr lang="th-TH" sz="2100" b="1" u="none" strike="noStrike" dirty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2.จำนวนผู้บาดเจ็บ (คน) (เป้าหมายลดลง ร้อยละ 5 )</a:t>
                      </a:r>
                      <a:endParaRPr lang="th-TH" sz="2100" b="1" i="0" u="none" strike="noStrike" dirty="0">
                        <a:solidFill>
                          <a:srgbClr val="0000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401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365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ลดลง ร้อยละ 9.8</a:t>
                      </a:r>
                      <a:endParaRPr lang="th-TH" sz="20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346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265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ลดลง ร้อยละ 23.42</a:t>
                      </a:r>
                      <a:endParaRPr lang="th-TH" sz="20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71564880"/>
                  </a:ext>
                </a:extLst>
              </a:tr>
              <a:tr h="26670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8002943"/>
                  </a:ext>
                </a:extLst>
              </a:tr>
              <a:tr h="266700">
                <a:tc rowSpan="2">
                  <a:txBody>
                    <a:bodyPr/>
                    <a:lstStyle/>
                    <a:p>
                      <a:pPr algn="l" fontAlgn="b"/>
                      <a:r>
                        <a:rPr lang="th-TH" sz="2100" b="1" u="none" strike="noStrike" dirty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3.จำนวนผู้เสียชีวิต (คน) ( ร้อยละ 24 ต่อ แสนประชากร 2562 )    </a:t>
                      </a:r>
                      <a:br>
                        <a:rPr lang="th-TH" sz="2100" b="1" u="none" strike="noStrike" dirty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2100" b="1" u="none" strike="noStrike" dirty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                         ( ร้อยละ 21 ต่อ แสนประชากร 2563 )</a:t>
                      </a:r>
                      <a:endParaRPr lang="th-TH" sz="2100" b="1" i="0" u="none" strike="noStrike" dirty="0">
                        <a:solidFill>
                          <a:srgbClr val="0000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141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163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เพิ่มขึ้น </a:t>
                      </a:r>
                    </a:p>
                    <a:p>
                      <a:pPr algn="l" fontAlgn="b"/>
                      <a:r>
                        <a:rPr lang="th-TH" sz="20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ร้อยละ 5.42 </a:t>
                      </a:r>
                    </a:p>
                    <a:p>
                      <a:pPr algn="l" fontAlgn="b"/>
                      <a:r>
                        <a:rPr lang="th-TH" sz="20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ต่อแสนประชากร</a:t>
                      </a:r>
                      <a:endParaRPr lang="th-TH" sz="20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85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108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เพิ่มขึ้น</a:t>
                      </a:r>
                    </a:p>
                    <a:p>
                      <a:pPr algn="l" fontAlgn="b"/>
                      <a:r>
                        <a:rPr lang="th-TH" sz="20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ร้อยละ 5.68 </a:t>
                      </a:r>
                    </a:p>
                    <a:p>
                      <a:pPr algn="l" fontAlgn="b"/>
                      <a:r>
                        <a:rPr lang="th-TH" sz="20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ต่อแสนประชากร</a:t>
                      </a:r>
                      <a:endParaRPr lang="th-TH" sz="20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4210618"/>
                  </a:ext>
                </a:extLst>
              </a:tr>
              <a:tr h="26670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132903"/>
                  </a:ext>
                </a:extLst>
              </a:tr>
            </a:tbl>
          </a:graphicData>
        </a:graphic>
      </p:graphicFrame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id="{73979745-EB08-471B-93D2-17CBB52B28F4}"/>
              </a:ext>
            </a:extLst>
          </p:cNvPr>
          <p:cNvSpPr/>
          <p:nvPr/>
        </p:nvSpPr>
        <p:spPr>
          <a:xfrm>
            <a:off x="4778907" y="2154011"/>
            <a:ext cx="3476819" cy="3264524"/>
          </a:xfrm>
          <a:prstGeom prst="rect">
            <a:avLst/>
          </a:prstGeom>
          <a:noFill/>
          <a:ln w="381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4" name="สี่เหลี่ยมผืนผ้า 13">
            <a:extLst>
              <a:ext uri="{FF2B5EF4-FFF2-40B4-BE49-F238E27FC236}">
                <a16:creationId xmlns:a16="http://schemas.microsoft.com/office/drawing/2014/main" id="{C8D210F0-9CE8-4D69-BB94-3AB600DE0215}"/>
              </a:ext>
            </a:extLst>
          </p:cNvPr>
          <p:cNvSpPr/>
          <p:nvPr/>
        </p:nvSpPr>
        <p:spPr>
          <a:xfrm>
            <a:off x="8473440" y="2151459"/>
            <a:ext cx="3642281" cy="3264523"/>
          </a:xfrm>
          <a:prstGeom prst="rect">
            <a:avLst/>
          </a:prstGeom>
          <a:noFill/>
          <a:ln w="381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1821879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B696AB2E-D3FD-4C52-B6C6-75923101D8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7844"/>
            <a:ext cx="12192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kumimoji="0" lang="th-TH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 New" panose="020B0500040200020003" pitchFamily="34" charset="-34"/>
                <a:ea typeface="Times New Roman" pitchFamily="18" charset="0"/>
                <a:cs typeface="TH Sarabun New" panose="020B0500040200020003" pitchFamily="34" charset="-34"/>
              </a:rPr>
              <a:t>สถิติสะสมการเกิดอุบัติเหตุ ผู้บาดเจ็บ และผู้เสียชีวิตทางถนนจังหวัดลำพูน ปีงบประมาณ 2563</a:t>
            </a:r>
          </a:p>
          <a:p>
            <a:pPr lvl="0" algn="ctr" eaLnBrk="0" hangingPunct="0"/>
            <a:r>
              <a:rPr lang="th-TH" altLang="en-US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เดือนตุลาคม 2562 - มิถุนายน พ.ศ.2563 (9 เดือน)</a:t>
            </a: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" name="สี่เหลี่ยมผืนผ้า 6">
            <a:extLst>
              <a:ext uri="{FF2B5EF4-FFF2-40B4-BE49-F238E27FC236}">
                <a16:creationId xmlns:a16="http://schemas.microsoft.com/office/drawing/2014/main" id="{18C69622-8F00-4DF7-8D63-EF10358A9648}"/>
              </a:ext>
            </a:extLst>
          </p:cNvPr>
          <p:cNvSpPr/>
          <p:nvPr/>
        </p:nvSpPr>
        <p:spPr>
          <a:xfrm>
            <a:off x="848316" y="1063492"/>
            <a:ext cx="10573746" cy="662874"/>
          </a:xfrm>
          <a:prstGeom prst="rect">
            <a:avLst/>
          </a:prstGeom>
          <a:solidFill>
            <a:srgbClr val="FFCC99"/>
          </a:solidFill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th-TH" sz="3600" b="1" u="sng" dirty="0">
                <a:solidFill>
                  <a:schemeClr val="accent4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จำนวนอุบัติเหตุ (ครั้ง)</a:t>
            </a:r>
            <a:endParaRPr lang="en-US" sz="3600" b="1" u="sng" dirty="0">
              <a:solidFill>
                <a:schemeClr val="accent4">
                  <a:lumMod val="50000"/>
                </a:schemeClr>
              </a:solidFill>
              <a:latin typeface="TH SarabunIT๙" panose="020B0500040200020003" pitchFamily="34" charset="-34"/>
              <a:ea typeface="Calibri"/>
              <a:cs typeface="TH SarabunIT๙" panose="020B0500040200020003" pitchFamily="34" charset="-34"/>
            </a:endParaRPr>
          </a:p>
        </p:txBody>
      </p:sp>
      <p:graphicFrame>
        <p:nvGraphicFramePr>
          <p:cNvPr id="26" name="แผนภูมิ 25">
            <a:extLst>
              <a:ext uri="{FF2B5EF4-FFF2-40B4-BE49-F238E27FC236}">
                <a16:creationId xmlns:a16="http://schemas.microsoft.com/office/drawing/2014/main" id="{C63D5421-F086-4B4E-8DD4-39231CA446D8}"/>
              </a:ext>
            </a:extLst>
          </p:cNvPr>
          <p:cNvGraphicFramePr/>
          <p:nvPr/>
        </p:nvGraphicFramePr>
        <p:xfrm>
          <a:off x="13552818" y="2387601"/>
          <a:ext cx="3263923" cy="27288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Rectangle 11">
            <a:extLst>
              <a:ext uri="{FF2B5EF4-FFF2-40B4-BE49-F238E27FC236}">
                <a16:creationId xmlns:a16="http://schemas.microsoft.com/office/drawing/2014/main" id="{6BB2FBA5-3CA6-45DD-B83B-2D838EB30F4C}"/>
              </a:ext>
            </a:extLst>
          </p:cNvPr>
          <p:cNvSpPr/>
          <p:nvPr/>
        </p:nvSpPr>
        <p:spPr>
          <a:xfrm>
            <a:off x="3470695" y="6489617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h-TH" sz="2000" dirty="0">
                <a:solidFill>
                  <a:srgbClr val="FFFFFF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สำนักงานป้องกันและบรรเทาสาธารณภัยจังหวัดลำพูน</a:t>
            </a:r>
          </a:p>
        </p:txBody>
      </p:sp>
      <p:sp>
        <p:nvSpPr>
          <p:cNvPr id="23" name="สี่เหลี่ยมผืนผ้า 22">
            <a:extLst>
              <a:ext uri="{FF2B5EF4-FFF2-40B4-BE49-F238E27FC236}">
                <a16:creationId xmlns:a16="http://schemas.microsoft.com/office/drawing/2014/main" id="{C05DBE2D-6395-4D4B-A92A-BA4AB473645E}"/>
              </a:ext>
            </a:extLst>
          </p:cNvPr>
          <p:cNvSpPr/>
          <p:nvPr/>
        </p:nvSpPr>
        <p:spPr>
          <a:xfrm>
            <a:off x="1343472" y="1758474"/>
            <a:ext cx="9433048" cy="4613911"/>
          </a:xfrm>
          <a:prstGeom prst="rect">
            <a:avLst/>
          </a:prstGeom>
          <a:noFill/>
          <a:ln w="28575" cap="flat" cmpd="dbl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aphicFrame>
        <p:nvGraphicFramePr>
          <p:cNvPr id="6" name="แผนภูมิ 5">
            <a:extLst>
              <a:ext uri="{FF2B5EF4-FFF2-40B4-BE49-F238E27FC236}">
                <a16:creationId xmlns:a16="http://schemas.microsoft.com/office/drawing/2014/main" id="{7BC0D82A-4F60-45C1-8EA0-FC0EB5C6FB5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74638977"/>
              </p:ext>
            </p:extLst>
          </p:nvPr>
        </p:nvGraphicFramePr>
        <p:xfrm>
          <a:off x="2016691" y="1843598"/>
          <a:ext cx="7627232" cy="4626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3" name="ตัวเชื่อมต่อตรง 2">
            <a:extLst>
              <a:ext uri="{FF2B5EF4-FFF2-40B4-BE49-F238E27FC236}">
                <a16:creationId xmlns:a16="http://schemas.microsoft.com/office/drawing/2014/main" id="{576B5A43-DE7A-440B-8F3D-A507D92AA435}"/>
              </a:ext>
            </a:extLst>
          </p:cNvPr>
          <p:cNvCxnSpPr>
            <a:cxnSpLocks/>
          </p:cNvCxnSpPr>
          <p:nvPr/>
        </p:nvCxnSpPr>
        <p:spPr>
          <a:xfrm>
            <a:off x="2016691" y="2623909"/>
            <a:ext cx="7309048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สี่เหลี่ยมผืนผ้า 14">
            <a:extLst>
              <a:ext uri="{FF2B5EF4-FFF2-40B4-BE49-F238E27FC236}">
                <a16:creationId xmlns:a16="http://schemas.microsoft.com/office/drawing/2014/main" id="{827F5B62-C436-4CEF-8E77-37B975EF07FC}"/>
              </a:ext>
            </a:extLst>
          </p:cNvPr>
          <p:cNvSpPr/>
          <p:nvPr/>
        </p:nvSpPr>
        <p:spPr>
          <a:xfrm>
            <a:off x="3156193" y="2822358"/>
            <a:ext cx="26748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1800" b="1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เส้นเป้าหมาย ไม่เกิน </a:t>
            </a:r>
            <a:r>
              <a:rPr lang="th-TH" sz="18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420 </a:t>
            </a:r>
            <a:r>
              <a:rPr lang="th-TH" sz="1800" b="1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(ครั้ง)</a:t>
            </a:r>
          </a:p>
        </p:txBody>
      </p:sp>
      <p:sp>
        <p:nvSpPr>
          <p:cNvPr id="28" name="วงเล็บปีกกาขวา 27">
            <a:extLst>
              <a:ext uri="{FF2B5EF4-FFF2-40B4-BE49-F238E27FC236}">
                <a16:creationId xmlns:a16="http://schemas.microsoft.com/office/drawing/2014/main" id="{89CE46C8-500F-4145-BC7F-02A7AE3AF0F3}"/>
              </a:ext>
            </a:extLst>
          </p:cNvPr>
          <p:cNvSpPr/>
          <p:nvPr/>
        </p:nvSpPr>
        <p:spPr>
          <a:xfrm>
            <a:off x="9192344" y="2641016"/>
            <a:ext cx="426188" cy="763205"/>
          </a:xfrm>
          <a:prstGeom prst="rightBrac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29" name="กล่องข้อความ 28">
            <a:extLst>
              <a:ext uri="{FF2B5EF4-FFF2-40B4-BE49-F238E27FC236}">
                <a16:creationId xmlns:a16="http://schemas.microsoft.com/office/drawing/2014/main" id="{45495AB9-BEBB-4042-90F2-D7D2858CD3A6}"/>
              </a:ext>
            </a:extLst>
          </p:cNvPr>
          <p:cNvSpPr txBox="1"/>
          <p:nvPr/>
        </p:nvSpPr>
        <p:spPr>
          <a:xfrm>
            <a:off x="9624392" y="2852936"/>
            <a:ext cx="5805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129</a:t>
            </a:r>
          </a:p>
        </p:txBody>
      </p:sp>
      <p:sp>
        <p:nvSpPr>
          <p:cNvPr id="2" name="ลูกศร: ขวา 1">
            <a:extLst>
              <a:ext uri="{FF2B5EF4-FFF2-40B4-BE49-F238E27FC236}">
                <a16:creationId xmlns:a16="http://schemas.microsoft.com/office/drawing/2014/main" id="{7F0B672B-AE75-413D-95F8-AD37436C01CF}"/>
              </a:ext>
            </a:extLst>
          </p:cNvPr>
          <p:cNvSpPr/>
          <p:nvPr/>
        </p:nvSpPr>
        <p:spPr>
          <a:xfrm rot="10800000">
            <a:off x="9558244" y="2387144"/>
            <a:ext cx="426188" cy="405422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2047647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>
            <a:extLst>
              <a:ext uri="{FF2B5EF4-FFF2-40B4-BE49-F238E27FC236}">
                <a16:creationId xmlns:a16="http://schemas.microsoft.com/office/drawing/2014/main" id="{18C69622-8F00-4DF7-8D63-EF10358A9648}"/>
              </a:ext>
            </a:extLst>
          </p:cNvPr>
          <p:cNvSpPr/>
          <p:nvPr/>
        </p:nvSpPr>
        <p:spPr>
          <a:xfrm>
            <a:off x="848316" y="1090788"/>
            <a:ext cx="10573746" cy="685124"/>
          </a:xfrm>
          <a:prstGeom prst="rect">
            <a:avLst/>
          </a:prstGeom>
          <a:solidFill>
            <a:srgbClr val="FFCC99"/>
          </a:solidFill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th-TH" sz="3600" b="1" u="sng" dirty="0">
                <a:solidFill>
                  <a:schemeClr val="accent4">
                    <a:lumMod val="5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จำนวนผู้บาดเจ็บ (คน)</a:t>
            </a:r>
            <a:endParaRPr lang="en-US" sz="3600" b="1" u="sng" dirty="0">
              <a:solidFill>
                <a:schemeClr val="accent4">
                  <a:lumMod val="50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" name="Rectangle 11">
            <a:extLst>
              <a:ext uri="{FF2B5EF4-FFF2-40B4-BE49-F238E27FC236}">
                <a16:creationId xmlns:a16="http://schemas.microsoft.com/office/drawing/2014/main" id="{22F33D44-7C35-4EA9-87B5-A7F049F6B7F2}"/>
              </a:ext>
            </a:extLst>
          </p:cNvPr>
          <p:cNvSpPr/>
          <p:nvPr/>
        </p:nvSpPr>
        <p:spPr>
          <a:xfrm>
            <a:off x="2981700" y="6478230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h-TH" sz="2000" dirty="0">
                <a:solidFill>
                  <a:srgbClr val="FFFFFF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สำนักงานป้องกันและบรรเทาสาธารณภัยจังหวัดลำพูน</a:t>
            </a:r>
          </a:p>
        </p:txBody>
      </p:sp>
      <p:graphicFrame>
        <p:nvGraphicFramePr>
          <p:cNvPr id="14" name="แผนภูมิ 13">
            <a:extLst>
              <a:ext uri="{FF2B5EF4-FFF2-40B4-BE49-F238E27FC236}">
                <a16:creationId xmlns:a16="http://schemas.microsoft.com/office/drawing/2014/main" id="{DD6B1B6E-2C5B-47F9-83F6-CB13A85FF95A}"/>
              </a:ext>
            </a:extLst>
          </p:cNvPr>
          <p:cNvGraphicFramePr/>
          <p:nvPr/>
        </p:nvGraphicFramePr>
        <p:xfrm>
          <a:off x="13020403" y="2529131"/>
          <a:ext cx="4554794" cy="42494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แผนภูมิ 8">
            <a:extLst>
              <a:ext uri="{FF2B5EF4-FFF2-40B4-BE49-F238E27FC236}">
                <a16:creationId xmlns:a16="http://schemas.microsoft.com/office/drawing/2014/main" id="{29F61FBF-9614-47F1-9749-044542EE985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15353987"/>
              </p:ext>
            </p:extLst>
          </p:nvPr>
        </p:nvGraphicFramePr>
        <p:xfrm>
          <a:off x="1866378" y="1918426"/>
          <a:ext cx="8304756" cy="45598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0" name="ตัวเชื่อมต่อตรง 9">
            <a:extLst>
              <a:ext uri="{FF2B5EF4-FFF2-40B4-BE49-F238E27FC236}">
                <a16:creationId xmlns:a16="http://schemas.microsoft.com/office/drawing/2014/main" id="{C522F4AF-E712-443D-AA64-646998DE88DE}"/>
              </a:ext>
            </a:extLst>
          </p:cNvPr>
          <p:cNvCxnSpPr>
            <a:cxnSpLocks/>
          </p:cNvCxnSpPr>
          <p:nvPr/>
        </p:nvCxnSpPr>
        <p:spPr>
          <a:xfrm>
            <a:off x="1805139" y="2839184"/>
            <a:ext cx="7740000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สี่เหลี่ยมผืนผ้า 10">
            <a:extLst>
              <a:ext uri="{FF2B5EF4-FFF2-40B4-BE49-F238E27FC236}">
                <a16:creationId xmlns:a16="http://schemas.microsoft.com/office/drawing/2014/main" id="{42EA4D35-1C6F-42F7-8767-25943109C926}"/>
              </a:ext>
            </a:extLst>
          </p:cNvPr>
          <p:cNvSpPr/>
          <p:nvPr/>
        </p:nvSpPr>
        <p:spPr>
          <a:xfrm>
            <a:off x="2032379" y="2900806"/>
            <a:ext cx="27397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1800" b="1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เส้นเป้าหมาย ไม่เกิน </a:t>
            </a:r>
            <a:r>
              <a:rPr lang="th-TH" sz="18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346</a:t>
            </a:r>
            <a:r>
              <a:rPr lang="th-TH" sz="1800" b="1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(ครั้ง)</a:t>
            </a:r>
          </a:p>
        </p:txBody>
      </p:sp>
      <p:sp>
        <p:nvSpPr>
          <p:cNvPr id="12" name="วงเล็บปีกกาขวา 11">
            <a:extLst>
              <a:ext uri="{FF2B5EF4-FFF2-40B4-BE49-F238E27FC236}">
                <a16:creationId xmlns:a16="http://schemas.microsoft.com/office/drawing/2014/main" id="{D70135B9-288F-46AC-96E3-6004E7D138EA}"/>
              </a:ext>
            </a:extLst>
          </p:cNvPr>
          <p:cNvSpPr/>
          <p:nvPr/>
        </p:nvSpPr>
        <p:spPr>
          <a:xfrm>
            <a:off x="9624392" y="2881560"/>
            <a:ext cx="418704" cy="547440"/>
          </a:xfrm>
          <a:prstGeom prst="rightBrac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 sz="1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3" name="กล่องข้อความ 12">
            <a:extLst>
              <a:ext uri="{FF2B5EF4-FFF2-40B4-BE49-F238E27FC236}">
                <a16:creationId xmlns:a16="http://schemas.microsoft.com/office/drawing/2014/main" id="{43ED5C08-7FE2-4E1E-875D-168F363E7231}"/>
              </a:ext>
            </a:extLst>
          </p:cNvPr>
          <p:cNvSpPr txBox="1"/>
          <p:nvPr/>
        </p:nvSpPr>
        <p:spPr>
          <a:xfrm>
            <a:off x="10128448" y="2967335"/>
            <a:ext cx="4187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81</a:t>
            </a:r>
          </a:p>
        </p:txBody>
      </p:sp>
      <p:sp>
        <p:nvSpPr>
          <p:cNvPr id="16" name="สี่เหลี่ยมผืนผ้า 15">
            <a:extLst>
              <a:ext uri="{FF2B5EF4-FFF2-40B4-BE49-F238E27FC236}">
                <a16:creationId xmlns:a16="http://schemas.microsoft.com/office/drawing/2014/main" id="{4390128F-BA02-426E-89D9-7479BB5D6E0E}"/>
              </a:ext>
            </a:extLst>
          </p:cNvPr>
          <p:cNvSpPr/>
          <p:nvPr/>
        </p:nvSpPr>
        <p:spPr>
          <a:xfrm>
            <a:off x="1603332" y="1903790"/>
            <a:ext cx="9432097" cy="4457577"/>
          </a:xfrm>
          <a:prstGeom prst="rect">
            <a:avLst/>
          </a:prstGeom>
          <a:noFill/>
          <a:ln w="28575" cap="flat" cmpd="dbl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h-TH" sz="180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7" name="ลูกศร: ขวา 16">
            <a:extLst>
              <a:ext uri="{FF2B5EF4-FFF2-40B4-BE49-F238E27FC236}">
                <a16:creationId xmlns:a16="http://schemas.microsoft.com/office/drawing/2014/main" id="{107AF94B-31E8-49FE-A5A7-DD0F5ECED810}"/>
              </a:ext>
            </a:extLst>
          </p:cNvPr>
          <p:cNvSpPr/>
          <p:nvPr/>
        </p:nvSpPr>
        <p:spPr>
          <a:xfrm rot="10800000">
            <a:off x="9979963" y="2636913"/>
            <a:ext cx="436517" cy="409961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5" name="Rectangle 1">
            <a:extLst>
              <a:ext uri="{FF2B5EF4-FFF2-40B4-BE49-F238E27FC236}">
                <a16:creationId xmlns:a16="http://schemas.microsoft.com/office/drawing/2014/main" id="{0770F6DD-4FCC-4807-B1AC-D937061214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70548"/>
            <a:ext cx="12192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lvl="0" algn="ctr" eaLnBrk="0" hangingPunct="0"/>
            <a:r>
              <a:rPr lang="th-TH" altLang="en-US" b="1" dirty="0">
                <a:latin typeface="TH Sarabun New" panose="020B0500040200020003" pitchFamily="34" charset="-34"/>
                <a:ea typeface="Times New Roman" pitchFamily="18" charset="0"/>
                <a:cs typeface="TH Sarabun New" panose="020B0500040200020003" pitchFamily="34" charset="-34"/>
              </a:rPr>
              <a:t>สถิติสะสมการเกิดอุบัติเหตุ ผู้บาดเจ็บ และผู้เสียชีวิตทางถนนจังหวัดลำพูน ปีงบประมาณ 2563</a:t>
            </a:r>
          </a:p>
          <a:p>
            <a:pPr lvl="0" algn="ctr" eaLnBrk="0" hangingPunct="0"/>
            <a:r>
              <a:rPr lang="th-TH" altLang="en-US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เดือนตุลาคม 2562 - มิถุนายน พ.ศ.2563 (9 เดือน)</a:t>
            </a:r>
            <a:endParaRPr lang="en-US" altLang="en-US" sz="2400" b="1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003135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>
            <a:extLst>
              <a:ext uri="{FF2B5EF4-FFF2-40B4-BE49-F238E27FC236}">
                <a16:creationId xmlns:a16="http://schemas.microsoft.com/office/drawing/2014/main" id="{18C69622-8F00-4DF7-8D63-EF10358A9648}"/>
              </a:ext>
            </a:extLst>
          </p:cNvPr>
          <p:cNvSpPr/>
          <p:nvPr/>
        </p:nvSpPr>
        <p:spPr>
          <a:xfrm>
            <a:off x="848316" y="1090788"/>
            <a:ext cx="10573746" cy="685124"/>
          </a:xfrm>
          <a:prstGeom prst="rect">
            <a:avLst/>
          </a:prstGeom>
          <a:solidFill>
            <a:srgbClr val="FFCC99"/>
          </a:solidFill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th-TH" sz="3600" b="1" u="sng" dirty="0">
                <a:solidFill>
                  <a:schemeClr val="accent4">
                    <a:lumMod val="5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จำนวนผู้เสียชีวิต (คน)</a:t>
            </a:r>
            <a:endParaRPr lang="en-US" sz="3600" b="1" u="sng" dirty="0">
              <a:solidFill>
                <a:schemeClr val="accent4">
                  <a:lumMod val="50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" name="Rectangle 11">
            <a:extLst>
              <a:ext uri="{FF2B5EF4-FFF2-40B4-BE49-F238E27FC236}">
                <a16:creationId xmlns:a16="http://schemas.microsoft.com/office/drawing/2014/main" id="{06AEC91A-C88C-4E3F-A43A-707A75C5EFA2}"/>
              </a:ext>
            </a:extLst>
          </p:cNvPr>
          <p:cNvSpPr/>
          <p:nvPr/>
        </p:nvSpPr>
        <p:spPr>
          <a:xfrm>
            <a:off x="3470695" y="6489617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h-TH" sz="2000" dirty="0">
                <a:solidFill>
                  <a:srgbClr val="FFFFFF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สำนักงานป้องกันและบรรเทาสาธารณภัยจังหวัดลำพูน</a:t>
            </a:r>
          </a:p>
        </p:txBody>
      </p:sp>
      <p:graphicFrame>
        <p:nvGraphicFramePr>
          <p:cNvPr id="9" name="แผนภูมิ 8">
            <a:extLst>
              <a:ext uri="{FF2B5EF4-FFF2-40B4-BE49-F238E27FC236}">
                <a16:creationId xmlns:a16="http://schemas.microsoft.com/office/drawing/2014/main" id="{36BB7CA9-E87B-4085-9289-4795D27406C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11250868"/>
              </p:ext>
            </p:extLst>
          </p:nvPr>
        </p:nvGraphicFramePr>
        <p:xfrm>
          <a:off x="2207683" y="1910932"/>
          <a:ext cx="7039060" cy="45656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0" name="ตัวเชื่อมต่อตรง 9">
            <a:extLst>
              <a:ext uri="{FF2B5EF4-FFF2-40B4-BE49-F238E27FC236}">
                <a16:creationId xmlns:a16="http://schemas.microsoft.com/office/drawing/2014/main" id="{37F879D1-EB7A-48A3-84BB-277EDD1FA3E8}"/>
              </a:ext>
            </a:extLst>
          </p:cNvPr>
          <p:cNvCxnSpPr>
            <a:cxnSpLocks/>
          </p:cNvCxnSpPr>
          <p:nvPr/>
        </p:nvCxnSpPr>
        <p:spPr>
          <a:xfrm>
            <a:off x="2299681" y="3372728"/>
            <a:ext cx="7488000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สี่เหลี่ยมผืนผ้า 10">
            <a:extLst>
              <a:ext uri="{FF2B5EF4-FFF2-40B4-BE49-F238E27FC236}">
                <a16:creationId xmlns:a16="http://schemas.microsoft.com/office/drawing/2014/main" id="{EDB2B437-4181-4711-92BB-627A980BA31B}"/>
              </a:ext>
            </a:extLst>
          </p:cNvPr>
          <p:cNvSpPr/>
          <p:nvPr/>
        </p:nvSpPr>
        <p:spPr>
          <a:xfrm>
            <a:off x="2541915" y="3071467"/>
            <a:ext cx="27432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1800" b="1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เส้นเป้าหมาย ไม่เกิน </a:t>
            </a:r>
            <a:r>
              <a:rPr lang="th-TH" sz="18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85 </a:t>
            </a:r>
            <a:r>
              <a:rPr lang="th-TH" sz="1800" b="1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(ครั้ง)</a:t>
            </a:r>
          </a:p>
        </p:txBody>
      </p:sp>
      <p:sp>
        <p:nvSpPr>
          <p:cNvPr id="12" name="วงเล็บปีกกาขวา 11">
            <a:extLst>
              <a:ext uri="{FF2B5EF4-FFF2-40B4-BE49-F238E27FC236}">
                <a16:creationId xmlns:a16="http://schemas.microsoft.com/office/drawing/2014/main" id="{2F8BDBF3-506A-42A2-9DCA-181699ECEC5E}"/>
              </a:ext>
            </a:extLst>
          </p:cNvPr>
          <p:cNvSpPr/>
          <p:nvPr/>
        </p:nvSpPr>
        <p:spPr>
          <a:xfrm>
            <a:off x="8904312" y="2839054"/>
            <a:ext cx="239833" cy="461665"/>
          </a:xfrm>
          <a:prstGeom prst="rightBrac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3" name="กล่องข้อความ 12">
            <a:extLst>
              <a:ext uri="{FF2B5EF4-FFF2-40B4-BE49-F238E27FC236}">
                <a16:creationId xmlns:a16="http://schemas.microsoft.com/office/drawing/2014/main" id="{86429707-7841-4D16-B2C1-13A7DAE3F742}"/>
              </a:ext>
            </a:extLst>
          </p:cNvPr>
          <p:cNvSpPr txBox="1"/>
          <p:nvPr/>
        </p:nvSpPr>
        <p:spPr>
          <a:xfrm>
            <a:off x="9120336" y="2823319"/>
            <a:ext cx="5469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b="1" dirty="0">
                <a:solidFill>
                  <a:srgbClr val="0066CC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+23</a:t>
            </a:r>
          </a:p>
        </p:txBody>
      </p:sp>
      <p:sp>
        <p:nvSpPr>
          <p:cNvPr id="15" name="สี่เหลี่ยมผืนผ้า 14">
            <a:extLst>
              <a:ext uri="{FF2B5EF4-FFF2-40B4-BE49-F238E27FC236}">
                <a16:creationId xmlns:a16="http://schemas.microsoft.com/office/drawing/2014/main" id="{D1A17700-20A5-4F0D-B220-0E1E6A413F19}"/>
              </a:ext>
            </a:extLst>
          </p:cNvPr>
          <p:cNvSpPr/>
          <p:nvPr/>
        </p:nvSpPr>
        <p:spPr>
          <a:xfrm>
            <a:off x="1602770" y="1896277"/>
            <a:ext cx="9092628" cy="4925433"/>
          </a:xfrm>
          <a:prstGeom prst="rect">
            <a:avLst/>
          </a:prstGeom>
          <a:noFill/>
          <a:ln w="28575" cap="flat" cmpd="dbl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h-TH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6" name="ลูกศร: ขวา 15">
            <a:extLst>
              <a:ext uri="{FF2B5EF4-FFF2-40B4-BE49-F238E27FC236}">
                <a16:creationId xmlns:a16="http://schemas.microsoft.com/office/drawing/2014/main" id="{0EE43752-02DF-476E-B25A-6F25F23D9B84}"/>
              </a:ext>
            </a:extLst>
          </p:cNvPr>
          <p:cNvSpPr/>
          <p:nvPr/>
        </p:nvSpPr>
        <p:spPr>
          <a:xfrm rot="10800000">
            <a:off x="9907398" y="3162532"/>
            <a:ext cx="437074" cy="410484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7" name="Rectangle 1">
            <a:extLst>
              <a:ext uri="{FF2B5EF4-FFF2-40B4-BE49-F238E27FC236}">
                <a16:creationId xmlns:a16="http://schemas.microsoft.com/office/drawing/2014/main" id="{D5EE995C-DF9D-4D91-A4D8-AFA916BB75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6289"/>
            <a:ext cx="121920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lvl="0" algn="ctr" eaLnBrk="0" hangingPunct="0"/>
            <a:r>
              <a:rPr lang="th-TH" altLang="en-US" sz="3200" b="1" dirty="0">
                <a:latin typeface="TH Sarabun New" panose="020B0500040200020003" pitchFamily="34" charset="-34"/>
                <a:ea typeface="Times New Roman" pitchFamily="18" charset="0"/>
                <a:cs typeface="TH Sarabun New" panose="020B0500040200020003" pitchFamily="34" charset="-34"/>
              </a:rPr>
              <a:t>สถิติสะสมการเกิดอุบัติเหตุ ผู้บาดเจ็บ และผู้เสียชีวิตทางถนนจังหวัดลำพูน ปีงบประมาณ 2563</a:t>
            </a:r>
          </a:p>
          <a:p>
            <a:pPr lvl="0" algn="ctr" eaLnBrk="0" hangingPunct="0"/>
            <a:r>
              <a:rPr lang="th-TH" alt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เดือนตุลาคม 2562 - มิถุนายน พ.ศ.2563 (9 เดือน)</a:t>
            </a:r>
            <a:endParaRPr lang="en-US" altLang="en-US" b="1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259928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วงรี 23">
            <a:extLst>
              <a:ext uri="{FF2B5EF4-FFF2-40B4-BE49-F238E27FC236}">
                <a16:creationId xmlns:a16="http://schemas.microsoft.com/office/drawing/2014/main" id="{FD5E4849-7893-4827-8ECA-F572E7E730AC}"/>
              </a:ext>
            </a:extLst>
          </p:cNvPr>
          <p:cNvSpPr/>
          <p:nvPr/>
        </p:nvSpPr>
        <p:spPr>
          <a:xfrm>
            <a:off x="361981" y="5121568"/>
            <a:ext cx="1427607" cy="109642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aphicFrame>
        <p:nvGraphicFramePr>
          <p:cNvPr id="4" name="ตาราง 3">
            <a:extLst>
              <a:ext uri="{FF2B5EF4-FFF2-40B4-BE49-F238E27FC236}">
                <a16:creationId xmlns:a16="http://schemas.microsoft.com/office/drawing/2014/main" id="{F624F748-0025-4459-AEB0-2162AEC610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0232495"/>
              </p:ext>
            </p:extLst>
          </p:nvPr>
        </p:nvGraphicFramePr>
        <p:xfrm>
          <a:off x="1487487" y="1037857"/>
          <a:ext cx="10318551" cy="1174053"/>
        </p:xfrm>
        <a:graphic>
          <a:graphicData uri="http://schemas.openxmlformats.org/drawingml/2006/table">
            <a:tbl>
              <a:tblPr firstRow="1" firstCol="1" bandRow="1">
                <a:tableStyleId>{46F890A9-2807-4EBB-B81D-B2AA78EC7F39}</a:tableStyleId>
              </a:tblPr>
              <a:tblGrid>
                <a:gridCol w="2099652">
                  <a:extLst>
                    <a:ext uri="{9D8B030D-6E8A-4147-A177-3AD203B41FA5}">
                      <a16:colId xmlns:a16="http://schemas.microsoft.com/office/drawing/2014/main" val="2167559477"/>
                    </a:ext>
                  </a:extLst>
                </a:gridCol>
                <a:gridCol w="1026848">
                  <a:extLst>
                    <a:ext uri="{9D8B030D-6E8A-4147-A177-3AD203B41FA5}">
                      <a16:colId xmlns:a16="http://schemas.microsoft.com/office/drawing/2014/main" val="783557923"/>
                    </a:ext>
                  </a:extLst>
                </a:gridCol>
                <a:gridCol w="956883">
                  <a:extLst>
                    <a:ext uri="{9D8B030D-6E8A-4147-A177-3AD203B41FA5}">
                      <a16:colId xmlns:a16="http://schemas.microsoft.com/office/drawing/2014/main" val="1199896196"/>
                    </a:ext>
                  </a:extLst>
                </a:gridCol>
                <a:gridCol w="864281">
                  <a:extLst>
                    <a:ext uri="{9D8B030D-6E8A-4147-A177-3AD203B41FA5}">
                      <a16:colId xmlns:a16="http://schemas.microsoft.com/office/drawing/2014/main" val="1646935840"/>
                    </a:ext>
                  </a:extLst>
                </a:gridCol>
                <a:gridCol w="1003182">
                  <a:extLst>
                    <a:ext uri="{9D8B030D-6E8A-4147-A177-3AD203B41FA5}">
                      <a16:colId xmlns:a16="http://schemas.microsoft.com/office/drawing/2014/main" val="1470500603"/>
                    </a:ext>
                  </a:extLst>
                </a:gridCol>
                <a:gridCol w="873541">
                  <a:extLst>
                    <a:ext uri="{9D8B030D-6E8A-4147-A177-3AD203B41FA5}">
                      <a16:colId xmlns:a16="http://schemas.microsoft.com/office/drawing/2014/main" val="3048256389"/>
                    </a:ext>
                  </a:extLst>
                </a:gridCol>
                <a:gridCol w="873541">
                  <a:extLst>
                    <a:ext uri="{9D8B030D-6E8A-4147-A177-3AD203B41FA5}">
                      <a16:colId xmlns:a16="http://schemas.microsoft.com/office/drawing/2014/main" val="3314206337"/>
                    </a:ext>
                  </a:extLst>
                </a:gridCol>
                <a:gridCol w="873541">
                  <a:extLst>
                    <a:ext uri="{9D8B030D-6E8A-4147-A177-3AD203B41FA5}">
                      <a16:colId xmlns:a16="http://schemas.microsoft.com/office/drawing/2014/main" val="3530027103"/>
                    </a:ext>
                  </a:extLst>
                </a:gridCol>
                <a:gridCol w="873541">
                  <a:extLst>
                    <a:ext uri="{9D8B030D-6E8A-4147-A177-3AD203B41FA5}">
                      <a16:colId xmlns:a16="http://schemas.microsoft.com/office/drawing/2014/main" val="3323683432"/>
                    </a:ext>
                  </a:extLst>
                </a:gridCol>
                <a:gridCol w="873541">
                  <a:extLst>
                    <a:ext uri="{9D8B030D-6E8A-4147-A177-3AD203B41FA5}">
                      <a16:colId xmlns:a16="http://schemas.microsoft.com/office/drawing/2014/main" val="421916192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u="sng" dirty="0">
                          <a:solidFill>
                            <a:schemeClr val="tx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จำนวนอุบัติเหตุ (ครั้ง)</a:t>
                      </a:r>
                      <a:endParaRPr lang="en-US" sz="2400" u="sng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ต.ค.</a:t>
                      </a:r>
                      <a:endParaRPr lang="en-US" sz="24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พ.ย.</a:t>
                      </a:r>
                      <a:endParaRPr lang="en-US" sz="240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ธ.ค.</a:t>
                      </a:r>
                      <a:endParaRPr lang="en-US" sz="240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ม.ค.</a:t>
                      </a:r>
                      <a:endParaRPr lang="en-US" sz="24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ก.พ.</a:t>
                      </a:r>
                      <a:endParaRPr lang="en-US" sz="24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มี.ค.</a:t>
                      </a:r>
                      <a:endParaRPr lang="en-US" sz="24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เม.ย.</a:t>
                      </a:r>
                      <a:endParaRPr lang="en-US" sz="24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พ.ค.</a:t>
                      </a:r>
                      <a:endParaRPr lang="en-US" sz="24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มิ.ย.</a:t>
                      </a:r>
                      <a:endParaRPr lang="en-US" sz="24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392066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ปีงบประมาณ 2562</a:t>
                      </a:r>
                      <a:endParaRPr lang="en-US" sz="2400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48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34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63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45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47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29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71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25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20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24671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ปีงบประมาณ 2563</a:t>
                      </a:r>
                      <a:endParaRPr lang="en-US" sz="24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26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41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64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24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24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31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41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15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25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0117294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B189C713-7854-473C-866F-A1BE02C200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09184"/>
            <a:ext cx="121920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kumimoji="0" lang="th-TH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 New" panose="020B0500040200020003" pitchFamily="34" charset="-34"/>
                <a:ea typeface="Times New Roman" pitchFamily="18" charset="0"/>
                <a:cs typeface="TH Sarabun New" panose="020B0500040200020003" pitchFamily="34" charset="-34"/>
              </a:rPr>
              <a:t>สถิติสะสมการเกิดอุบัติเหตุ ผู้บาดเจ็บ และผู้เสียชีวิตทางถนนจังหวัดลำพูน  เปรียบเทียบ </a:t>
            </a:r>
            <a:r>
              <a:rPr kumimoji="0" lang="th-TH" altLang="en-US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H Sarabun New" panose="020B0500040200020003" pitchFamily="34" charset="-34"/>
                <a:ea typeface="Times New Roman" pitchFamily="18" charset="0"/>
                <a:cs typeface="TH Sarabun New" panose="020B0500040200020003" pitchFamily="34" charset="-34"/>
              </a:rPr>
              <a:t>ปีงบประมาณ 2562 </a:t>
            </a:r>
            <a:r>
              <a:rPr kumimoji="0" lang="th-TH" altLang="en-US" sz="2400" b="1" i="0" u="none" strike="noStrike" cap="none" normalizeH="0" baseline="0" dirty="0">
                <a:ln>
                  <a:noFill/>
                </a:ln>
                <a:effectLst/>
                <a:latin typeface="TH Sarabun New" panose="020B0500040200020003" pitchFamily="34" charset="-34"/>
                <a:ea typeface="Times New Roman" pitchFamily="18" charset="0"/>
                <a:cs typeface="TH Sarabun New" panose="020B0500040200020003" pitchFamily="34" charset="-34"/>
              </a:rPr>
              <a:t>กับ</a:t>
            </a:r>
            <a:r>
              <a:rPr kumimoji="0" lang="th-TH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 New" panose="020B0500040200020003" pitchFamily="34" charset="-34"/>
                <a:ea typeface="Times New Roman" pitchFamily="18" charset="0"/>
                <a:cs typeface="TH Sarabun New" panose="020B0500040200020003" pitchFamily="34" charset="-34"/>
              </a:rPr>
              <a:t> </a:t>
            </a:r>
            <a:r>
              <a:rPr kumimoji="0" lang="th-TH" altLang="en-US" sz="2400" b="1" i="0" u="none" strike="noStrike" cap="none" normalizeH="0" baseline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H Sarabun New" panose="020B0500040200020003" pitchFamily="34" charset="-34"/>
                <a:ea typeface="Times New Roman" pitchFamily="18" charset="0"/>
                <a:cs typeface="TH Sarabun New" panose="020B0500040200020003" pitchFamily="34" charset="-34"/>
              </a:rPr>
              <a:t>ปีงบประมาณ 2563</a:t>
            </a:r>
          </a:p>
          <a:p>
            <a:pPr lvl="0" algn="ctr" eaLnBrk="0" hangingPunct="0"/>
            <a:r>
              <a:rPr lang="th-TH" alt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เดือนตุลาคม - มิถุนายน  (9 เดือน)</a:t>
            </a: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aphicFrame>
        <p:nvGraphicFramePr>
          <p:cNvPr id="7" name="ตาราง 6">
            <a:extLst>
              <a:ext uri="{FF2B5EF4-FFF2-40B4-BE49-F238E27FC236}">
                <a16:creationId xmlns:a16="http://schemas.microsoft.com/office/drawing/2014/main" id="{3E3601B7-BCB7-4451-A0AC-24CBF9B63C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3880093"/>
              </p:ext>
            </p:extLst>
          </p:nvPr>
        </p:nvGraphicFramePr>
        <p:xfrm>
          <a:off x="1458895" y="2356570"/>
          <a:ext cx="10347147" cy="1174053"/>
        </p:xfrm>
        <a:graphic>
          <a:graphicData uri="http://schemas.openxmlformats.org/drawingml/2006/table">
            <a:tbl>
              <a:tblPr firstRow="1" firstCol="1" bandRow="1">
                <a:tableStyleId>{0660B408-B3CF-4A94-85FC-2B1E0A45F4A2}</a:tableStyleId>
              </a:tblPr>
              <a:tblGrid>
                <a:gridCol w="2105471">
                  <a:extLst>
                    <a:ext uri="{9D8B030D-6E8A-4147-A177-3AD203B41FA5}">
                      <a16:colId xmlns:a16="http://schemas.microsoft.com/office/drawing/2014/main" val="2167559477"/>
                    </a:ext>
                  </a:extLst>
                </a:gridCol>
                <a:gridCol w="1029694">
                  <a:extLst>
                    <a:ext uri="{9D8B030D-6E8A-4147-A177-3AD203B41FA5}">
                      <a16:colId xmlns:a16="http://schemas.microsoft.com/office/drawing/2014/main" val="783557923"/>
                    </a:ext>
                  </a:extLst>
                </a:gridCol>
                <a:gridCol w="959535">
                  <a:extLst>
                    <a:ext uri="{9D8B030D-6E8A-4147-A177-3AD203B41FA5}">
                      <a16:colId xmlns:a16="http://schemas.microsoft.com/office/drawing/2014/main" val="1199896196"/>
                    </a:ext>
                  </a:extLst>
                </a:gridCol>
                <a:gridCol w="866676">
                  <a:extLst>
                    <a:ext uri="{9D8B030D-6E8A-4147-A177-3AD203B41FA5}">
                      <a16:colId xmlns:a16="http://schemas.microsoft.com/office/drawing/2014/main" val="1646935840"/>
                    </a:ext>
                  </a:extLst>
                </a:gridCol>
                <a:gridCol w="1005961">
                  <a:extLst>
                    <a:ext uri="{9D8B030D-6E8A-4147-A177-3AD203B41FA5}">
                      <a16:colId xmlns:a16="http://schemas.microsoft.com/office/drawing/2014/main" val="1470500603"/>
                    </a:ext>
                  </a:extLst>
                </a:gridCol>
                <a:gridCol w="875962">
                  <a:extLst>
                    <a:ext uri="{9D8B030D-6E8A-4147-A177-3AD203B41FA5}">
                      <a16:colId xmlns:a16="http://schemas.microsoft.com/office/drawing/2014/main" val="3048256389"/>
                    </a:ext>
                  </a:extLst>
                </a:gridCol>
                <a:gridCol w="875962">
                  <a:extLst>
                    <a:ext uri="{9D8B030D-6E8A-4147-A177-3AD203B41FA5}">
                      <a16:colId xmlns:a16="http://schemas.microsoft.com/office/drawing/2014/main" val="3871735366"/>
                    </a:ext>
                  </a:extLst>
                </a:gridCol>
                <a:gridCol w="875962">
                  <a:extLst>
                    <a:ext uri="{9D8B030D-6E8A-4147-A177-3AD203B41FA5}">
                      <a16:colId xmlns:a16="http://schemas.microsoft.com/office/drawing/2014/main" val="3735308483"/>
                    </a:ext>
                  </a:extLst>
                </a:gridCol>
                <a:gridCol w="875962">
                  <a:extLst>
                    <a:ext uri="{9D8B030D-6E8A-4147-A177-3AD203B41FA5}">
                      <a16:colId xmlns:a16="http://schemas.microsoft.com/office/drawing/2014/main" val="2114150896"/>
                    </a:ext>
                  </a:extLst>
                </a:gridCol>
                <a:gridCol w="875962">
                  <a:extLst>
                    <a:ext uri="{9D8B030D-6E8A-4147-A177-3AD203B41FA5}">
                      <a16:colId xmlns:a16="http://schemas.microsoft.com/office/drawing/2014/main" val="289327719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 </a:t>
                      </a:r>
                      <a:r>
                        <a:rPr lang="th-TH" sz="2400" u="sng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จำนวนผู้บาดเจ็บ (คน)</a:t>
                      </a:r>
                      <a:endParaRPr lang="en-US" sz="2400" u="sng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ต.ค.</a:t>
                      </a:r>
                      <a:endParaRPr lang="en-US" sz="24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พ.ย.</a:t>
                      </a:r>
                      <a:endParaRPr lang="en-US" sz="240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ธ.ค.</a:t>
                      </a:r>
                      <a:endParaRPr lang="en-US" sz="240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ม.ค.</a:t>
                      </a:r>
                      <a:endParaRPr lang="en-US" sz="24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ก.พ.</a:t>
                      </a:r>
                      <a:endParaRPr lang="en-US" sz="24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มี.ค.</a:t>
                      </a:r>
                      <a:endParaRPr lang="en-US" sz="24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เม.ย.</a:t>
                      </a:r>
                      <a:endParaRPr lang="en-US" sz="24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พ.ค.</a:t>
                      </a:r>
                      <a:endParaRPr lang="en-US" sz="24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มิ.ย.</a:t>
                      </a:r>
                      <a:endParaRPr lang="en-US" sz="24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392066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ปีงบประมาณ 2562</a:t>
                      </a:r>
                      <a:endParaRPr lang="en-US" sz="2400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50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24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54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37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38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18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71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21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11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24671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ปีงบประมาณ 2563</a:t>
                      </a:r>
                      <a:endParaRPr lang="en-US" sz="24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25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30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68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26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19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25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39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15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18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0117294"/>
                  </a:ext>
                </a:extLst>
              </a:tr>
            </a:tbl>
          </a:graphicData>
        </a:graphic>
      </p:graphicFrame>
      <p:graphicFrame>
        <p:nvGraphicFramePr>
          <p:cNvPr id="8" name="ตาราง 7">
            <a:extLst>
              <a:ext uri="{FF2B5EF4-FFF2-40B4-BE49-F238E27FC236}">
                <a16:creationId xmlns:a16="http://schemas.microsoft.com/office/drawing/2014/main" id="{933E3D29-D098-4CC2-847E-186B87BE40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1501105"/>
              </p:ext>
            </p:extLst>
          </p:nvPr>
        </p:nvGraphicFramePr>
        <p:xfrm>
          <a:off x="1487487" y="3725097"/>
          <a:ext cx="10318552" cy="1174053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2099653">
                  <a:extLst>
                    <a:ext uri="{9D8B030D-6E8A-4147-A177-3AD203B41FA5}">
                      <a16:colId xmlns:a16="http://schemas.microsoft.com/office/drawing/2014/main" val="2167559477"/>
                    </a:ext>
                  </a:extLst>
                </a:gridCol>
                <a:gridCol w="1026849">
                  <a:extLst>
                    <a:ext uri="{9D8B030D-6E8A-4147-A177-3AD203B41FA5}">
                      <a16:colId xmlns:a16="http://schemas.microsoft.com/office/drawing/2014/main" val="783557923"/>
                    </a:ext>
                  </a:extLst>
                </a:gridCol>
                <a:gridCol w="956884">
                  <a:extLst>
                    <a:ext uri="{9D8B030D-6E8A-4147-A177-3AD203B41FA5}">
                      <a16:colId xmlns:a16="http://schemas.microsoft.com/office/drawing/2014/main" val="1199896196"/>
                    </a:ext>
                  </a:extLst>
                </a:gridCol>
                <a:gridCol w="864280">
                  <a:extLst>
                    <a:ext uri="{9D8B030D-6E8A-4147-A177-3AD203B41FA5}">
                      <a16:colId xmlns:a16="http://schemas.microsoft.com/office/drawing/2014/main" val="1646935840"/>
                    </a:ext>
                  </a:extLst>
                </a:gridCol>
                <a:gridCol w="1003181">
                  <a:extLst>
                    <a:ext uri="{9D8B030D-6E8A-4147-A177-3AD203B41FA5}">
                      <a16:colId xmlns:a16="http://schemas.microsoft.com/office/drawing/2014/main" val="1470500603"/>
                    </a:ext>
                  </a:extLst>
                </a:gridCol>
                <a:gridCol w="873541">
                  <a:extLst>
                    <a:ext uri="{9D8B030D-6E8A-4147-A177-3AD203B41FA5}">
                      <a16:colId xmlns:a16="http://schemas.microsoft.com/office/drawing/2014/main" val="3048256389"/>
                    </a:ext>
                  </a:extLst>
                </a:gridCol>
                <a:gridCol w="873541">
                  <a:extLst>
                    <a:ext uri="{9D8B030D-6E8A-4147-A177-3AD203B41FA5}">
                      <a16:colId xmlns:a16="http://schemas.microsoft.com/office/drawing/2014/main" val="1521468993"/>
                    </a:ext>
                  </a:extLst>
                </a:gridCol>
                <a:gridCol w="873541">
                  <a:extLst>
                    <a:ext uri="{9D8B030D-6E8A-4147-A177-3AD203B41FA5}">
                      <a16:colId xmlns:a16="http://schemas.microsoft.com/office/drawing/2014/main" val="2771327319"/>
                    </a:ext>
                  </a:extLst>
                </a:gridCol>
                <a:gridCol w="873541">
                  <a:extLst>
                    <a:ext uri="{9D8B030D-6E8A-4147-A177-3AD203B41FA5}">
                      <a16:colId xmlns:a16="http://schemas.microsoft.com/office/drawing/2014/main" val="10974904"/>
                    </a:ext>
                  </a:extLst>
                </a:gridCol>
                <a:gridCol w="873541">
                  <a:extLst>
                    <a:ext uri="{9D8B030D-6E8A-4147-A177-3AD203B41FA5}">
                      <a16:colId xmlns:a16="http://schemas.microsoft.com/office/drawing/2014/main" val="413291969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 </a:t>
                      </a:r>
                      <a:r>
                        <a:rPr lang="th-TH" sz="2400" u="sng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จำนวนผู้เสียชีวิต (คน)</a:t>
                      </a:r>
                      <a:endParaRPr lang="en-US" sz="2400" u="sng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ต.ค.</a:t>
                      </a:r>
                      <a:endParaRPr lang="en-US" sz="24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พ.ย.</a:t>
                      </a:r>
                      <a:endParaRPr lang="en-US" sz="240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ธ.ค.</a:t>
                      </a:r>
                      <a:endParaRPr lang="en-US" sz="240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ม.ค.</a:t>
                      </a:r>
                      <a:endParaRPr lang="en-US" sz="24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ก.พ.</a:t>
                      </a:r>
                      <a:endParaRPr lang="en-US" sz="24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มี.ค.</a:t>
                      </a:r>
                      <a:endParaRPr lang="en-US" sz="24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เม.ย.</a:t>
                      </a:r>
                      <a:endParaRPr lang="en-US" sz="24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พ.ค.</a:t>
                      </a:r>
                      <a:endParaRPr lang="en-US" sz="24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มิ.ย.</a:t>
                      </a:r>
                      <a:endParaRPr lang="en-US" sz="24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392066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ปีงบประมาณ 2562</a:t>
                      </a:r>
                      <a:endParaRPr lang="en-US" sz="2400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14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18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11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18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20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18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10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10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11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24671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ปีงบประมาณ 2563</a:t>
                      </a:r>
                      <a:endParaRPr lang="en-US" sz="24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12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26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12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8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13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9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6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8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14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0117294"/>
                  </a:ext>
                </a:extLst>
              </a:tr>
            </a:tbl>
          </a:graphicData>
        </a:graphic>
      </p:graphicFrame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654274CB-6C99-4E96-81D2-9756C0BB078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0000" b="100000" l="0" r="72461">
                        <a14:foregroundMark x1="15820" y1="63184" x2="15820" y2="63184"/>
                        <a14:foregroundMark x1="20898" y1="65174" x2="36914" y2="63184"/>
                        <a14:foregroundMark x1="15430" y1="58458" x2="42383" y2="65423"/>
                        <a14:foregroundMark x1="42969" y1="70896" x2="66406" y2="691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26375"/>
          <a:stretch/>
        </p:blipFill>
        <p:spPr>
          <a:xfrm>
            <a:off x="365690" y="4180606"/>
            <a:ext cx="886191" cy="472530"/>
          </a:xfrm>
          <a:prstGeom prst="rect">
            <a:avLst/>
          </a:prstGeom>
        </p:spPr>
      </p:pic>
      <p:pic>
        <p:nvPicPr>
          <p:cNvPr id="10" name="รูปภาพ 9">
            <a:extLst>
              <a:ext uri="{FF2B5EF4-FFF2-40B4-BE49-F238E27FC236}">
                <a16:creationId xmlns:a16="http://schemas.microsoft.com/office/drawing/2014/main" id="{20B4D6EE-03FA-4E9E-AB0B-74E1EFA55E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23901" y1="27319" x2="23901" y2="27319"/>
                        <a14:foregroundMark x1="3984" y1="17369" x2="3984" y2="173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86" y="2643912"/>
            <a:ext cx="825352" cy="672299"/>
          </a:xfrm>
          <a:prstGeom prst="rect">
            <a:avLst/>
          </a:prstGeom>
        </p:spPr>
      </p:pic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id="{59BB2FF7-0E99-487E-B7BD-11336D30D81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25976" y1="69825" x2="25976" y2="69825"/>
                        <a14:foregroundMark x1="62683" y1="64912" x2="62683" y2="64912"/>
                        <a14:foregroundMark x1="73780" y1="57719" x2="73780" y2="57719"/>
                        <a14:foregroundMark x1="79634" y1="48070" x2="79634" y2="48070"/>
                        <a14:foregroundMark x1="70000" y1="79298" x2="70000" y2="79298"/>
                        <a14:foregroundMark x1="57317" y1="75263" x2="57317" y2="75263"/>
                        <a14:foregroundMark x1="56585" y1="80175" x2="56585" y2="80175"/>
                        <a14:foregroundMark x1="49146" y1="84386" x2="49146" y2="84386"/>
                        <a14:foregroundMark x1="47073" y1="79825" x2="47073" y2="79825"/>
                        <a14:foregroundMark x1="44024" y1="80000" x2="44024" y2="80000"/>
                        <a14:foregroundMark x1="50854" y1="71579" x2="50854" y2="71579"/>
                        <a14:foregroundMark x1="61098" y1="58246" x2="61098" y2="58246"/>
                        <a14:foregroundMark x1="40610" y1="35088" x2="40610" y2="35088"/>
                        <a14:foregroundMark x1="41951" y1="41754" x2="41951" y2="417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0" y="1218115"/>
            <a:ext cx="1241152" cy="862751"/>
          </a:xfrm>
          <a:prstGeom prst="rect">
            <a:avLst/>
          </a:prstGeom>
        </p:spPr>
      </p:pic>
      <p:graphicFrame>
        <p:nvGraphicFramePr>
          <p:cNvPr id="16" name="ตาราง 15">
            <a:extLst>
              <a:ext uri="{FF2B5EF4-FFF2-40B4-BE49-F238E27FC236}">
                <a16:creationId xmlns:a16="http://schemas.microsoft.com/office/drawing/2014/main" id="{5CD0BB75-773B-48B8-B41D-1E4634B350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1296298"/>
              </p:ext>
            </p:extLst>
          </p:nvPr>
        </p:nvGraphicFramePr>
        <p:xfrm>
          <a:off x="2014546" y="5068265"/>
          <a:ext cx="9603578" cy="1206691"/>
        </p:xfrm>
        <a:graphic>
          <a:graphicData uri="http://schemas.openxmlformats.org/drawingml/2006/table">
            <a:tbl>
              <a:tblPr firstRow="1" firstCol="1" bandRow="1">
                <a:tableStyleId>{2A488322-F2BA-4B5B-9748-0D474271808F}</a:tableStyleId>
              </a:tblPr>
              <a:tblGrid>
                <a:gridCol w="2468194">
                  <a:extLst>
                    <a:ext uri="{9D8B030D-6E8A-4147-A177-3AD203B41FA5}">
                      <a16:colId xmlns:a16="http://schemas.microsoft.com/office/drawing/2014/main" val="2167559477"/>
                    </a:ext>
                  </a:extLst>
                </a:gridCol>
                <a:gridCol w="2572657">
                  <a:extLst>
                    <a:ext uri="{9D8B030D-6E8A-4147-A177-3AD203B41FA5}">
                      <a16:colId xmlns:a16="http://schemas.microsoft.com/office/drawing/2014/main" val="783557923"/>
                    </a:ext>
                  </a:extLst>
                </a:gridCol>
                <a:gridCol w="2397365">
                  <a:extLst>
                    <a:ext uri="{9D8B030D-6E8A-4147-A177-3AD203B41FA5}">
                      <a16:colId xmlns:a16="http://schemas.microsoft.com/office/drawing/2014/main" val="1199896196"/>
                    </a:ext>
                  </a:extLst>
                </a:gridCol>
                <a:gridCol w="2165362">
                  <a:extLst>
                    <a:ext uri="{9D8B030D-6E8A-4147-A177-3AD203B41FA5}">
                      <a16:colId xmlns:a16="http://schemas.microsoft.com/office/drawing/2014/main" val="164693584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 </a:t>
                      </a: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จำนวนผู้เสียชีวิต (คน)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จำนวนอุบัติเหตุ (ครั้ง)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จำนวนผู้บาดเจ็บ (คน)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จำนวนผู้เสียชีวิต (คน)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39206645"/>
                  </a:ext>
                </a:extLst>
              </a:tr>
              <a:tr h="819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ปีงบประมาณ 2562</a:t>
                      </a:r>
                      <a:endParaRPr lang="en-US" sz="2400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362</a:t>
                      </a:r>
                      <a:endParaRPr lang="en-US" sz="25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313</a:t>
                      </a:r>
                      <a:endParaRPr lang="en-US" sz="25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119</a:t>
                      </a:r>
                      <a:endParaRPr lang="en-US" sz="25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24671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ปีงบประมาณ 2563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291</a:t>
                      </a:r>
                      <a:endParaRPr lang="en-US" sz="2500" b="1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265</a:t>
                      </a:r>
                      <a:endParaRPr lang="en-US" sz="2500" b="1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108</a:t>
                      </a:r>
                      <a:endParaRPr lang="en-US" sz="2500" b="1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0117294"/>
                  </a:ext>
                </a:extLst>
              </a:tr>
            </a:tbl>
          </a:graphicData>
        </a:graphic>
      </p:graphicFrame>
      <p:sp>
        <p:nvSpPr>
          <p:cNvPr id="18" name="สี่เหลี่ยมผืนผ้า 17">
            <a:extLst>
              <a:ext uri="{FF2B5EF4-FFF2-40B4-BE49-F238E27FC236}">
                <a16:creationId xmlns:a16="http://schemas.microsoft.com/office/drawing/2014/main" id="{9D78F041-BA15-4FC9-B356-63C4B51F88C5}"/>
              </a:ext>
            </a:extLst>
          </p:cNvPr>
          <p:cNvSpPr/>
          <p:nvPr/>
        </p:nvSpPr>
        <p:spPr>
          <a:xfrm>
            <a:off x="222069" y="985605"/>
            <a:ext cx="11588328" cy="1263569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9" name="สี่เหลี่ยมผืนผ้า 18">
            <a:extLst>
              <a:ext uri="{FF2B5EF4-FFF2-40B4-BE49-F238E27FC236}">
                <a16:creationId xmlns:a16="http://schemas.microsoft.com/office/drawing/2014/main" id="{55A387CD-F7F1-46FA-9EFE-18FAE525B95E}"/>
              </a:ext>
            </a:extLst>
          </p:cNvPr>
          <p:cNvSpPr/>
          <p:nvPr/>
        </p:nvSpPr>
        <p:spPr>
          <a:xfrm>
            <a:off x="217713" y="2326726"/>
            <a:ext cx="11588328" cy="1263569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0" name="สี่เหลี่ยมผืนผ้า 19">
            <a:extLst>
              <a:ext uri="{FF2B5EF4-FFF2-40B4-BE49-F238E27FC236}">
                <a16:creationId xmlns:a16="http://schemas.microsoft.com/office/drawing/2014/main" id="{67BCFECD-8B62-4A43-A7D6-B14640A6C0AD}"/>
              </a:ext>
            </a:extLst>
          </p:cNvPr>
          <p:cNvSpPr/>
          <p:nvPr/>
        </p:nvSpPr>
        <p:spPr>
          <a:xfrm>
            <a:off x="226420" y="3667845"/>
            <a:ext cx="11588328" cy="1263569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1" name="สี่เหลี่ยมผืนผ้า 20">
            <a:extLst>
              <a:ext uri="{FF2B5EF4-FFF2-40B4-BE49-F238E27FC236}">
                <a16:creationId xmlns:a16="http://schemas.microsoft.com/office/drawing/2014/main" id="{D58800AE-9797-48C2-8FCF-5651C6F42244}"/>
              </a:ext>
            </a:extLst>
          </p:cNvPr>
          <p:cNvSpPr/>
          <p:nvPr/>
        </p:nvSpPr>
        <p:spPr>
          <a:xfrm>
            <a:off x="222069" y="5002698"/>
            <a:ext cx="11588328" cy="1263569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2" name="กล่องข้อความ 21">
            <a:extLst>
              <a:ext uri="{FF2B5EF4-FFF2-40B4-BE49-F238E27FC236}">
                <a16:creationId xmlns:a16="http://schemas.microsoft.com/office/drawing/2014/main" id="{333D9CE8-8D9A-456F-BEAA-2F06BD7B3DBD}"/>
              </a:ext>
            </a:extLst>
          </p:cNvPr>
          <p:cNvSpPr txBox="1"/>
          <p:nvPr/>
        </p:nvSpPr>
        <p:spPr>
          <a:xfrm>
            <a:off x="216481" y="5237760"/>
            <a:ext cx="17750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สถิติรวม </a:t>
            </a:r>
          </a:p>
          <a:p>
            <a:pPr algn="ctr"/>
            <a:r>
              <a:rPr lang="th-TH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9 เดือน</a:t>
            </a:r>
          </a:p>
        </p:txBody>
      </p:sp>
      <p:sp>
        <p:nvSpPr>
          <p:cNvPr id="23" name="Rectangle 11">
            <a:extLst>
              <a:ext uri="{FF2B5EF4-FFF2-40B4-BE49-F238E27FC236}">
                <a16:creationId xmlns:a16="http://schemas.microsoft.com/office/drawing/2014/main" id="{F15E3FE0-CC36-4CBD-B014-06A5EBE29B85}"/>
              </a:ext>
            </a:extLst>
          </p:cNvPr>
          <p:cNvSpPr/>
          <p:nvPr/>
        </p:nvSpPr>
        <p:spPr>
          <a:xfrm>
            <a:off x="0" y="6437365"/>
            <a:ext cx="12192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dirty="0">
                <a:solidFill>
                  <a:srgbClr val="FFFFFF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สำนักงานป้องกันและบรรเทาสาธารณภัยจังหวัดลำพูน</a:t>
            </a:r>
          </a:p>
        </p:txBody>
      </p:sp>
    </p:spTree>
    <p:extLst>
      <p:ext uri="{BB962C8B-B14F-4D97-AF65-F5344CB8AC3E}">
        <p14:creationId xmlns:p14="http://schemas.microsoft.com/office/powerpoint/2010/main" val="23288758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>
            <a:extLst>
              <a:ext uri="{FF2B5EF4-FFF2-40B4-BE49-F238E27FC236}">
                <a16:creationId xmlns:a16="http://schemas.microsoft.com/office/drawing/2014/main" id="{2E3FB8BA-A229-403A-BEE8-3C78F5A47D3A}"/>
              </a:ext>
            </a:extLst>
          </p:cNvPr>
          <p:cNvSpPr/>
          <p:nvPr/>
        </p:nvSpPr>
        <p:spPr>
          <a:xfrm>
            <a:off x="537754" y="374546"/>
            <a:ext cx="11116491" cy="1333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h-TH" sz="36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การขับเคลื่อนการดำเนินงานและการปรับปรุงแผนปฏิบัติการป้องกันและลดอุบัติเหตุ</a:t>
            </a:r>
            <a:br>
              <a:rPr lang="th-TH" sz="36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</a:br>
            <a:r>
              <a:rPr lang="th-TH" sz="36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ทางถนนจังหวัดลำพูน พ.ศ.2563</a:t>
            </a:r>
            <a:endParaRPr lang="en-US" sz="2400" dirty="0">
              <a:effectLst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6" name="สี่เหลี่ยมผืนผ้า 5">
            <a:extLst>
              <a:ext uri="{FF2B5EF4-FFF2-40B4-BE49-F238E27FC236}">
                <a16:creationId xmlns:a16="http://schemas.microsoft.com/office/drawing/2014/main" id="{6A1E4FCA-FFA0-4A55-B2B6-A37CA24EC1B0}"/>
              </a:ext>
            </a:extLst>
          </p:cNvPr>
          <p:cNvSpPr/>
          <p:nvPr/>
        </p:nvSpPr>
        <p:spPr>
          <a:xfrm>
            <a:off x="13428617" y="4376913"/>
            <a:ext cx="9418320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>
              <a:lnSpc>
                <a:spcPct val="115000"/>
              </a:lnSpc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 </a:t>
            </a:r>
            <a:r>
              <a:rPr lang="th-TH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4.1.1 มาตรการด้านการบริหารจัดการ</a:t>
            </a:r>
            <a:endParaRPr lang="en-US" sz="1800" dirty="0"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algn="thaiDist">
              <a:lnSpc>
                <a:spcPct val="115000"/>
              </a:lnSpc>
              <a:spcAft>
                <a:spcPts val="0"/>
              </a:spcAft>
            </a:pPr>
            <a:r>
              <a:rPr lang="th-TH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	- การจัดตั้ง </a:t>
            </a:r>
            <a:r>
              <a:rPr lang="th-TH" dirty="0" err="1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ศป</a:t>
            </a:r>
            <a:r>
              <a:rPr lang="th-TH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ถ.อปท. (เอกสารหมายเลข 3)</a:t>
            </a:r>
            <a:endParaRPr lang="th-TH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4" name="รูปภาพ 13">
            <a:extLst>
              <a:ext uri="{FF2B5EF4-FFF2-40B4-BE49-F238E27FC236}">
                <a16:creationId xmlns:a16="http://schemas.microsoft.com/office/drawing/2014/main" id="{A356F710-B404-49CB-8FBE-0AED44A248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881" y="2152513"/>
            <a:ext cx="1512042" cy="1512042"/>
          </a:xfrm>
          <a:prstGeom prst="rect">
            <a:avLst/>
          </a:prstGeom>
        </p:spPr>
      </p:pic>
      <p:pic>
        <p:nvPicPr>
          <p:cNvPr id="16" name="รูปภาพ 15">
            <a:extLst>
              <a:ext uri="{FF2B5EF4-FFF2-40B4-BE49-F238E27FC236}">
                <a16:creationId xmlns:a16="http://schemas.microsoft.com/office/drawing/2014/main" id="{68CCA226-36D4-4293-8FF4-39E6B2D75A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8587" y="2040681"/>
            <a:ext cx="1719539" cy="1719539"/>
          </a:xfrm>
          <a:prstGeom prst="rect">
            <a:avLst/>
          </a:prstGeom>
        </p:spPr>
      </p:pic>
      <p:pic>
        <p:nvPicPr>
          <p:cNvPr id="18" name="รูปภาพ 17">
            <a:extLst>
              <a:ext uri="{FF2B5EF4-FFF2-40B4-BE49-F238E27FC236}">
                <a16:creationId xmlns:a16="http://schemas.microsoft.com/office/drawing/2014/main" id="{8BF08385-30D5-432A-912B-57E0A55CF1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268" y="3664555"/>
            <a:ext cx="5761905" cy="1485714"/>
          </a:xfrm>
          <a:prstGeom prst="rect">
            <a:avLst/>
          </a:prstGeom>
        </p:spPr>
      </p:pic>
      <p:pic>
        <p:nvPicPr>
          <p:cNvPr id="3084" name="Picture 9" descr="Description: logo ปภ..jpg">
            <a:extLst>
              <a:ext uri="{FF2B5EF4-FFF2-40B4-BE49-F238E27FC236}">
                <a16:creationId xmlns:a16="http://schemas.microsoft.com/office/drawing/2014/main" id="{86A1FFD0-EFF5-4B57-851F-8EABF5B8E7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9515" y="5150269"/>
            <a:ext cx="704850" cy="107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สี่เหลี่ยมผืนผ้า 18">
            <a:extLst>
              <a:ext uri="{FF2B5EF4-FFF2-40B4-BE49-F238E27FC236}">
                <a16:creationId xmlns:a16="http://schemas.microsoft.com/office/drawing/2014/main" id="{322F0361-86D3-4AAD-AFCC-F4E5380FC7CB}"/>
              </a:ext>
            </a:extLst>
          </p:cNvPr>
          <p:cNvSpPr/>
          <p:nvPr/>
        </p:nvSpPr>
        <p:spPr>
          <a:xfrm>
            <a:off x="-860944" y="5088300"/>
            <a:ext cx="8620836" cy="11351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th-TH" sz="2000" b="1" i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ศูนย์อำนวยการความปลอดภัยทางถนนจังหวัดลำพูน 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th-TH" sz="2000" b="1" i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	  ศาลากลางจังหวัดลำพูน ตำบลในเมือง อำเภอเมืองลำพูน จังหวัดลำพูน ๕๑๐๐0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th-TH" sz="2000" b="1" i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	  โทรศัพท์ ๐-๕๓56-2963  โทรสาร ๐-5356-2963</a:t>
            </a:r>
            <a:r>
              <a:rPr lang="th-TH" sz="2000" b="1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 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10" name="Rectangle 11">
            <a:extLst>
              <a:ext uri="{FF2B5EF4-FFF2-40B4-BE49-F238E27FC236}">
                <a16:creationId xmlns:a16="http://schemas.microsoft.com/office/drawing/2014/main" id="{1E001148-CB5C-43CB-B00E-41780A49BA28}"/>
              </a:ext>
            </a:extLst>
          </p:cNvPr>
          <p:cNvSpPr/>
          <p:nvPr/>
        </p:nvSpPr>
        <p:spPr>
          <a:xfrm>
            <a:off x="0" y="6437365"/>
            <a:ext cx="12192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dirty="0">
                <a:solidFill>
                  <a:srgbClr val="FFFFFF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สำนักงานป้องกันและบรรเทาสาธารณภัยจังหวัดลำพูน</a:t>
            </a:r>
          </a:p>
        </p:txBody>
      </p:sp>
    </p:spTree>
    <p:extLst>
      <p:ext uri="{BB962C8B-B14F-4D97-AF65-F5344CB8AC3E}">
        <p14:creationId xmlns:p14="http://schemas.microsoft.com/office/powerpoint/2010/main" val="17989666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11C6C1C6-8F86-4843-B4C7-6ABDF15ECC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928018" cy="4189065"/>
          </a:xfrm>
          <a:prstGeom prst="rect">
            <a:avLst/>
          </a:prstGeom>
        </p:spPr>
      </p:pic>
      <p:sp>
        <p:nvSpPr>
          <p:cNvPr id="6" name="กล่องข้อความ 5">
            <a:extLst>
              <a:ext uri="{FF2B5EF4-FFF2-40B4-BE49-F238E27FC236}">
                <a16:creationId xmlns:a16="http://schemas.microsoft.com/office/drawing/2014/main" id="{D045309F-2849-4D61-8CD6-BCE5D9E35BEF}"/>
              </a:ext>
            </a:extLst>
          </p:cNvPr>
          <p:cNvSpPr txBox="1"/>
          <p:nvPr/>
        </p:nvSpPr>
        <p:spPr>
          <a:xfrm>
            <a:off x="306834" y="314653"/>
            <a:ext cx="1155382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มาตรการด้านบริหารจัดการ/การขับเคลื่อนการป้องกันและลดอุบัติเหตุทางถนน โดย </a:t>
            </a:r>
            <a:r>
              <a:rPr lang="th-TH" sz="24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ศป</a:t>
            </a: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ถ.จังหวัด, </a:t>
            </a:r>
            <a:r>
              <a:rPr lang="th-TH" sz="24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ศป</a:t>
            </a: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ถ.อำเภอ และ </a:t>
            </a:r>
            <a:r>
              <a:rPr lang="th-TH" sz="24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ศป</a:t>
            </a: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ถ.อปท. </a:t>
            </a:r>
          </a:p>
          <a:p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อย่างต่อเนื่อง</a:t>
            </a:r>
            <a:r>
              <a:rPr lang="th-TH" sz="24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ตลอดทั้ง</a:t>
            </a: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ปี</a:t>
            </a:r>
          </a:p>
        </p:txBody>
      </p:sp>
      <p:sp>
        <p:nvSpPr>
          <p:cNvPr id="8" name="สี่เหลี่ยมผืนผ้า 7">
            <a:extLst>
              <a:ext uri="{FF2B5EF4-FFF2-40B4-BE49-F238E27FC236}">
                <a16:creationId xmlns:a16="http://schemas.microsoft.com/office/drawing/2014/main" id="{5FA582BC-92D1-450A-A7E5-EE5D992B8BF3}"/>
              </a:ext>
            </a:extLst>
          </p:cNvPr>
          <p:cNvSpPr/>
          <p:nvPr/>
        </p:nvSpPr>
        <p:spPr>
          <a:xfrm>
            <a:off x="8256240" y="2636912"/>
            <a:ext cx="144016" cy="123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กล่องข้อความ 6">
            <a:extLst>
              <a:ext uri="{FF2B5EF4-FFF2-40B4-BE49-F238E27FC236}">
                <a16:creationId xmlns:a16="http://schemas.microsoft.com/office/drawing/2014/main" id="{EE11B76E-F106-4C02-B146-1A78121A8036}"/>
              </a:ext>
            </a:extLst>
          </p:cNvPr>
          <p:cNvSpPr txBox="1"/>
          <p:nvPr/>
        </p:nvSpPr>
        <p:spPr>
          <a:xfrm>
            <a:off x="8201324" y="2510975"/>
            <a:ext cx="288032" cy="30777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1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8484161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8272267D-9963-4C76-8C3C-5844A36022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540" y="1204911"/>
            <a:ext cx="11872913" cy="4571023"/>
          </a:xfrm>
          <a:prstGeom prst="rect">
            <a:avLst/>
          </a:prstGeom>
        </p:spPr>
      </p:pic>
      <p:sp>
        <p:nvSpPr>
          <p:cNvPr id="6" name="กล่องข้อความ 5">
            <a:extLst>
              <a:ext uri="{FF2B5EF4-FFF2-40B4-BE49-F238E27FC236}">
                <a16:creationId xmlns:a16="http://schemas.microsoft.com/office/drawing/2014/main" id="{29A98570-44FB-4BCE-9270-D30036982FDF}"/>
              </a:ext>
            </a:extLst>
          </p:cNvPr>
          <p:cNvSpPr txBox="1"/>
          <p:nvPr/>
        </p:nvSpPr>
        <p:spPr>
          <a:xfrm>
            <a:off x="306834" y="314653"/>
            <a:ext cx="1155382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มาตรการด้านบริหารจัดการ/การขับเคลื่อนการป้องกันและลดอุบัติเหตุทางถนน โดย </a:t>
            </a:r>
            <a:r>
              <a:rPr lang="th-TH" sz="24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ศป</a:t>
            </a: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ถ.จังหวัด, </a:t>
            </a:r>
            <a:r>
              <a:rPr lang="th-TH" sz="24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ศป</a:t>
            </a: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ถ.อำเภอ และ </a:t>
            </a:r>
            <a:r>
              <a:rPr lang="th-TH" sz="24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ศป</a:t>
            </a: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ถ.อปท. </a:t>
            </a:r>
          </a:p>
          <a:p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อย่างต่อเนื่อง</a:t>
            </a:r>
            <a:r>
              <a:rPr lang="th-TH" sz="24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ตลอดทั้ง</a:t>
            </a: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ปี (ต่อ)</a:t>
            </a:r>
          </a:p>
        </p:txBody>
      </p:sp>
      <p:sp>
        <p:nvSpPr>
          <p:cNvPr id="7" name="กล่องข้อความ 6">
            <a:extLst>
              <a:ext uri="{FF2B5EF4-FFF2-40B4-BE49-F238E27FC236}">
                <a16:creationId xmlns:a16="http://schemas.microsoft.com/office/drawing/2014/main" id="{4A2D9C9E-8E03-4295-9820-E77CC0D750B1}"/>
              </a:ext>
            </a:extLst>
          </p:cNvPr>
          <p:cNvSpPr txBox="1"/>
          <p:nvPr/>
        </p:nvSpPr>
        <p:spPr>
          <a:xfrm>
            <a:off x="258897" y="5835511"/>
            <a:ext cx="105176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หมายเหตุ     การดำเนินกิจกรรมตัวชี้วัดในมาตรการข้อ 4 การดำเนินโครงการ ตำบลขับขี่ปลอดภัยนั้น สามารถดำเนินกิจกรรมข้อใดก่อน หรือหลังก็ได้</a:t>
            </a:r>
          </a:p>
        </p:txBody>
      </p:sp>
    </p:spTree>
    <p:extLst>
      <p:ext uri="{BB962C8B-B14F-4D97-AF65-F5344CB8AC3E}">
        <p14:creationId xmlns:p14="http://schemas.microsoft.com/office/powerpoint/2010/main" val="22352777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6178</TotalTime>
  <Words>1030</Words>
  <Application>Microsoft Office PowerPoint</Application>
  <PresentationFormat>Widescreen</PresentationFormat>
  <Paragraphs>202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Athiti Medium</vt:lpstr>
      <vt:lpstr>Calibri</vt:lpstr>
      <vt:lpstr>TH Sarabun New</vt:lpstr>
      <vt:lpstr>TH SarabunIT๙</vt:lpstr>
      <vt:lpstr>TH SarabunPSK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ศูนย์อำนวยการความปลอดภัยทางถนน จังหวัดลำพูน</dc:title>
  <dc:creator>Administrator</dc:creator>
  <cp:lastModifiedBy>Supit</cp:lastModifiedBy>
  <cp:revision>556</cp:revision>
  <cp:lastPrinted>2020-07-23T12:16:13Z</cp:lastPrinted>
  <dcterms:created xsi:type="dcterms:W3CDTF">2018-04-24T02:15:09Z</dcterms:created>
  <dcterms:modified xsi:type="dcterms:W3CDTF">2020-07-24T05:08:48Z</dcterms:modified>
</cp:coreProperties>
</file>