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9"/>
  </p:notesMasterIdLst>
  <p:handoutMasterIdLst>
    <p:handoutMasterId r:id="rId20"/>
  </p:handoutMasterIdLst>
  <p:sldIdLst>
    <p:sldId id="655" r:id="rId2"/>
    <p:sldId id="600" r:id="rId3"/>
    <p:sldId id="606" r:id="rId4"/>
    <p:sldId id="601" r:id="rId5"/>
    <p:sldId id="656" r:id="rId6"/>
    <p:sldId id="657" r:id="rId7"/>
    <p:sldId id="659" r:id="rId8"/>
    <p:sldId id="658" r:id="rId9"/>
    <p:sldId id="660" r:id="rId10"/>
    <p:sldId id="663" r:id="rId11"/>
    <p:sldId id="661" r:id="rId12"/>
    <p:sldId id="662" r:id="rId13"/>
    <p:sldId id="664" r:id="rId14"/>
    <p:sldId id="665" r:id="rId15"/>
    <p:sldId id="666" r:id="rId16"/>
    <p:sldId id="667" r:id="rId17"/>
    <p:sldId id="668" r:id="rId1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456"/>
    <a:srgbClr val="FE7E7E"/>
    <a:srgbClr val="DEAA9D"/>
    <a:srgbClr val="FF3300"/>
    <a:srgbClr val="FE3810"/>
    <a:srgbClr val="669900"/>
    <a:srgbClr val="F5D2D0"/>
    <a:srgbClr val="FE7C62"/>
    <a:srgbClr val="339966"/>
    <a:srgbClr val="EEB5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57" autoAdjust="0"/>
    <p:restoredTop sz="94660"/>
  </p:normalViewPr>
  <p:slideViewPr>
    <p:cSldViewPr snapToGrid="0">
      <p:cViewPr>
        <p:scale>
          <a:sx n="75" d="100"/>
          <a:sy n="75" d="100"/>
        </p:scale>
        <p:origin x="-66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bonwan raktham" userId="5929a3914d03f697" providerId="LiveId" clId="{F170BF61-F387-4F6E-BF1A-C2A60499DA67}"/>
    <pc:docChg chg="custSel modSld">
      <pc:chgData name="ubonwan raktham" userId="5929a3914d03f697" providerId="LiveId" clId="{F170BF61-F387-4F6E-BF1A-C2A60499DA67}" dt="2020-07-29T11:06:26.502" v="34" actId="20577"/>
      <pc:docMkLst>
        <pc:docMk/>
      </pc:docMkLst>
      <pc:sldChg chg="modSp mod">
        <pc:chgData name="ubonwan raktham" userId="5929a3914d03f697" providerId="LiveId" clId="{F170BF61-F387-4F6E-BF1A-C2A60499DA67}" dt="2020-07-29T11:05:40.402" v="33" actId="20577"/>
        <pc:sldMkLst>
          <pc:docMk/>
          <pc:sldMk cId="668055341" sldId="660"/>
        </pc:sldMkLst>
        <pc:graphicFrameChg chg="mod modGraphic">
          <ac:chgData name="ubonwan raktham" userId="5929a3914d03f697" providerId="LiveId" clId="{F170BF61-F387-4F6E-BF1A-C2A60499DA67}" dt="2020-07-29T11:05:40.402" v="33" actId="20577"/>
          <ac:graphicFrameMkLst>
            <pc:docMk/>
            <pc:sldMk cId="668055341" sldId="660"/>
            <ac:graphicFrameMk id="4" creationId="{00000000-0000-0000-0000-000000000000}"/>
          </ac:graphicFrameMkLst>
        </pc:graphicFrameChg>
      </pc:sldChg>
      <pc:sldChg chg="modSp mod">
        <pc:chgData name="ubonwan raktham" userId="5929a3914d03f697" providerId="LiveId" clId="{F170BF61-F387-4F6E-BF1A-C2A60499DA67}" dt="2020-07-29T10:58:38.642" v="6" actId="207"/>
        <pc:sldMkLst>
          <pc:docMk/>
          <pc:sldMk cId="2028814850" sldId="661"/>
        </pc:sldMkLst>
        <pc:graphicFrameChg chg="modGraphic">
          <ac:chgData name="ubonwan raktham" userId="5929a3914d03f697" providerId="LiveId" clId="{F170BF61-F387-4F6E-BF1A-C2A60499DA67}" dt="2020-07-29T10:58:38.642" v="6" actId="207"/>
          <ac:graphicFrameMkLst>
            <pc:docMk/>
            <pc:sldMk cId="2028814850" sldId="661"/>
            <ac:graphicFrameMk id="4" creationId="{00000000-0000-0000-0000-000000000000}"/>
          </ac:graphicFrameMkLst>
        </pc:graphicFrameChg>
      </pc:sldChg>
      <pc:sldChg chg="modSp mod">
        <pc:chgData name="ubonwan raktham" userId="5929a3914d03f697" providerId="LiveId" clId="{F170BF61-F387-4F6E-BF1A-C2A60499DA67}" dt="2020-07-29T10:59:00.972" v="7" actId="207"/>
        <pc:sldMkLst>
          <pc:docMk/>
          <pc:sldMk cId="844436037" sldId="662"/>
        </pc:sldMkLst>
        <pc:graphicFrameChg chg="modGraphic">
          <ac:chgData name="ubonwan raktham" userId="5929a3914d03f697" providerId="LiveId" clId="{F170BF61-F387-4F6E-BF1A-C2A60499DA67}" dt="2020-07-29T10:59:00.972" v="7" actId="207"/>
          <ac:graphicFrameMkLst>
            <pc:docMk/>
            <pc:sldMk cId="844436037" sldId="662"/>
            <ac:graphicFrameMk id="4" creationId="{00000000-0000-0000-0000-000000000000}"/>
          </ac:graphicFrameMkLst>
        </pc:graphicFrameChg>
      </pc:sldChg>
      <pc:sldChg chg="modSp mod">
        <pc:chgData name="ubonwan raktham" userId="5929a3914d03f697" providerId="LiveId" clId="{F170BF61-F387-4F6E-BF1A-C2A60499DA67}" dt="2020-07-29T10:55:59.362" v="2" actId="207"/>
        <pc:sldMkLst>
          <pc:docMk/>
          <pc:sldMk cId="1588606390" sldId="663"/>
        </pc:sldMkLst>
        <pc:graphicFrameChg chg="modGraphic">
          <ac:chgData name="ubonwan raktham" userId="5929a3914d03f697" providerId="LiveId" clId="{F170BF61-F387-4F6E-BF1A-C2A60499DA67}" dt="2020-07-29T10:55:59.362" v="2" actId="207"/>
          <ac:graphicFrameMkLst>
            <pc:docMk/>
            <pc:sldMk cId="1588606390" sldId="663"/>
            <ac:graphicFrameMk id="4" creationId="{00000000-0000-0000-0000-000000000000}"/>
          </ac:graphicFrameMkLst>
        </pc:graphicFrameChg>
      </pc:sldChg>
      <pc:sldChg chg="modSp mod">
        <pc:chgData name="ubonwan raktham" userId="5929a3914d03f697" providerId="LiveId" clId="{F170BF61-F387-4F6E-BF1A-C2A60499DA67}" dt="2020-07-29T10:59:17.282" v="10" actId="207"/>
        <pc:sldMkLst>
          <pc:docMk/>
          <pc:sldMk cId="3726401984" sldId="664"/>
        </pc:sldMkLst>
        <pc:graphicFrameChg chg="modGraphic">
          <ac:chgData name="ubonwan raktham" userId="5929a3914d03f697" providerId="LiveId" clId="{F170BF61-F387-4F6E-BF1A-C2A60499DA67}" dt="2020-07-29T10:59:17.282" v="10" actId="207"/>
          <ac:graphicFrameMkLst>
            <pc:docMk/>
            <pc:sldMk cId="3726401984" sldId="664"/>
            <ac:graphicFrameMk id="4" creationId="{00000000-0000-0000-0000-000000000000}"/>
          </ac:graphicFrameMkLst>
        </pc:graphicFrameChg>
      </pc:sldChg>
      <pc:sldChg chg="modSp">
        <pc:chgData name="ubonwan raktham" userId="5929a3914d03f697" providerId="LiveId" clId="{F170BF61-F387-4F6E-BF1A-C2A60499DA67}" dt="2020-07-29T11:02:10.412" v="11"/>
        <pc:sldMkLst>
          <pc:docMk/>
          <pc:sldMk cId="2114572950" sldId="665"/>
        </pc:sldMkLst>
        <pc:graphicFrameChg chg="mod">
          <ac:chgData name="ubonwan raktham" userId="5929a3914d03f697" providerId="LiveId" clId="{F170BF61-F387-4F6E-BF1A-C2A60499DA67}" dt="2020-07-29T11:02:10.412" v="11"/>
          <ac:graphicFrameMkLst>
            <pc:docMk/>
            <pc:sldMk cId="2114572950" sldId="665"/>
            <ac:graphicFrameMk id="4" creationId="{00000000-0000-0000-0000-000000000000}"/>
          </ac:graphicFrameMkLst>
        </pc:graphicFrameChg>
      </pc:sldChg>
      <pc:sldChg chg="modSp mod">
        <pc:chgData name="ubonwan raktham" userId="5929a3914d03f697" providerId="LiveId" clId="{F170BF61-F387-4F6E-BF1A-C2A60499DA67}" dt="2020-07-29T11:06:26.502" v="34" actId="20577"/>
        <pc:sldMkLst>
          <pc:docMk/>
          <pc:sldMk cId="1762598285" sldId="666"/>
        </pc:sldMkLst>
        <pc:graphicFrameChg chg="mod modGraphic">
          <ac:chgData name="ubonwan raktham" userId="5929a3914d03f697" providerId="LiveId" clId="{F170BF61-F387-4F6E-BF1A-C2A60499DA67}" dt="2020-07-29T11:06:26.502" v="34" actId="20577"/>
          <ac:graphicFrameMkLst>
            <pc:docMk/>
            <pc:sldMk cId="1762598285" sldId="666"/>
            <ac:graphicFrameMk id="4" creationId="{00000000-0000-0000-0000-0000000000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0730219163098"/>
          <c:y val="0"/>
          <c:w val="0.80258636012345241"/>
          <c:h val="0.74142073294538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งบพัฒนาจังหวัด</c:v>
                </c:pt>
              </c:strCache>
            </c:strRef>
          </c:tx>
          <c:spPr>
            <a:solidFill>
              <a:srgbClr val="FF7C80"/>
            </a:solidFill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BE0-439A-8475-3EEFAFD25E0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851975616282176E-3"/>
                  <c:y val="1.2163399469024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BE0-439A-8475-3EEFAFD25E0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BE0-439A-8475-3EEFAFD25E0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277963424423264E-3"/>
                  <c:y val="6.0816997345122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BE0-439A-8475-3EEFAFD25E0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ยุทธศาสตร์ที่ 1</c:v>
                </c:pt>
                <c:pt idx="1">
                  <c:v>ยุทธศาสตร์ที่ 2</c:v>
                </c:pt>
                <c:pt idx="2">
                  <c:v>ยุทธศาสตร์ที่ 3</c:v>
                </c:pt>
                <c:pt idx="3">
                  <c:v>ยุทธศาสตร์ที่ 4</c:v>
                </c:pt>
                <c:pt idx="4">
                  <c:v>ยุทธศาสตร์ที่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916650</c:v>
                </c:pt>
                <c:pt idx="2">
                  <c:v>0</c:v>
                </c:pt>
                <c:pt idx="3">
                  <c:v>239000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BE0-439A-8475-3EEFAFD25E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งบปกติ (Fuction)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3"/>
              <c:layout>
                <c:manualLayout>
                  <c:x val="2.8519756162821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BE0-439A-8475-3EEFAFD25E0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ยุทธศาสตร์ที่ 1</c:v>
                </c:pt>
                <c:pt idx="1">
                  <c:v>ยุทธศาสตร์ที่ 2</c:v>
                </c:pt>
                <c:pt idx="2">
                  <c:v>ยุทธศาสตร์ที่ 3</c:v>
                </c:pt>
                <c:pt idx="3">
                  <c:v>ยุทธศาสตร์ที่ 4</c:v>
                </c:pt>
                <c:pt idx="4">
                  <c:v>ยุทธศาสตร์ที่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24118772.73</c:v>
                </c:pt>
                <c:pt idx="1">
                  <c:v>15674594</c:v>
                </c:pt>
                <c:pt idx="2">
                  <c:v>979700</c:v>
                </c:pt>
                <c:pt idx="3">
                  <c:v>92297266.620000005</c:v>
                </c:pt>
                <c:pt idx="4">
                  <c:v>4459600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BE0-439A-8475-3EEFAFD25E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งบประมาณอื่น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-4.27818798943241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BE0-439A-8475-3EEFAFD25E0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ยุทธศาสตร์ที่ 1</c:v>
                </c:pt>
                <c:pt idx="1">
                  <c:v>ยุทธศาสตร์ที่ 2</c:v>
                </c:pt>
                <c:pt idx="2">
                  <c:v>ยุทธศาสตร์ที่ 3</c:v>
                </c:pt>
                <c:pt idx="3">
                  <c:v>ยุทธศาสตร์ที่ 4</c:v>
                </c:pt>
                <c:pt idx="4">
                  <c:v>ยุทธศาสตร์ที่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9955000</c:v>
                </c:pt>
                <c:pt idx="1">
                  <c:v>1698800</c:v>
                </c:pt>
                <c:pt idx="2">
                  <c:v>541100</c:v>
                </c:pt>
                <c:pt idx="3">
                  <c:v>40000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BE0-439A-8475-3EEFAFD25E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75772448"/>
        <c:axId val="275769312"/>
      </c:barChart>
      <c:catAx>
        <c:axId val="2757724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8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75769312"/>
        <c:crosses val="autoZero"/>
        <c:auto val="1"/>
        <c:lblAlgn val="ctr"/>
        <c:lblOffset val="100"/>
        <c:noMultiLvlLbl val="0"/>
      </c:catAx>
      <c:valAx>
        <c:axId val="275769312"/>
        <c:scaling>
          <c:orientation val="minMax"/>
        </c:scaling>
        <c:delete val="0"/>
        <c:axPos val="b"/>
        <c:numFmt formatCode="#,##0" sourceLinked="0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757724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3568513156197202"/>
          <c:y val="0.84691116695846058"/>
          <c:w val="0.52862962459355134"/>
          <c:h val="8.9230985829160739E-2"/>
        </c:manualLayout>
      </c:layout>
      <c:overlay val="0"/>
      <c:txPr>
        <a:bodyPr/>
        <a:lstStyle/>
        <a:p>
          <a:pPr>
            <a:defRPr b="1">
              <a:latin typeface="TH SarabunPSK" pitchFamily="34" charset="-34"/>
              <a:cs typeface="TH SarabunPSK" pitchFamily="34" charset="-34"/>
            </a:defRPr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924" cy="498077"/>
          </a:xfrm>
          <a:prstGeom prst="rect">
            <a:avLst/>
          </a:prstGeom>
        </p:spPr>
        <p:txBody>
          <a:bodyPr vert="horz" lIns="91349" tIns="45673" rIns="91349" bIns="4567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168" y="2"/>
            <a:ext cx="2945923" cy="498077"/>
          </a:xfrm>
          <a:prstGeom prst="rect">
            <a:avLst/>
          </a:prstGeom>
        </p:spPr>
        <p:txBody>
          <a:bodyPr vert="horz" lIns="91349" tIns="45673" rIns="91349" bIns="45673" rtlCol="0"/>
          <a:lstStyle>
            <a:lvl1pPr algn="r">
              <a:defRPr sz="1200"/>
            </a:lvl1pPr>
          </a:lstStyle>
          <a:p>
            <a:fld id="{042945FE-2D65-409E-917B-26758992C3F6}" type="datetimeFigureOut">
              <a:rPr lang="th-TH" smtClean="0"/>
              <a:t>30/07/63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64"/>
            <a:ext cx="2945924" cy="498077"/>
          </a:xfrm>
          <a:prstGeom prst="rect">
            <a:avLst/>
          </a:prstGeom>
        </p:spPr>
        <p:txBody>
          <a:bodyPr vert="horz" lIns="91349" tIns="45673" rIns="91349" bIns="4567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0168" y="9428564"/>
            <a:ext cx="2945923" cy="498077"/>
          </a:xfrm>
          <a:prstGeom prst="rect">
            <a:avLst/>
          </a:prstGeom>
        </p:spPr>
        <p:txBody>
          <a:bodyPr vert="horz" lIns="91349" tIns="45673" rIns="91349" bIns="45673" rtlCol="0" anchor="b"/>
          <a:lstStyle>
            <a:lvl1pPr algn="r">
              <a:defRPr sz="1200"/>
            </a:lvl1pPr>
          </a:lstStyle>
          <a:p>
            <a:fld id="{D232677E-6324-442C-9730-94B73F4EEBE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2441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45659" cy="498055"/>
          </a:xfrm>
          <a:prstGeom prst="rect">
            <a:avLst/>
          </a:prstGeom>
        </p:spPr>
        <p:txBody>
          <a:bodyPr vert="horz" lIns="93399" tIns="46702" rIns="93399" bIns="4670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6" y="3"/>
            <a:ext cx="2945659" cy="498055"/>
          </a:xfrm>
          <a:prstGeom prst="rect">
            <a:avLst/>
          </a:prstGeom>
        </p:spPr>
        <p:txBody>
          <a:bodyPr vert="horz" lIns="93399" tIns="46702" rIns="93399" bIns="46702" rtlCol="0"/>
          <a:lstStyle>
            <a:lvl1pPr algn="r">
              <a:defRPr sz="1200"/>
            </a:lvl1pPr>
          </a:lstStyle>
          <a:p>
            <a:fld id="{2888D5D3-813B-4D31-A2FC-2467632905D1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99" tIns="46702" rIns="93399" bIns="4670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5"/>
          </a:xfrm>
          <a:prstGeom prst="rect">
            <a:avLst/>
          </a:prstGeom>
        </p:spPr>
        <p:txBody>
          <a:bodyPr vert="horz" lIns="93399" tIns="46702" rIns="93399" bIns="4670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8054"/>
          </a:xfrm>
          <a:prstGeom prst="rect">
            <a:avLst/>
          </a:prstGeom>
        </p:spPr>
        <p:txBody>
          <a:bodyPr vert="horz" lIns="93399" tIns="46702" rIns="93399" bIns="4670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4"/>
          </a:xfrm>
          <a:prstGeom prst="rect">
            <a:avLst/>
          </a:prstGeom>
        </p:spPr>
        <p:txBody>
          <a:bodyPr vert="horz" lIns="93399" tIns="46702" rIns="93399" bIns="46702" rtlCol="0" anchor="b"/>
          <a:lstStyle>
            <a:lvl1pPr algn="r">
              <a:defRPr sz="1200"/>
            </a:lvl1pPr>
          </a:lstStyle>
          <a:p>
            <a:fld id="{88A43436-EAA4-4C5E-96F8-3312DF5F77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1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1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8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4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1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9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22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63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9451AA-8E09-41C4-8562-7C76339F25DC}" type="datetimeFigureOut">
              <a:rPr lang="en-US"/>
              <a:pPr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2EA5F5-6917-4381-A2FF-5AB4570DF8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2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06"/>
            <a:ext cx="12192000" cy="6881406"/>
          </a:xfrm>
          <a:prstGeom prst="rect">
            <a:avLst/>
          </a:prstGeom>
        </p:spPr>
      </p:pic>
      <p:sp>
        <p:nvSpPr>
          <p:cNvPr id="5" name="ตัวแทนเนื้อหา 5"/>
          <p:cNvSpPr txBox="1">
            <a:spLocks/>
          </p:cNvSpPr>
          <p:nvPr/>
        </p:nvSpPr>
        <p:spPr bwMode="auto">
          <a:xfrm>
            <a:off x="1021718" y="765393"/>
            <a:ext cx="9890759" cy="136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8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ยุทธศาสตร์เมืองเกษตรสีเขียว</a:t>
            </a: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 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กรกฎาคม 2563</a:t>
            </a:r>
          </a:p>
        </p:txBody>
      </p:sp>
    </p:spTree>
    <p:extLst>
      <p:ext uri="{BB962C8B-B14F-4D97-AF65-F5344CB8AC3E}">
        <p14:creationId xmlns:p14="http://schemas.microsoft.com/office/powerpoint/2010/main" val="1064503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339368"/>
            <a:ext cx="11346288" cy="98715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2 ลดต้นทุนการผลิตในเกษตรแปลงใหญ่ ร้อยละ 5 ต่อปี </a:t>
            </a:r>
            <a:r>
              <a:rPr lang="en-US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0952529"/>
              </p:ext>
            </p:extLst>
          </p:nvPr>
        </p:nvGraphicFramePr>
        <p:xfrm>
          <a:off x="425002" y="1332004"/>
          <a:ext cx="11346289" cy="510692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โครงการ</a:t>
                      </a:r>
                      <a:r>
                        <a:rPr lang="th-TH" baseline="0" dirty="0"/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กลยุทธ์/วิธีการ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ผลการดำเนินงาน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หน่วยงานรับผิดชอบ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</a:rPr>
                        <a:t>1.โครงการระบบส่งเสริมเกษตรแบบแปลงใหญ่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 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รับสมัครเกษตรกรที่มีคุณภาพ/ความต้องการเข้าร่วมโครงการ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นำเสนอต่อคณะกรรมการอำนวยการขับเคลื่อนงานนโยบายสำคัญและการแก้ไขปัญหาภาคเกษตรระดับจังหวัด (</a:t>
                      </a:r>
                      <a:r>
                        <a:rPr lang="en-US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CoO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) เพื่อรับรองแปลงใหญ่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ชี้แจงโครงการ/วัตถุประสงค์/แนวทางการพัฒนากลุ่ม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 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จัดเวทีวิเคราะห์ต้นทุนการผลิต/จัดทำแผนปฏิบัติงานรายแปลงตามความต้องการของเกษตรกร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จัดเก็บข้อมูลรายแปลงและบันทึกในระบบออนไลน์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ถ่ายทอดความรู้ตามความต้องการในการลดต้นทุนการผลิต/เพิ่มประสิทธิภาพการผลิตการตลาด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7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แปลงเรียนรู้เพื่อแลกเปลี่ยน/การพัฒนาคุณภาพ/การบริหารจัดการกลุ่ม/การเชื่อมโยงองค์ความรู้/นวัตกรรม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8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จัดเวทีแลกเปลี่ยนเรียนรู้/สร้างเครือข่ายเกษตรกร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9</a:t>
                      </a:r>
                      <a:r>
                        <a:rPr lang="th-TH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ติดตามและประเมินผล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แปลงใหญ่ 61 แปลง</a:t>
                      </a: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1</a:t>
                      </a:r>
                      <a:r>
                        <a:rPr lang="en-US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,839 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9</a:t>
                      </a:r>
                      <a:endParaRPr lang="th-TH" sz="1800" baseline="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สำนักงานเกษตร</a:t>
                      </a:r>
                      <a:r>
                        <a:rPr lang="th-TH" dirty="0" smtClean="0"/>
                        <a:t>จังหวัดลำพูน</a:t>
                      </a:r>
                      <a:endParaRPr lang="th-TH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และหน่วยงานสังกัดกระทรวงเกษตรและสหกรณ์ในจังหวัด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606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429521"/>
            <a:ext cx="11346288" cy="987157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3 จำนวนแปลงของสินค้าเกษตรลำไยได้รับการรับรองมาตรฐาน </a:t>
            </a:r>
            <a:r>
              <a:rPr lang="en-US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GAP </a:t>
            </a: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เพิ่มขึ้น ร้อยละ 20 ต่อปี</a:t>
            </a:r>
            <a:b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8965275"/>
              </p:ext>
            </p:extLst>
          </p:nvPr>
        </p:nvGraphicFramePr>
        <p:xfrm>
          <a:off x="425002" y="1422157"/>
          <a:ext cx="11346289" cy="48676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1.โครงการยกระดับการผลิตและคุณภาพผลผลิตสินค้าเกษตรสู่มาตรฐาน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(เป้าหมาย ปี 63 จำนวน 909 ราย ชนิดพืช ลำไย 736 ราย มะม่วง 143 ราย และพืชผัก 30 ราย)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**งบประมาณกรมส่งเสริมการเกษตร (</a:t>
                      </a:r>
                      <a:r>
                        <a:rPr lang="en-US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mou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กับ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กวก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สำนักงานเกษตรจังหวัดลำพูน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อบรมเกษตรกรเข้าสู่ระบบมาตรฐาน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และศึกษาดูงาน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ติดตามให้คำปรึกษาแนะนำและตรวจประเมินแปลงเบื้องต้น ครั้งที่ 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ติดตามให้คำปรึกษาแนะนำและตรวจประเมินแปลงเบื้องต้น ครั้งที่ 2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ส่งใบคำขอ (</a:t>
                      </a: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และผลการประเมินแปลงเบื้องต้น ให้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กวก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กรมวิชาการเกษตร (</a:t>
                      </a:r>
                      <a:r>
                        <a:rPr lang="th-TH" sz="1800" u="sng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 ชม.)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ได้รับ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จาก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กสก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อยู่ระหว่างตรวจสอบเอกสาร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7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คืนแปลง (แปลงซ้ำ/หลักฐานไม่ครบ)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8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อยู่ระหว่างการตรวจ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9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ยกเลิกคำขอ/ไม่ผ่านการรับรอง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10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ได้การรับรอง </a:t>
                      </a: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909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6-10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814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3639" y="171941"/>
            <a:ext cx="11346288" cy="987157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3 จำนวนแปลงของสินค้าเกษตรลำไยได้รับการรับรองมาตรฐาน </a:t>
            </a:r>
            <a:r>
              <a:rPr lang="en-US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GAP </a:t>
            </a: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เพิ่มขึ้น ร้อยละ 20 ต่อปี</a:t>
            </a:r>
            <a:b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918637"/>
              </p:ext>
            </p:extLst>
          </p:nvPr>
        </p:nvGraphicFramePr>
        <p:xfrm>
          <a:off x="425002" y="1164577"/>
          <a:ext cx="11346289" cy="54985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การขับเคลื่อนสินค้าเกษตร (ลำไย) ให้ได้รับการรับรองมาตรฐาน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 (แผนปี 63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=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5,716 แปลง)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** ไม่มีงบประมาณ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ประชาสัมพันธ์ให้เกษตรกรที่ยังไม่มี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ขอรับการรับรอง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พืช (ลำไย)  8 อำเภอ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ส่งใบคำขอ (</a:t>
                      </a: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ให้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กวก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กรมวิชาการเกษตร (</a:t>
                      </a:r>
                      <a:r>
                        <a:rPr lang="th-TH" sz="1800" u="sng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 ชม.)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ได้รับ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จาก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กสก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อยู่ระหว่างตรวจสอบเอกสาร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คืนแปลง (แปลงซ้ำ/หลักฐานไม่ครบ)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อยู่ระหว่างการตรวจ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7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ยกเลิกคำขอ/ไม่ผ่านการรับรอง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8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ได้การรับรอง </a:t>
                      </a: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**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ข้อมูลผลในขั้นตอนที่ 2 รวบรวมได้จากการที่เกษตรกรมายื่นแบบคำขอผ่านสำนักงานเกษตรอำเภอ และสำนักงานเกษตรจังหวัด (ไม่ได้รวมในส่วนของเกษตรกรที่ไปยื่นแบบคำขอเองที่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 เชียงใหม่)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</a:t>
                      </a:r>
                      <a:r>
                        <a:rPr lang="en-US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346 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 461 แปลง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</a:t>
                      </a:r>
                      <a:r>
                        <a:rPr lang="en-GB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2-8</a:t>
                      </a:r>
                      <a:endParaRPr lang="th-TH" sz="180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436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171941"/>
            <a:ext cx="11346288" cy="987157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3 จำนวนแปลงของสินค้าเกษตรลำไยได้รับการรับรองมาตรฐาน </a:t>
            </a:r>
            <a:r>
              <a:rPr lang="en-US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GAP </a:t>
            </a: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เพิ่มขึ้น ร้อยละ 20 ต่อปี</a:t>
            </a:r>
            <a:b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5900461"/>
              </p:ext>
            </p:extLst>
          </p:nvPr>
        </p:nvGraphicFramePr>
        <p:xfrm>
          <a:off x="425002" y="1164577"/>
          <a:ext cx="11346289" cy="54985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โครงการ</a:t>
                      </a:r>
                      <a:r>
                        <a:rPr lang="th-TH" baseline="0" dirty="0"/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กลยุทธ์/วิธีการ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ผลการดำเนินงาน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หน่วยงานรับผิดชอบ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โครงการส่งเสริมและพัฒนาระบบเกษตรกรรมที่เป็นมิตรกับสิ่งแวดล้อม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กิจกรรม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ส่งเสริมการผลิตพืชผักปลอดภัยและได้มาตรฐาน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กิจกรรมย่อย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อบรมและถ่ายทอดความรู้การผลิตพืชผักปลอดภัยและได้มาตรฐาน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คัดเลือกเป้าหมายเกษตรกร จำนวน 100 ราย และพื้นที่ดำเนินการ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(อ.เมือง 80 ราย อ.บ้าน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20 ราย)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รับสมัครเกษตรกรเข้าร่วมโครงการ (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อบรมและถ่ายทอดความรู้การผลิตพืชผักปลอดภัยและได้มาตรฐาน (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GAP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ส่งใบคำขอ (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1) ให้ 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กวก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="1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กรมวิชาการเกษตร (</a:t>
                      </a:r>
                      <a:r>
                        <a:rPr lang="th-TH" sz="1800" b="1" u="sng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b="1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.1 ชม.)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ขั้นตอนที่ 5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ได้รับ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 จาก 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กสก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ตรวจสอบเอกสาร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7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คืนแปลง (แปลงซ้ำ/หลักฐานไม่ครบ)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8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อยู่ระหว่างการตรวจ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9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ยกเลิกคำขอ/ไม่ผ่าน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การรับรอง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10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ได้การรับรอง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GAP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100</a:t>
                      </a:r>
                      <a:r>
                        <a:rPr lang="en-US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en-GB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-10</a:t>
                      </a:r>
                      <a:endParaRPr lang="th-TH" sz="180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สำนักงานเกษตร</a:t>
                      </a:r>
                      <a:r>
                        <a:rPr lang="th-TH" dirty="0" smtClean="0"/>
                        <a:t>จังหวัดลำพูน</a:t>
                      </a:r>
                      <a:endParaRPr lang="th-TH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effectLst/>
                        </a:rPr>
                        <a:t>สวพ</a:t>
                      </a:r>
                      <a:r>
                        <a:rPr lang="th-TH" sz="1800" dirty="0">
                          <a:effectLst/>
                        </a:rPr>
                        <a:t>.1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6401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429521"/>
            <a:ext cx="11346288" cy="98715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831096"/>
              </p:ext>
            </p:extLst>
          </p:nvPr>
        </p:nvGraphicFramePr>
        <p:xfrm>
          <a:off x="425002" y="1422157"/>
          <a:ext cx="11346289" cy="48326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โครงการเกษตรอินทรีย์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กิจกรรมพัฒนาการผลิตเกษตรอินทรีย์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กิจกรรมติดตามและประเมินแปลงเบื้องต้น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ประชาสัมพันธ์สร้างการรับรู้ให้เกษตรกรในกลุ่มแปลงใหญ่/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./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YSF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SF/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เกษตรกรพื้นที่ทั่วไปที่สนใจเพื่อเข้าร่วมโครงการเกษตรอินทรีย์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ประชุมพิจารณาคัดเลือกพื้นที่ดำเนินการร่วมกับสำนักงานเกษตรอำเภอ แบ่งเป็นเกษตรกร (รายใหม่)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ปี 63 จำนวน 45 ราย และ เกษตรกร (รายเดิม) ปี 62 จำนวน 50 ราย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ดำเนินการอบรมเกษตรกรเข้าสู่มาตรฐานเกษตรอินทรีย์ แบ่งเป็น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 - (รายใหม่) ปี 63 จำนวน 45 ราย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ได้แก่ อ.บ้าน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20 ราย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,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อ.เมืองลำพูน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20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 และ อ.ป่าซาง 5 ราย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- (รายเดิม) ปี 62 จำนวน 50 ราย แบ่งเป็น อ.แม่ทา 30 ราย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อ.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บ้านธิ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10 ราย และ อ.ทุ่งหัวช้าง 10 ราย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ติดตามและประเมินแปลงเบื้องต้น</a:t>
                      </a:r>
                      <a:endParaRPr lang="th-TH" sz="1800" u="sng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ส่งแบบประเมินแปลงเบื้องต้นที่ผ่านการประเมินให้กับหน่วยงานรับรอง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</a:t>
                      </a:r>
                      <a:r>
                        <a:rPr lang="en-GB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</a:t>
                      </a:r>
                      <a:r>
                        <a:rPr lang="en-US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</a:t>
                      </a:r>
                      <a:r>
                        <a:rPr lang="en-US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1800" baseline="0" dirty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สำนักงานเกษตรจังหวัดลำพูน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572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442400"/>
            <a:ext cx="11346288" cy="98715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3055592"/>
              </p:ext>
            </p:extLst>
          </p:nvPr>
        </p:nvGraphicFramePr>
        <p:xfrm>
          <a:off x="425002" y="1435036"/>
          <a:ext cx="11346289" cy="5242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โครงการพัฒนาเกษตรอินทรีย์ตลอดห่วงโซ่ในพื้นที่ภาคเหนือ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ประสานหน่วยงานภาคีเครือข่ายเสนอรายชื่อหมู่บ้านเพื่อคัดเลือกเป็นชุมชนเกษตรอินทรีย์ต้นแบบ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ประชุมพิจารณาคัดเลือกหมู่บ้าน แจ้งผลการคัดเลือก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</a:t>
                      </a:r>
                      <a:r>
                        <a:rPr lang="en-GB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จัดทำฐานข้อมูลทะเบียนเกษตรกรที่ทำเกษตรอินทรีย์ภายในจังหวัด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ประชุมหน่วยงาน ภาคีเครือข่ายเกษตรอินทรีย์ระดับจังหวัด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กำหนดทิศทางการจัดทำคำของบประมาณปีถัดไป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จัดทำแผนขับเคลื่อนเกษตรอินทรีย์ระดับจังหวัด 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ระยะ 3 ปี (พ.ศ.2563-2565)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6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จัดทำสื่อเผยแพร่ประชาสัมพันธ์ สร้างการรับรู้ข้อมูลเกี่ยวกับเกษตรอินทรีย์ในพื้นที่จังหวัด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20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ขั้นตอนที่ 7</a:t>
                      </a:r>
                      <a:r>
                        <a:rPr lang="th-TH" sz="2000" u="non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การประกวดชุมชนต้นแบบ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0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</a:t>
                      </a:r>
                      <a:r>
                        <a:rPr lang="th-TH" sz="20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ชุมชน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7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20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สำนักงานเกษตรและสหกรณ์จังหวัดลำพูนหน่วยงานกระทรวงเกษตรและสหกรณ์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598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442400"/>
            <a:ext cx="11346288" cy="98715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608318"/>
              </p:ext>
            </p:extLst>
          </p:nvPr>
        </p:nvGraphicFramePr>
        <p:xfrm>
          <a:off x="425002" y="1435036"/>
          <a:ext cx="11346289" cy="52395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3. โครงการยกระดับคุณภาพมาตรฐานสินค้าเกษตร ด้านประมง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1. ฟาร์ม </a:t>
                      </a: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SL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แผน</a:t>
                      </a:r>
                      <a:r>
                        <a:rPr lang="th-TH" sz="1800" baseline="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80 ฟาร์ม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2. ฟาร์ม </a:t>
                      </a: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GAP</a:t>
                      </a:r>
                      <a:r>
                        <a:rPr lang="en-GB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แผน</a:t>
                      </a:r>
                      <a:r>
                        <a:rPr lang="th-TH" sz="1800" baseline="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6 ฟาร์ม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รับสมัครเกษตรกรเข้าร่วมโครงการฯ ให้ความรู้เกษตรกรในเรื่องมาตรฐานฟาร์ม และรับสมัครเกษตรกรที่ยื่นขอการรับรองมาตรฐานฟาร์มเพาะเลี้ยงสัตว์น้ำ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เจ้าหน้าที่ตรวจสอบข้อมูล เอกสารพร้อมจัดทำฐานข้อมูลฟาร์ม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</a:t>
                      </a:r>
                      <a:r>
                        <a:rPr lang="en-GB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3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นำส่งเอกสารให้หน่วยตรวจประเมิน (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ศพจ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.ลำพูน) เพื่อตรวจรับรองมาตรฐานฟาร์มและออกใบรับรองฟาร์ม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ฟาร์ม </a:t>
                      </a: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SL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แผน</a:t>
                      </a:r>
                      <a:r>
                        <a:rPr lang="th-TH" sz="1800" baseline="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80 ฟาร์ม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ฟาร์ม </a:t>
                      </a: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GAP</a:t>
                      </a:r>
                      <a:r>
                        <a:rPr lang="en-GB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แผน</a:t>
                      </a:r>
                      <a:r>
                        <a:rPr lang="th-TH" sz="1800" baseline="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6 ฟาร์ม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aseline="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ดำเนินการแล้วเสร็จ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สำนักงานประมง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4. โครงการส่งเสริมและพัฒนาระบบเกษตรกรรมที่เป็นมิตรกับสิ่งแวดล้อม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สำรวจพื้นที่เป้าหมาย รับสมัครเกษตรกรเข้าร่วมโครงการ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ประชุมชี้แจง กำหนดแผนการดำเนินงาน และจัดทำหลักสูตรการฝึกอบรม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</a:t>
                      </a:r>
                      <a:r>
                        <a:rPr lang="en-GB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3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ถ่ายทอดความรู้กระบวนการทำเกษตรกรรมยั่งยืน การรับรองมาตรฐานระบบ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PGS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ด้วยกระบวนการมีส่วนร่วมของชุมชน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อบรมผู้นำการตรวจแปลงเกษตรอินทรีย์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PGS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 ติดตามและสรุปผลการดำเนินงาน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30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สำนักงานเกษตรและสหกรณ์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690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442400"/>
            <a:ext cx="11346288" cy="98715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699311"/>
              </p:ext>
            </p:extLst>
          </p:nvPr>
        </p:nvGraphicFramePr>
        <p:xfrm>
          <a:off x="425002" y="1435036"/>
          <a:ext cx="11346289" cy="524837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2172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15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5. โครงการพัฒนากลุ่มเกษตรกรสู่การรับรองมาตรฐานเกษตรอินทรีย์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PGS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คัดเลือกกลุ่มเกษตรกรเข้าร่วมโครงการ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ประชุมชี้แจง กำหนดแผนการดำเนินงาน 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</a:t>
                      </a:r>
                      <a:r>
                        <a:rPr lang="en-GB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ถ่ายทอดความรู้กระบวนการทำเกษตรกรรมยั่งยืน การรับรองมาตรฐานระบบ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ด้วยกระบวนการมีส่วนร่วมของชุมชน และส่งเสริมด้านปัจจัย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การผลิต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ดำเนินการผลิตพืชตามแผนการดำเนินงาน ในระบบเกษตรอินทรีย์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พร้อมตรวจแปลงการผลิตอย่างสม่ำเสมอ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ติดตามและสรุปผลการดำเนินงาน</a:t>
                      </a:r>
                      <a:endParaRPr lang="en-US" sz="16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กลุ่มใหม่ขั้นที่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เกษตรกร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47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ราย พื้นที่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336.75 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ไร่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กลุ่มเดิมขั้นที่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เกษตรกร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 </a:t>
                      </a: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ราย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พื้นที่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80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ไร่</a:t>
                      </a:r>
                      <a:endParaRPr lang="th-TH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3-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สถานีพัฒนาที่ดินลำพูน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66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 โครงการเสริมเกษตรอินทรีย์ กิจกรรมพัฒนาเกษตรอินทรีย์และตลาดสีเขียว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คัดเลือกกลุ่มเกษตรกรเข้าร่วมโครงการ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อบรมเชิงปฏิบัติการเพิ่มศักยภาพการผลิตปศุสัตว์อินทรีย์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</a:t>
                      </a:r>
                      <a:r>
                        <a:rPr lang="en-GB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สนับสนุนปัจจัยการผลิตปศุสัตว์อินทรีย์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รณรงค์การบริโภคสินค้าอินทรีย์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5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ติดตามและสรุปผลการดำเนินงาน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5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ถูกตัดงบประมาณ ขั้นตอนที่ 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3-5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สำนักงานปศุ</a:t>
                      </a:r>
                      <a:r>
                        <a:rPr lang="th-TH" sz="180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สัตว์</a:t>
                      </a:r>
                      <a:r>
                        <a:rPr lang="th-TH" sz="180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68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91054"/>
            <a:ext cx="12192000" cy="6166946"/>
          </a:xfrm>
          <a:prstGeom prst="rect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98188" y="0"/>
            <a:ext cx="9993811" cy="69105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081302" y="15676"/>
            <a:ext cx="5443698" cy="64753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kumimoji="0" lang="en-US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เมืองเกษตรสีเขียว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(Green Agricultural City)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7026" y="745369"/>
            <a:ext cx="11837946" cy="105190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98189" y="734571"/>
            <a:ext cx="632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(1) มูลค่าสินค้าเกษตร (ลำไย มะม่วง) เพิ่มขึ้น ร้อยละ 10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(2) ลดต้นทุนการผลิตในเกษตรแปลงใหญ่ ร้อยละ 5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(3) จำนวนแปลงของสินค้าเกษตรลำไยได้รับการรับรองมาตรฐาน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เพิ่มขึ้นร้อยละ 20 ต่อปี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(4)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1830988"/>
            <a:ext cx="3358312" cy="832033"/>
            <a:chOff x="0" y="1627792"/>
            <a:chExt cx="3358312" cy="868040"/>
          </a:xfrm>
          <a:solidFill>
            <a:srgbClr val="386E38"/>
          </a:solidFill>
        </p:grpSpPr>
        <p:sp>
          <p:nvSpPr>
            <p:cNvPr id="10" name="รูปห้าเหลี่ยม 9"/>
            <p:cNvSpPr/>
            <p:nvPr/>
          </p:nvSpPr>
          <p:spPr bwMode="auto">
            <a:xfrm>
              <a:off x="0" y="1627792"/>
              <a:ext cx="3358312" cy="868040"/>
            </a:xfrm>
            <a:prstGeom prst="homePlate">
              <a:avLst/>
            </a:prstGeom>
            <a:solidFill>
              <a:srgbClr val="669900"/>
            </a:solidFill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3699" y="1672194"/>
              <a:ext cx="2271644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การวิจัยพัฒนา (</a:t>
              </a:r>
              <a:r>
                <a:rPr lang="en-US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R&amp;D</a:t>
              </a: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ปัจจัยพื้นฐานและบุคลากร</a:t>
              </a:r>
              <a:endParaRPr lang="en-US" sz="20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39041" y="1846729"/>
            <a:ext cx="3357482" cy="806641"/>
            <a:chOff x="3039041" y="1643533"/>
            <a:chExt cx="3357482" cy="841549"/>
          </a:xfrm>
          <a:solidFill>
            <a:schemeClr val="accent6">
              <a:lumMod val="75000"/>
              <a:alpha val="70000"/>
            </a:schemeClr>
          </a:solidFill>
        </p:grpSpPr>
        <p:sp>
          <p:nvSpPr>
            <p:cNvPr id="11" name="เครื่องหมายบั้ง 10"/>
            <p:cNvSpPr/>
            <p:nvPr/>
          </p:nvSpPr>
          <p:spPr>
            <a:xfrm>
              <a:off x="3039041" y="1643533"/>
              <a:ext cx="3357482" cy="841549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575516" y="1707500"/>
              <a:ext cx="2335495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การเพิ่มผลผลิต พัฒนาคุณภาพ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และลดต้นทุน</a:t>
              </a:r>
              <a:endParaRPr lang="en-US" sz="20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56142" y="1840124"/>
            <a:ext cx="3244057" cy="823151"/>
            <a:chOff x="6056142" y="1636928"/>
            <a:chExt cx="3244057" cy="858774"/>
          </a:xfrm>
          <a:solidFill>
            <a:schemeClr val="accent6">
              <a:lumMod val="60000"/>
              <a:lumOff val="40000"/>
              <a:alpha val="70000"/>
            </a:schemeClr>
          </a:solidFill>
        </p:grpSpPr>
        <p:sp>
          <p:nvSpPr>
            <p:cNvPr id="12" name="เครื่องหมายบั้ง 11"/>
            <p:cNvSpPr/>
            <p:nvPr/>
          </p:nvSpPr>
          <p:spPr>
            <a:xfrm>
              <a:off x="6056142" y="1636928"/>
              <a:ext cx="3244057" cy="858774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392334" y="1683290"/>
              <a:ext cx="2494758" cy="7385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การแปรรูป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และสร้างมูลค่าเพิ่ม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949222" y="1822788"/>
            <a:ext cx="3242777" cy="825855"/>
            <a:chOff x="8949222" y="1634106"/>
            <a:chExt cx="3242777" cy="861595"/>
          </a:xfrm>
        </p:grpSpPr>
        <p:sp>
          <p:nvSpPr>
            <p:cNvPr id="14" name="เครื่องหมายบั้ง 13"/>
            <p:cNvSpPr/>
            <p:nvPr/>
          </p:nvSpPr>
          <p:spPr>
            <a:xfrm>
              <a:off x="8949222" y="1634106"/>
              <a:ext cx="3242777" cy="861595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730014" y="1683290"/>
              <a:ext cx="1693655" cy="738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ระบบตลาด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9920" y="929437"/>
            <a:ext cx="1100342" cy="462781"/>
            <a:chOff x="383699" y="929437"/>
            <a:chExt cx="949236" cy="462781"/>
          </a:xfrm>
          <a:solidFill>
            <a:schemeClr val="accent3">
              <a:lumMod val="5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383699" y="929437"/>
              <a:ext cx="949236" cy="4627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13269" y="965403"/>
              <a:ext cx="71966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b="1" dirty="0">
                  <a:solidFill>
                    <a:schemeClr val="bg1">
                      <a:lumMod val="9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ตัวชี้วัด</a:t>
              </a:r>
              <a:endParaRPr lang="en-US" b="1" dirty="0">
                <a:solidFill>
                  <a:schemeClr val="bg1">
                    <a:lumMod val="9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0" y="0"/>
            <a:ext cx="2198187" cy="691053"/>
          </a:xfrm>
          <a:prstGeom prst="rect">
            <a:avLst/>
          </a:prstGeom>
          <a:solidFill>
            <a:srgbClr val="DE6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0" y="-5840"/>
            <a:ext cx="2227807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ห่วงโซ่คุณค่า</a:t>
            </a:r>
            <a:b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Value Chain</a:t>
            </a:r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00322" y="2726643"/>
            <a:ext cx="2731637" cy="3610408"/>
            <a:chOff x="114952" y="2637074"/>
            <a:chExt cx="2731637" cy="3610408"/>
          </a:xfrm>
          <a:solidFill>
            <a:srgbClr val="386E38"/>
          </a:solidFill>
        </p:grpSpPr>
        <p:sp>
          <p:nvSpPr>
            <p:cNvPr id="32" name="Rounded Rectangle 31"/>
            <p:cNvSpPr/>
            <p:nvPr/>
          </p:nvSpPr>
          <p:spPr>
            <a:xfrm>
              <a:off x="114952" y="2637074"/>
              <a:ext cx="2731637" cy="36104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17739" y="2869110"/>
              <a:ext cx="2603564" cy="2234611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ส่งเสริมการวิจัยพัฒนา เทคโนโลยี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นวัตกรรม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ส่งเสริมการสร้างองค์ความรู้และ     </a:t>
              </a:r>
              <a:r>
                <a:rPr kumimoji="0" lang="th-TH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ขีด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ความสามารถให้แก่ เกษตรกร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ผู้ประกอบการ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ส่งเสริมการพัฒนาปัจจัยพื้นฐานที่มีประสิทธิภาพ </a:t>
              </a: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ส่งเสริมการบริหารจัดการน้ำเพื่อใช้ในการเกษตร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84224" y="2747955"/>
            <a:ext cx="2779742" cy="3589096"/>
            <a:chOff x="3146910" y="2658386"/>
            <a:chExt cx="2779742" cy="3589096"/>
          </a:xfrm>
        </p:grpSpPr>
        <p:sp>
          <p:nvSpPr>
            <p:cNvPr id="34" name="Rounded Rectangle 33"/>
            <p:cNvSpPr/>
            <p:nvPr/>
          </p:nvSpPr>
          <p:spPr>
            <a:xfrm>
              <a:off x="3146910" y="2658386"/>
              <a:ext cx="2731637" cy="358909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/>
            <p:cNvSpPr/>
            <p:nvPr/>
          </p:nvSpPr>
          <p:spPr>
            <a:xfrm>
              <a:off x="3279247" y="2731755"/>
              <a:ext cx="2647405" cy="3236095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ส่งเสริมการผลิตที่ดีและเหมาะสม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ผลักดันให้ได้การรับรองมาตรฐานและตรวจสอบความปลอดภัยสินค้าเกษตร 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GAP/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ปลอดภัย/อินทรีย์)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ส่งเสริมการจัดทำระบบตรวจสอบย้อนกลับเพื่อการส่งออกสินค้าเกษตรที่สำคัญ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อาทิ ลำไย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การกำหนดเป้าหมายในการพัฒนา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Product Champion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อาทิ  ลำไย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85145" y="2777990"/>
            <a:ext cx="2731637" cy="3559061"/>
            <a:chOff x="6153283" y="2688421"/>
            <a:chExt cx="2731637" cy="355906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6153283" y="2688421"/>
              <a:ext cx="2731637" cy="3559061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สี่เหลี่ยมผืนผ้า 17"/>
            <p:cNvSpPr/>
            <p:nvPr/>
          </p:nvSpPr>
          <p:spPr>
            <a:xfrm>
              <a:off x="6264661" y="2816043"/>
              <a:ext cx="2552149" cy="2865500"/>
            </a:xfrm>
            <a:prstGeom prst="rect">
              <a:avLst/>
            </a:prstGeom>
            <a:grpFill/>
            <a:ln w="3175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   การผลิตสินค้าเกษตร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แปรรูปในโรงงาน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อุตสาหกรรม(</a:t>
              </a:r>
              <a:r>
                <a:rPr lang="th-TH" sz="1600" b="1" dirty="0" err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อย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./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GMP/HACCP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lang="th-TH" sz="1600" b="1" noProof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พัฒนาตราสินค้า บรรจุ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ภัณฑ์ของสินค้าเกษตรแปรรูป 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สร้างมูลค่าเพิ่มจากวัสดุเหลือ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ใช้ทางการเกษตร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286066" y="2747955"/>
            <a:ext cx="2776655" cy="3589096"/>
            <a:chOff x="9196434" y="2724403"/>
            <a:chExt cx="2776655" cy="3589096"/>
          </a:xfrm>
        </p:grpSpPr>
        <p:sp>
          <p:nvSpPr>
            <p:cNvPr id="36" name="Rounded Rectangle 35"/>
            <p:cNvSpPr/>
            <p:nvPr/>
          </p:nvSpPr>
          <p:spPr>
            <a:xfrm>
              <a:off x="9196434" y="2724403"/>
              <a:ext cx="2776655" cy="35890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สี่เหลี่ยมผืนผ้า 18"/>
            <p:cNvSpPr/>
            <p:nvPr/>
          </p:nvSpPr>
          <p:spPr>
            <a:xfrm>
              <a:off x="9300199" y="2891801"/>
              <a:ext cx="2647405" cy="2666681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พัฒนาตลาดกลางสินค้า</a:t>
              </a:r>
              <a:r>
                <a:rPr lang="th-TH" sz="1600" b="1" noProof="0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และ</a:t>
              </a:r>
              <a:r>
                <a:rPr kumimoji="0" lang="th-TH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</a:t>
              </a:r>
              <a:r>
                <a:rPr kumimoji="0" lang="th-TH" sz="16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</a:t>
              </a:r>
              <a:r>
                <a:rPr kumimoji="0" lang="th-TH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ค้า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ปลีกค้าส่ง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ส่งเสริมการทำตลาดเฉพาะฤดู (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Seasonal Market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 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สนับสนุนสินเชื่อเพื่อการส่งออก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สนับสนุนการเชื่อมโยง/สร้างเครือข่าย/จับคู่ธุรกิจตาม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Supply Chain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สนับสนุนการทำเกษตรพันธะสัญญา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(Contact Farming) 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ระหว่างภาคการเกษตรและโรงงานอุตสาหกรรม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0" y="6416110"/>
            <a:ext cx="12192000" cy="441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332" y="73585"/>
            <a:ext cx="548640" cy="54864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-1" y="2653370"/>
            <a:ext cx="292075" cy="376248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 rot="16200000">
            <a:off x="-1003533" y="4240609"/>
            <a:ext cx="222188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แนวทางการพัฒนา</a:t>
            </a:r>
            <a:endParaRPr lang="en-US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4872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9D764F1-B644-4F58-8139-A13209C96CF7}"/>
              </a:ext>
            </a:extLst>
          </p:cNvPr>
          <p:cNvSpPr/>
          <p:nvPr/>
        </p:nvSpPr>
        <p:spPr>
          <a:xfrm>
            <a:off x="0" y="9657"/>
            <a:ext cx="12192000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1">
              <a:buClr>
                <a:schemeClr val="bg1"/>
              </a:buClr>
              <a:buSzPct val="125000"/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เป้าหมายเชิงกลยุทธ์  เมืองเกษตรสีเขียว </a:t>
            </a:r>
            <a:r>
              <a:rPr lang="th-TH" sz="32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en-US" sz="32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Green Agricultural City</a:t>
            </a:r>
            <a:r>
              <a:rPr lang="en-GB" sz="32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endParaRPr lang="en-US" sz="32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86AE75E5-EB8F-442D-9C65-CBAA93047605}"/>
              </a:ext>
            </a:extLst>
          </p:cNvPr>
          <p:cNvSpPr/>
          <p:nvPr/>
        </p:nvSpPr>
        <p:spPr>
          <a:xfrm>
            <a:off x="236220" y="609230"/>
            <a:ext cx="11801588" cy="9322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หน่วยงานกระทรวงเกษตรและสหกรณ์ จังหวัดลำพูน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dirty="0">
                <a:solidFill>
                  <a:schemeClr val="bg1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หน่วยงานส่วนภูมิภาค 9 หน่วยงาน หน่วยงานส่วนกลางที่มีที่ตั้งในส่วนภูมิภาค 3 หน่วยงาน หน่วยงานที่มีที่ตั้งในจังหวัดเชียงใหม่ แต่มีภารกิจการดำเนินงานในพื้นที่จังหวัดลำพูน 5 หน่วยงาน หน่วยงานรัฐวิสาหกิจในสังกัดกระทรวงเกษตรและสหกรณ์ จำนวน 1 หน่วยงาน และหน่วยงานนิติบุคคล จำนวน 1 หน่วยงาน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D02C6D2-8256-4F50-939E-6C3E05FE8B35}"/>
              </a:ext>
            </a:extLst>
          </p:cNvPr>
          <p:cNvSpPr/>
          <p:nvPr/>
        </p:nvSpPr>
        <p:spPr>
          <a:xfrm>
            <a:off x="149821" y="1597686"/>
            <a:ext cx="3147334" cy="34003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ภารกิจ</a:t>
            </a:r>
            <a:endParaRPr lang="en-US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088396E1-B126-4182-BA94-AEDD6948E622}"/>
              </a:ext>
            </a:extLst>
          </p:cNvPr>
          <p:cNvSpPr/>
          <p:nvPr/>
        </p:nvSpPr>
        <p:spPr>
          <a:xfrm>
            <a:off x="236220" y="255469"/>
            <a:ext cx="189045" cy="19222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A4EB921-FD22-408B-ABC7-06815B70CA8D}"/>
              </a:ext>
            </a:extLst>
          </p:cNvPr>
          <p:cNvSpPr/>
          <p:nvPr/>
        </p:nvSpPr>
        <p:spPr>
          <a:xfrm>
            <a:off x="3382886" y="1593110"/>
            <a:ext cx="5696568" cy="34003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b="1" spc="-5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</a:t>
            </a:r>
            <a:endParaRPr lang="en-US" altLang="th-TH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84AA5C6-E34F-4EE8-94D5-D389427AF879}"/>
              </a:ext>
            </a:extLst>
          </p:cNvPr>
          <p:cNvSpPr/>
          <p:nvPr/>
        </p:nvSpPr>
        <p:spPr>
          <a:xfrm>
            <a:off x="9152074" y="1593110"/>
            <a:ext cx="2894835" cy="3400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b="1" spc="-5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เป้าหมายเชิงกลยุทธ์</a:t>
            </a:r>
            <a:endParaRPr lang="en-US" altLang="th-TH" b="1" spc="-50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2B4FA55-CA11-44D2-8576-01A812F19E45}"/>
              </a:ext>
            </a:extLst>
          </p:cNvPr>
          <p:cNvSpPr txBox="1"/>
          <p:nvPr/>
        </p:nvSpPr>
        <p:spPr>
          <a:xfrm>
            <a:off x="150489" y="2118976"/>
            <a:ext cx="3146666" cy="132343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เกี่ยวกับการเกษตรกรรม การจัดหาแหล่งน้ำและพัฒนาระบบชลประทาน ส่งเสริมและพัฒนาเกษตรกร ส่งเสริมและพัฒนาระบบสหกรณ์ รวมตลอดทั้งกระบวนการผลิตและสินค้าเกษตรกรรม และราชการอื่นที่กฎหมายกำหนดให้เป็นอำนาจหน้าที่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B78B34FD-3E75-42E0-BC02-EDB75678BEAB}"/>
              </a:ext>
            </a:extLst>
          </p:cNvPr>
          <p:cNvSpPr/>
          <p:nvPr/>
        </p:nvSpPr>
        <p:spPr>
          <a:xfrm>
            <a:off x="149821" y="3544739"/>
            <a:ext cx="3147334" cy="3261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เป้าหมายเชิงกลยุทธ์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9DEB4E86-69AB-403B-8677-A06F986B1224}"/>
              </a:ext>
            </a:extLst>
          </p:cNvPr>
          <p:cNvSpPr/>
          <p:nvPr/>
        </p:nvSpPr>
        <p:spPr>
          <a:xfrm>
            <a:off x="3358915" y="3544740"/>
            <a:ext cx="5696568" cy="3344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กลยุทธ์/วิธีการ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80BE2D2D-3EF5-4206-A590-46310E64BB92}"/>
              </a:ext>
            </a:extLst>
          </p:cNvPr>
          <p:cNvSpPr/>
          <p:nvPr/>
        </p:nvSpPr>
        <p:spPr>
          <a:xfrm>
            <a:off x="9117243" y="3552546"/>
            <a:ext cx="2942569" cy="3266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6897984E-506A-4D32-A1AC-AF02C1177E82}"/>
              </a:ext>
            </a:extLst>
          </p:cNvPr>
          <p:cNvSpPr/>
          <p:nvPr/>
        </p:nvSpPr>
        <p:spPr>
          <a:xfrm>
            <a:off x="3341476" y="3943706"/>
            <a:ext cx="5731445" cy="1077218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พ.ศ. 2563</a:t>
            </a:r>
            <a:endParaRPr lang="en-US" sz="1600" b="1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16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Function</a:t>
            </a:r>
            <a:r>
              <a:rPr lang="en-US" sz="16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ขับเคลื่อนการดำเนินงานตามนโยบายสำคัญของกระทรวงเกษตรและสหกรณ์ </a:t>
            </a:r>
          </a:p>
          <a:p>
            <a:r>
              <a:rPr lang="th-TH" sz="16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: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ขับเคลื่อนการดำเนินงานภายใต้แผนพัฒนาจังหวัดลำพูน </a:t>
            </a:r>
          </a:p>
          <a:p>
            <a:r>
              <a:rPr lang="th-TH" sz="16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กลุ่มจังหวัด</a:t>
            </a:r>
            <a:r>
              <a:rPr lang="th-TH" sz="1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en-US" sz="1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ขับเคลื่อนการดำเนินงานภายใต้แผนพัฒนากลุ่มจังหวัดภาคเหนือตอนบน 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0F6FD874-7489-407B-95C8-AF67E713FC05}"/>
              </a:ext>
            </a:extLst>
          </p:cNvPr>
          <p:cNvSpPr/>
          <p:nvPr/>
        </p:nvSpPr>
        <p:spPr>
          <a:xfrm>
            <a:off x="9148662" y="3963139"/>
            <a:ext cx="2911150" cy="255454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1) มูลค่าสินค้าเกษตร (ลำไย มะม่วง) เพิ่มขึ้น 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ร้อยละ 10 ต่อปี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2) ลดต้นทุนการผลิตในเกษตรแปลงใหญ่          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ร้อยละ 5 ต่อปี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3) จำนวนแปลงของสินค้าเกษตรลำไยได้รับ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การรับรองมาตรฐาน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เพิ่มขึ้นร้อยละ 20 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ต่อปี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4) จำนวนแปลงของสินค้าเกษตรได้รับการ 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เตรียมการรับรองมาตรฐานเกษตรอินทรีย์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เพิ่มขึ้น ร้อยละ 5 ต่อปี</a:t>
            </a:r>
          </a:p>
        </p:txBody>
      </p:sp>
      <p:sp>
        <p:nvSpPr>
          <p:cNvPr id="39" name="Flowchart: Merge 36">
            <a:extLst>
              <a:ext uri="{FF2B5EF4-FFF2-40B4-BE49-F238E27FC236}">
                <a16:creationId xmlns:a16="http://schemas.microsoft.com/office/drawing/2014/main" xmlns="" id="{2F46FA37-9B5E-458B-968B-B06CD0FF7C61}"/>
              </a:ext>
            </a:extLst>
          </p:cNvPr>
          <p:cNvSpPr/>
          <p:nvPr/>
        </p:nvSpPr>
        <p:spPr>
          <a:xfrm>
            <a:off x="1475951" y="1983896"/>
            <a:ext cx="462602" cy="196486"/>
          </a:xfrm>
          <a:prstGeom prst="flowChartMerge">
            <a:avLst/>
          </a:prstGeom>
          <a:solidFill>
            <a:srgbClr val="2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46">
            <a:extLst>
              <a:ext uri="{FF2B5EF4-FFF2-40B4-BE49-F238E27FC236}">
                <a16:creationId xmlns:a16="http://schemas.microsoft.com/office/drawing/2014/main" xmlns="" id="{80BE2D2D-3EF5-4206-A590-46310E64BB92}"/>
              </a:ext>
            </a:extLst>
          </p:cNvPr>
          <p:cNvSpPr/>
          <p:nvPr/>
        </p:nvSpPr>
        <p:spPr>
          <a:xfrm>
            <a:off x="9148662" y="2142094"/>
            <a:ext cx="2866828" cy="126254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สร้างมูลค่าการเกษตรให้มีมาตรฐานความปลอดภัยและมูลค่าสูง</a:t>
            </a:r>
          </a:p>
        </p:txBody>
      </p:sp>
      <p:sp>
        <p:nvSpPr>
          <p:cNvPr id="43" name="Flowchart: Merge 36">
            <a:extLst>
              <a:ext uri="{FF2B5EF4-FFF2-40B4-BE49-F238E27FC236}">
                <a16:creationId xmlns:a16="http://schemas.microsoft.com/office/drawing/2014/main" xmlns="" id="{2F46FA37-9B5E-458B-968B-B06CD0FF7C61}"/>
              </a:ext>
            </a:extLst>
          </p:cNvPr>
          <p:cNvSpPr/>
          <p:nvPr/>
        </p:nvSpPr>
        <p:spPr>
          <a:xfrm>
            <a:off x="10343897" y="1982516"/>
            <a:ext cx="462602" cy="196486"/>
          </a:xfrm>
          <a:prstGeom prst="flowChartMerge">
            <a:avLst/>
          </a:prstGeom>
          <a:solidFill>
            <a:srgbClr val="2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32">
            <a:extLst>
              <a:ext uri="{FF2B5EF4-FFF2-40B4-BE49-F238E27FC236}">
                <a16:creationId xmlns:a16="http://schemas.microsoft.com/office/drawing/2014/main" xmlns="" id="{12B4FA55-CA11-44D2-8576-01A812F19E45}"/>
              </a:ext>
            </a:extLst>
          </p:cNvPr>
          <p:cNvSpPr txBox="1"/>
          <p:nvPr/>
        </p:nvSpPr>
        <p:spPr>
          <a:xfrm>
            <a:off x="3382886" y="2118976"/>
            <a:ext cx="5696568" cy="120032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โครงการตามแผนปฏิบัติการด้านการเกษตรและสหกรณ์ของจังหวัดลำพูน ประจำปีงบประมาณ พ.ศ. 2563 (ข้อมูล ณ วันที่ 30 ก.ค.63) จำนวน 388 โครงการ </a:t>
            </a:r>
          </a:p>
          <a:p>
            <a:pPr algn="ctr"/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งบประมาณรวม 150</a:t>
            </a:r>
            <a:r>
              <a:rPr lang="en-US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,920,483.35</a:t>
            </a:r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  </a:t>
            </a:r>
            <a:r>
              <a:rPr lang="th-TH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แยกเป็น</a:t>
            </a:r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งบจังหวัด 1,155</a:t>
            </a:r>
            <a:r>
              <a:rPr lang="en-US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,650</a:t>
            </a:r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   </a:t>
            </a:r>
          </a:p>
          <a:p>
            <a:pPr algn="ctr"/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งบปกติ  137</a:t>
            </a:r>
            <a:r>
              <a:rPr lang="en-US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,529,933.35</a:t>
            </a:r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   งบประมาณอื่น 12,234,900 บาท</a:t>
            </a:r>
          </a:p>
        </p:txBody>
      </p:sp>
      <p:sp>
        <p:nvSpPr>
          <p:cNvPr id="52" name="Flowchart: Merge 36">
            <a:extLst>
              <a:ext uri="{FF2B5EF4-FFF2-40B4-BE49-F238E27FC236}">
                <a16:creationId xmlns:a16="http://schemas.microsoft.com/office/drawing/2014/main" xmlns="" id="{2F46FA37-9B5E-458B-968B-B06CD0FF7C61}"/>
              </a:ext>
            </a:extLst>
          </p:cNvPr>
          <p:cNvSpPr/>
          <p:nvPr/>
        </p:nvSpPr>
        <p:spPr>
          <a:xfrm>
            <a:off x="5954516" y="1975854"/>
            <a:ext cx="462602" cy="196486"/>
          </a:xfrm>
          <a:prstGeom prst="flowChartMerge">
            <a:avLst/>
          </a:prstGeom>
          <a:solidFill>
            <a:srgbClr val="2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46">
            <a:extLst>
              <a:ext uri="{FF2B5EF4-FFF2-40B4-BE49-F238E27FC236}">
                <a16:creationId xmlns:a16="http://schemas.microsoft.com/office/drawing/2014/main" xmlns="" id="{80BE2D2D-3EF5-4206-A590-46310E64BB92}"/>
              </a:ext>
            </a:extLst>
          </p:cNvPr>
          <p:cNvSpPr/>
          <p:nvPr/>
        </p:nvSpPr>
        <p:spPr>
          <a:xfrm>
            <a:off x="113072" y="4114064"/>
            <a:ext cx="3147333" cy="725464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สร้างมูลค่าการเกษตรให้มีมาตรฐาน</a:t>
            </a:r>
          </a:p>
          <a:p>
            <a:pPr algn="ctr"/>
            <a:r>
              <a:rPr lang="th-TH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ความปลอดภัยและมูลค่าสูง</a:t>
            </a:r>
          </a:p>
        </p:txBody>
      </p:sp>
      <p:cxnSp>
        <p:nvCxnSpPr>
          <p:cNvPr id="3" name="ตัวเชื่อมต่อตรง 2"/>
          <p:cNvCxnSpPr/>
          <p:nvPr/>
        </p:nvCxnSpPr>
        <p:spPr>
          <a:xfrm>
            <a:off x="236220" y="3474689"/>
            <a:ext cx="11707150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68">
            <a:extLst>
              <a:ext uri="{FF2B5EF4-FFF2-40B4-BE49-F238E27FC236}">
                <a16:creationId xmlns:a16="http://schemas.microsoft.com/office/drawing/2014/main" xmlns="" id="{6897984E-506A-4D32-A1AC-AF02C1177E82}"/>
              </a:ext>
            </a:extLst>
          </p:cNvPr>
          <p:cNvSpPr/>
          <p:nvPr/>
        </p:nvSpPr>
        <p:spPr>
          <a:xfrm>
            <a:off x="149820" y="5201388"/>
            <a:ext cx="8836701" cy="160043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4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Function</a:t>
            </a:r>
            <a:r>
              <a:rPr lang="en-US" sz="1400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ตามนโยบายสำคัญ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1) ระบบส่งเสริมเกษตรแบบแปลงใหญ่ 2) ศูนย์เรียนรู้การเพิ่มประสิทธิภาพการผลิตสินค้าเกษตร 3) การพัฒนาเกษตรกรปราดเปรื่อง 4) การบริหารจัดการการผลิตสินค้าเกษตรตามแผนที่เกษตรเพื่อการบริหารจัดการเชิงรุก 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(Zoning by </a:t>
            </a:r>
            <a:r>
              <a:rPr lang="en-US" sz="14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Agri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-Map) 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5) การยกระดับคุณภาพมาตรฐานสินค้าเกษตร 6) การพัฒนาเกษตรอินทรีย์ 7) ตลาดเกษตรกร   8) เกษตรทฤษฏีใหม่  9) การผลิตและการตลาดข้าวครบวงจร  10) การบริหารจัดการทรัพยากรน้ำ  11) การส่งเสริมการใช้เครื่องจักรกลทางการเกษตร  12) ธนาคารสินค้าเกษตร</a:t>
            </a:r>
          </a:p>
          <a:p>
            <a:r>
              <a:rPr lang="th-TH" sz="14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ส่งเสริมและพัฒนาระบบเกษตรกรรมที่เป็นมิตรกับสิ่งแวดล้อม (ถ่ายทอดความรู้การรับรองมาตรฐานเกษตรอินทรีย์ </a:t>
            </a:r>
            <a:r>
              <a:rPr lang="en-GB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PGS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/ เพิ่มประสิทธิภาพยกระดับมาตรฐานการใช้เทคโนโลยีเพื่อการผลิตลำไยคุณภาพ / การผลิตผักปลอดภัยได้มาตรฐาน)</a:t>
            </a:r>
          </a:p>
          <a:p>
            <a:r>
              <a:rPr lang="th-TH" sz="14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กลุ่มจังหวัด</a:t>
            </a:r>
            <a:r>
              <a:rPr lang="th-TH" sz="1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1) พัฒนาการผลิตลำไยให้มีคุณภาพและยกระดับผลิตภัณฑ์ลำไยเพื่อรองรับตลาดทั้งในและต่างประเทศ 2) เสริมสร้างนวัตกรรมการผลิตนมโคคุณภาพสูงล้านนาสู่การแข่งขันด้านการตลาด</a:t>
            </a:r>
          </a:p>
        </p:txBody>
      </p:sp>
      <p:sp>
        <p:nvSpPr>
          <p:cNvPr id="23" name="Flowchart: Merge 36">
            <a:extLst>
              <a:ext uri="{FF2B5EF4-FFF2-40B4-BE49-F238E27FC236}">
                <a16:creationId xmlns:a16="http://schemas.microsoft.com/office/drawing/2014/main" xmlns="" id="{2F46FA37-9B5E-458B-968B-B06CD0FF7C61}"/>
              </a:ext>
            </a:extLst>
          </p:cNvPr>
          <p:cNvSpPr/>
          <p:nvPr/>
        </p:nvSpPr>
        <p:spPr>
          <a:xfrm>
            <a:off x="4761210" y="5043925"/>
            <a:ext cx="462602" cy="196486"/>
          </a:xfrm>
          <a:prstGeom prst="flowChartMerge">
            <a:avLst/>
          </a:prstGeom>
          <a:solidFill>
            <a:srgbClr val="2D4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405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à¸à¸¥à¸à¸²à¸£à¸à¹à¸à¸«à¸²à¸£à¸¹à¸à¸ à¸²à¸à¸ªà¸³à¸«à¸£à¸±à¸ à¸à¸£à¸°à¸à¸£à¸§à¸à¹à¸à¸©à¸à¸£à¹à¸¥à¸°à¸ªà¸«à¸à¸£à¸à¹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08" y="229084"/>
            <a:ext cx="352850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3625324" y="336664"/>
            <a:ext cx="8208086" cy="1077218"/>
          </a:xfrm>
          <a:prstGeom prst="rect">
            <a:avLst/>
          </a:prstGeom>
          <a:solidFill>
            <a:srgbClr val="FFCCCC"/>
          </a:solidFill>
          <a:ln w="76200">
            <a:solidFill>
              <a:srgbClr val="FF7C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38163" indent="-538163" algn="ctr"/>
            <a:r>
              <a:rPr lang="th-TH" sz="32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แผนปฏิบัติการด้านการเกษตรและสหกรณ์ของจังหวัดลำพูน </a:t>
            </a:r>
          </a:p>
          <a:p>
            <a:pPr marL="538163" indent="-538163" algn="ctr"/>
            <a:r>
              <a:rPr lang="th-TH" sz="32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พ.ศ.2563 งบประมาณ 150,920,483.35 บาท</a:t>
            </a:r>
            <a:endParaRPr lang="en-US" sz="3200" dirty="0">
              <a:solidFill>
                <a:schemeClr val="accent4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3430335532"/>
              </p:ext>
            </p:extLst>
          </p:nvPr>
        </p:nvGraphicFramePr>
        <p:xfrm>
          <a:off x="365761" y="1409252"/>
          <a:ext cx="11467652" cy="4684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02817" y="1674444"/>
            <a:ext cx="6592712" cy="1754326"/>
          </a:xfrm>
          <a:prstGeom prst="rect">
            <a:avLst/>
          </a:prstGeom>
          <a:solidFill>
            <a:srgbClr val="FFFF99"/>
          </a:solidFill>
          <a:ln w="38100"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344613" indent="-1344613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ประเด็นยุทธศาสตร์พัฒนาการเกษตร กระทรวงเกษตรและสหกรณ์</a:t>
            </a:r>
          </a:p>
          <a:p>
            <a:pPr marL="1344613" indent="-1344613"/>
            <a:r>
              <a:rPr lang="th-TH" dirty="0">
                <a:latin typeface="TH SarabunPSK" pitchFamily="34" charset="-34"/>
                <a:cs typeface="TH SarabunPSK" pitchFamily="34" charset="-34"/>
              </a:rPr>
              <a:t>ประเด็นยุทธศาสตร์ที่ 1   	สร้างความเข้มแข็งให้กับเกษตรกรและสถาบันเกษตรกร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marL="1344613" indent="-1344613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ประเด็นยุทธศาสตร์ที่ 2   	เพิ่มประสิทธิภาพการบริหารจัดการสินค้าเกษตรตลอดโซ่</a:t>
            </a:r>
            <a:r>
              <a:rPr lang="th-TH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อุปทาน</a:t>
            </a:r>
            <a:endParaRPr lang="th-TH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1519238" indent="-1519238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ประเด็นยุทธศาสตร์ที่ 3   	เพิ่มความสามารถในการแข่งขันภาคการเกษตรด้วยเทคโนโลยีและนวัตกรรม</a:t>
            </a:r>
          </a:p>
          <a:p>
            <a:pPr marL="1344613" indent="-1344613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ประเด็นยุทธศาสตร์ที่ 4   	บริหารจัดการทรัพยากรการเกษตรและสิ่งแวดล้อมอย่างสมดุลและยั่งยืน</a:t>
            </a:r>
          </a:p>
          <a:p>
            <a:pPr marL="1344613" indent="-1344613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ประเด็นยุทธศาสตร์ที่ 5	พัฒนาระบบบริหารจัดการภาครัฐ</a:t>
            </a: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591671" y="5813596"/>
            <a:ext cx="11198710" cy="866901"/>
          </a:xfrm>
          <a:prstGeom prst="roundRect">
            <a:avLst/>
          </a:prstGeom>
          <a:solidFill>
            <a:srgbClr val="CCCCFF"/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6350" indent="20638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งบจังหวัด 	คือ งบประมาณตามยุทธศาสตร์การพัฒนาจังหวัด และงบประมาณจังหวัดแบบ</a:t>
            </a:r>
            <a:r>
              <a:rPr lang="th-TH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  <a:p>
            <a:pPr marL="6350" indent="20638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งบปกติ 	คือ งบประมาณประจำปีหน่วยงาน</a:t>
            </a:r>
          </a:p>
          <a:p>
            <a:pPr marL="6350" indent="20638"/>
            <a:r>
              <a:rPr lang="th-TH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งบอื่น ๆ 	คือ งบประมาณที่ได้รับการสนับสนุนจากกลุ่มจังหวัด องค์กรปกครองส่วนท้องถิ่น เงินนอกงบประมาณ แหล่งเงินทุนต่างประเทศ และอื่น ๆ</a:t>
            </a:r>
            <a:endParaRPr lang="en-US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299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274973"/>
            <a:ext cx="11346288" cy="98715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954596"/>
              </p:ext>
            </p:extLst>
          </p:nvPr>
        </p:nvGraphicFramePr>
        <p:xfrm>
          <a:off x="425002" y="1262130"/>
          <a:ext cx="11346289" cy="5212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ศูนย์เรียนรู้การเพิ่มประสิทธิภาพ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การผลิตสินค้าเกษตร (</a:t>
                      </a:r>
                      <a:r>
                        <a:rPr lang="th-TH" sz="180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.)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1) กิจกรรมพัฒนาศักยภาพของ </a:t>
                      </a:r>
                      <a:r>
                        <a:rPr lang="th-TH" sz="180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.หลัก  และศูนย์เครือข่าย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ประชุมคณะกรรมการ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.ระดับอำเภอ เกษตรกรต้นแบบ เพื่อร่วมกันวิเคราะห์ศักยภาพของ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.หลักและศูนย์เครือข่าย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เพื่อพัฒนาให้มีความพร้อมในการเป็นจุดเรียนรู้/แหล่งเรียนรู้ทางการเกษตรด้านต่างๆ  โดยจัดทำแผนและแนวทางการพัฒนาศักยภาพ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.และศูนย์เครือข่าย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เสนอคณะกรรมการอำนวยขับเคลื่อนงานนโยบายสำคัญและแก้ไขปัญหาภาคเกษตรระดับจังหวัด (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Chief of Operation : </a:t>
                      </a:r>
                      <a:r>
                        <a:rPr lang="en-US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CoO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จังหวัดลำพูน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พัฒนาศักยภาพ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.และศูนย์เครือข่าย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.ตามแผนที่กำหนด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120 ราย </a:t>
                      </a: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2) ประชุมคณะกรรมการ เครือข่ายระดับจังหวัด และประชุมคณะกรรมการ 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.ระดับอำเภอ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จัดประชุมคณะกรรมการเครือข่าย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และแปลงใหญ่ระดับจังหวัด ครั้งที่ 1 เพื่อขับเคลื่อนและเชื่อมโยงการดำเนินงาน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คณะกรรมการเครือข่าย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และแปลงใหญ่ระดับจังหวัดนำผลการประชุมให้ที่ประชุมคณะกรรมการ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และแปลงใหญ่ระดับอำเภอได้รับทราบ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นำแผนการดำเนินงาน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และแปลงใหญ่ไปขับเคลื่อนการดำเนินงาน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และแปลงใหญ่ในระดับอำเภอ 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59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171941"/>
            <a:ext cx="11346288" cy="98715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945249"/>
              </p:ext>
            </p:extLst>
          </p:nvPr>
        </p:nvGraphicFramePr>
        <p:xfrm>
          <a:off x="425002" y="1159099"/>
          <a:ext cx="11346289" cy="54836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31419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446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ศูนย์เรียนรู้การเพิ่มประสิทธิภาพ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การผลิตสินค้าเกษตร (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3) ถอดบทเรียน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พัฒนาทีมถอดบทเรียนระดับจังหวัด/อำเภอ (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Core Team)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โดยใช้เวทีตามระบบส่งเสริมการเกษตร เช่น การประชุมต่าง ๆ ร่วมกันวิเคราะห์และคัดเลือก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 ที่มีจุดเด่นในเรื่องการทำเกษตรปลอดภัย จำนวน 1 จุด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วางแผนดำเนินการถอดบทเรียน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ถอดบทเรียน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.ที่ได้รับการคัดเลือก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1 แห่ง</a:t>
                      </a: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18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- สนับสนุนการให้บริการของ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 การจัดงานวันถ่ายทอดเทคโนโลยีเพื่อเริ่มต้นฤดูกาลผลิตใหม่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(Field day)</a:t>
                      </a: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- สนับสนุนการให้บริการวิชาการและข้อมูลข่าวสาร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คณะกรรมการ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.ระดับอำเภอ เจ้าหน้าที่สำนักงานเกษตรอำเภอ/จังหวัด ร่วมกับหน่วยงานสังกัดกระทรวงเกษตรและสหกรณ์และหน่วยงานภาคีร่วมกันกำหนดแผนการจัดงาน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แจ้งแผนการจัดงานฯ ให้คณะกรรมการ </a:t>
                      </a:r>
                      <a:r>
                        <a:rPr lang="en-GB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CoO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จัดงานฯ ตามแผนของแต่ละอำเภอ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วางแผนจัดทำเอกสารวิชาการ ข้อมูลข่าวสารต่าง ๆ เพื่อสนับสนุนการดำเนินงาน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.และศูนย์เครือข่าย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 ของแต่ละอำเภอ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จัดทำเอกสารวิชาการ ข้อมูลข่าวสารฯ สนับสนุนการดำเนินงาน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 และศูนย์เครือข่าย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8 แห่ง</a:t>
                      </a: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663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725738"/>
            <a:ext cx="11346288" cy="98715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2819767"/>
              </p:ext>
            </p:extLst>
          </p:nvPr>
        </p:nvGraphicFramePr>
        <p:xfrm>
          <a:off x="425002" y="1712897"/>
          <a:ext cx="11346289" cy="38541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9716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7253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ศูนย์เรียนรู้การเพิ่มประสิทธิภาพ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การผลิตสินค้าเกษตร (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4)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พัฒนาเกษตรกร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จัดกระบวนการเรียนรู้ให้กับเกษตรกรผู้นำ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วางแผนจัดกระบวนการเรียนรู้ให้กับเกษตรกร 30 คน/อำเภอ ตามกระบวนการโรงเรียนเกษตรกรและจัดการเรียนรู้ไม่น้อยกว่า 3 ครั้งต่อฤดูกาลผลิต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อำเภอดำเนินการอบรมเกษตรกรผู้นำตามหลักสูตรและแผนที่กำหนด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240 ราย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7338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- พัฒนาเกษตรกรผู้นำ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.เครือข่าย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วางแผนและกำหนดหลักสูตรฯ ในประเด็นการผลิตสินค้าเกษตรปลอดภัย การใช้นวัตกรรมและเทคโนโลยีที่เหมาะสมกับเกษตรในพื้นที่ การเรียนรู้ผ่านเทคโนโลยีออนไลน์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สำนักงานเกษตรจังหวัด จัดอบรมตามแผนและหลักสูตรที่กำหนด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146 คน</a:t>
                      </a:r>
                    </a:p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954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558311"/>
            <a:ext cx="11346288" cy="98715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047272"/>
              </p:ext>
            </p:extLst>
          </p:nvPr>
        </p:nvGraphicFramePr>
        <p:xfrm>
          <a:off x="425002" y="1545470"/>
          <a:ext cx="11346289" cy="4572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9716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3076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ศูนย์เรียนรู้การเพิ่มประสิทธิภาพ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การผลิตสินค้าเกษตร (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5)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การพัฒนาศูนย์เครือข่ายการพัฒนาศักยภาพศูนย์จัดการศัตรูพืชชุมชน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(1) จัดกระบวนการเรียนรู้แก่เกษตรกรด้านการจัดการศัตรูพืชให้กับสมาชิก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ศจช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    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(2) สนับสนุนการจัดทำแปลงเรียนรู้การจัดการศัตรูพืชด้วยวิธีผสมผสานที่เหมาะสมกับพื้นที่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GB" sz="1800" u="sng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GB" sz="1800" u="sng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GB" sz="1800" u="sng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GB" sz="1800" u="sng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วิเคราะห์สถานการณ์ สภาพปัญหา ชนิดของศัตรูพืชที่พบการระบาดในพื้นที่ร่วมกับสมาชิก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ศจช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จัดกระบวนการเรียนรู้ด้านการจัดการศัตรูพืชด้วยวิธีผสมผสานให้กับสมาชิก 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ศจช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รายงานสรุปผลการปฏิบัติงานโครงการ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คัดเลือกพื้นที่ดำเนินการร่วมกับสำนักงานเกษตรอำเภอ</a:t>
                      </a:r>
                      <a:endParaRPr lang="en-GB" sz="1800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จัดทำแปลงเรียนรู้</a:t>
                      </a:r>
                    </a:p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งานผลการจัดทำแปลงเรียนรู้และบันทึกข้อมูลกิจกรรมการจัดทำแปลงเปรียบเทียบและแปลงเรียนรู้ตั้งแต่เริ่มต้นฤดูกาลเพาะปลูก จนถึงการเก็บเกี่ยว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0000"/>
                        </a:lnSpc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16 ศูนย์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แปลงเรียนรู้ 2 แปลง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</a:t>
                      </a:r>
                    </a:p>
                    <a:p>
                      <a:pPr algn="thaiDist">
                        <a:lnSpc>
                          <a:spcPct val="100000"/>
                        </a:lnSpc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691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171941"/>
            <a:ext cx="11346288" cy="987157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แผนงาน/โครงการสนับสนุนตัวชี้วัด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220554"/>
              </p:ext>
            </p:extLst>
          </p:nvPr>
        </p:nvGraphicFramePr>
        <p:xfrm>
          <a:off x="425002" y="1164577"/>
          <a:ext cx="11346289" cy="5551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/กิจกรรม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กลยุทธ์/วิธีการ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โครงการส่งเสริมและพัฒนาระบบเกษตรกรรมที่เป็นมิตรกับสิ่งแวดล้อม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กิจกรรมที่ 2 เพิ่มประสิทธิภาพและยกระดับมาตรฐานการใช้เทคโนโลยีเพื่อการผลิตลำไยคุณภาพ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คัดเลือกเกษตรกรเป้าหมายเข้าร่วมโครงการ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จัดอบรมและถ่ายทอดความรู้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ติดตามและเยี่ยมเยียนเกษตรกรผู้เข้าร่วมโครงการ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รายงานสรุปผลการปฏิบัติงานโครงการ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400 คน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อยู่ระหว่างดำเนินการขั้นตอนที่ 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 ส่งเสริมและเพิ่มประสิทธิภาพการผลิตสินค้า (ไม้ผล)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-พัฒนาการผลิตไม้ผลคุณภาพดีโดยการจัดกระบวนการเรียนรู้แบบมีส่วนร่วม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คัดเลือกสถาบันเกษตรกร วิสาหกิจชุมชน/เกษตรกรที่มีศักยภาพการผลิตไม้ผลที่สำคัญทางเศรษฐกิจ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จัดทำทะเบียนเกษตรกรที่ได้รับการคัดเลือกเข้าร่วมโครงการโดยได้ดำเนินการจัดตั้งเป็นกลุ่ม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ดำเนินการจัดอบรมเกษตรกรตามประเด็นความต้องการของเกษตรกร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250 คน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ดำเนินการแล้วเสร็จ</a:t>
                      </a:r>
                      <a:endParaRPr lang="en-US" sz="1800" baseline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740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 พัฒนาการผลิตลำไยให้มีคุณภาพเพื่อรองรับตลาดทั้งในและต่างประเทศ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1) ถ่ายทอดความรู้เรื่องการผลิตลำไยให้มีคุณภาพ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1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คัดเลือกเกษตรกรเป้าหมายเข้าร่วมโครงการ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2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จัดอบรมและถ่ายทอดความรู้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3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ติดตามและเยี่ยมเยียนเกษตรกรผู้เข้าร่วมโครงการ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sng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ขั้นตอนที่ 4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รายงานสรุปผลการปฏิบัติงานโครงการ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</a:t>
                      </a:r>
                      <a:r>
                        <a:rPr lang="th-TH" sz="18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210 คน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อยู่ระหว่างดำเนินการขั้นตอนที่ 2- 4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05534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7403</TotalTime>
  <Words>3322</Words>
  <Application>Microsoft Office PowerPoint</Application>
  <PresentationFormat>แบบจอกว้าง</PresentationFormat>
  <Paragraphs>445</Paragraphs>
  <Slides>17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10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28" baseType="lpstr">
      <vt:lpstr>Angsana New</vt:lpstr>
      <vt:lpstr>Arial</vt:lpstr>
      <vt:lpstr>Calibri</vt:lpstr>
      <vt:lpstr>Calibri Light</vt:lpstr>
      <vt:lpstr>Cordia New</vt:lpstr>
      <vt:lpstr>Tahoma</vt:lpstr>
      <vt:lpstr>TH Sarabun New</vt:lpstr>
      <vt:lpstr>TH SarabunIT๙</vt:lpstr>
      <vt:lpstr>TH SarabunPSK</vt:lpstr>
      <vt:lpstr>Times New Roman</vt:lpstr>
      <vt:lpstr>Presentation - Template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ตัวชี้วัดที่ 1 มูลค่าผลผลิตสินค้าเกษตรลำไย มะม่วงเพิ่มขึ้น ร้อยละ 10 ต่อปี แผนงาน/โครงการสนับสนุนตัวชี้วัด </vt:lpstr>
      <vt:lpstr> ตัวชี้วัดที่ 1 มูลค่าผลผลิตสินค้าเกษตรลำไย มะม่วงเพิ่มขึ้น ร้อยละ 10 ต่อปี แผนงาน/โครงการสนับสนุนตัวชี้วัด </vt:lpstr>
      <vt:lpstr> ตัวชี้วัดที่ 1 มูลค่าผลผลิตสินค้าเกษตรลำไย มะม่วงเพิ่มขึ้น ร้อยละ 10 ต่อปี แผนงาน/โครงการสนับสนุนตัวชี้วัด </vt:lpstr>
      <vt:lpstr> ตัวชี้วัดที่ 1 มูลค่าผลผลิตสินค้าเกษตรลำไย มะม่วงเพิ่มขึ้น ร้อยละ 10 ต่อปี แผนงาน/โครงการสนับสนุนตัวชี้วัด </vt:lpstr>
      <vt:lpstr> ตัวชี้วัดที่ 1 มูลค่าผลผลิตสินค้าเกษตรลำไย มะม่วงเพิ่มขึ้น ร้อยละ 10 ต่อปี แผนงาน/โครงการสนับสนุนตัวชี้วัด </vt:lpstr>
      <vt:lpstr> ตัวชี้วัดที่ 2 ลดต้นทุนการผลิตในเกษตรแปลงใหญ่ ร้อยละ 5 ต่อปี  แผนงาน/โครงการสนับสนุนตัวชี้วัด </vt:lpstr>
      <vt:lpstr>  ตัวชี้วัดที่ 3 จำนวนแปลงของสินค้าเกษตรลำไยได้รับการรับรองมาตรฐาน GAP เพิ่มขึ้น ร้อยละ 20 ต่อปี แผนงาน/โครงการสนับสนุนตัวชี้วัด  </vt:lpstr>
      <vt:lpstr> ตัวชี้วัดที่ 3 จำนวนแปลงของสินค้าเกษตรลำไยได้รับการรับรองมาตรฐาน GAP เพิ่มขึ้น ร้อยละ 20 ต่อปี แผนงาน/โครงการสนับสนุนตัวชี้วัด </vt:lpstr>
      <vt:lpstr> ตัวชี้วัดที่ 3 จำนวนแปลงของสินค้าเกษตรลำไยได้รับการรับรองมาตรฐาน GAP เพิ่มขึ้น ร้อยละ 20 ต่อปี แผนงาน/โครงการสนับสนุนตัวชี้วัด </vt:lpstr>
      <vt:lpstr>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แผนงาน/โครงการสนับสนุนตัวชี้วัด </vt:lpstr>
      <vt:lpstr>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แผนงาน/โครงการสนับสนุนตัวชี้วัด </vt:lpstr>
      <vt:lpstr>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แผนงาน/โครงการสนับสนุนตัวชี้วัด </vt:lpstr>
      <vt:lpstr>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แผนงาน/โครงการสนับสนุนตัวชี้วัด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Acer</cp:lastModifiedBy>
  <cp:revision>766</cp:revision>
  <cp:lastPrinted>2020-07-27T06:41:19Z</cp:lastPrinted>
  <dcterms:created xsi:type="dcterms:W3CDTF">2019-09-05T08:09:48Z</dcterms:created>
  <dcterms:modified xsi:type="dcterms:W3CDTF">2020-07-30T03:10:50Z</dcterms:modified>
</cp:coreProperties>
</file>