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629" r:id="rId3"/>
    <p:sldId id="636" r:id="rId4"/>
    <p:sldId id="643" r:id="rId5"/>
    <p:sldId id="637" r:id="rId6"/>
    <p:sldId id="642" r:id="rId7"/>
    <p:sldId id="645" r:id="rId8"/>
    <p:sldId id="641" r:id="rId9"/>
    <p:sldId id="646" r:id="rId10"/>
    <p:sldId id="623" r:id="rId11"/>
  </p:sldIdLst>
  <p:sldSz cx="9144000" cy="6858000" type="screen4x3"/>
  <p:notesSz cx="6888163" cy="10018713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EB7"/>
    <a:srgbClr val="DCD7E3"/>
    <a:srgbClr val="D99694"/>
    <a:srgbClr val="9BBB59"/>
    <a:srgbClr val="95B3D7"/>
    <a:srgbClr val="4BACC6"/>
    <a:srgbClr val="5767B4"/>
    <a:srgbClr val="8064A2"/>
    <a:srgbClr val="E6B9B8"/>
    <a:srgbClr val="93C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ลักษณะสีปานกลาง 2 - เน้น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ลักษณะสีปานกลาง 2 - เน้น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ลักษณะสีปานกลาง 2 - เน้น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02" autoAdjust="0"/>
    <p:restoredTop sz="94660"/>
  </p:normalViewPr>
  <p:slideViewPr>
    <p:cSldViewPr>
      <p:cViewPr varScale="1">
        <p:scale>
          <a:sx n="85" d="100"/>
          <a:sy n="85" d="100"/>
        </p:scale>
        <p:origin x="1170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BD64AF-9E2E-48F8-A8BA-C630A2BEAFC1}" type="datetimeFigureOut">
              <a:rPr lang="th-TH" smtClean="0"/>
              <a:t>29/07/63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10213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902075" y="9515475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28C49F-EC60-4494-995B-C2E481AC051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6265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7AABB-2EFC-47A6-85E5-8BE78553AE1D}" type="datetimeFigureOut">
              <a:rPr lang="th-TH" smtClean="0"/>
              <a:t>29/07/63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2E9D7-9321-47D4-B26E-D297C96328A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631864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7AABB-2EFC-47A6-85E5-8BE78553AE1D}" type="datetimeFigureOut">
              <a:rPr lang="th-TH" smtClean="0"/>
              <a:t>29/07/63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2E9D7-9321-47D4-B26E-D297C96328A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064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7AABB-2EFC-47A6-85E5-8BE78553AE1D}" type="datetimeFigureOut">
              <a:rPr lang="th-TH" smtClean="0"/>
              <a:t>29/07/63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2E9D7-9321-47D4-B26E-D297C96328A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450681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7AABB-2EFC-47A6-85E5-8BE78553AE1D}" type="datetimeFigureOut">
              <a:rPr lang="th-TH" smtClean="0"/>
              <a:t>29/07/63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2E9D7-9321-47D4-B26E-D297C96328A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625408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9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9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9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8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8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8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7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7AABB-2EFC-47A6-85E5-8BE78553AE1D}" type="datetimeFigureOut">
              <a:rPr lang="th-TH" smtClean="0"/>
              <a:t>29/07/63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2E9D7-9321-47D4-B26E-D297C96328A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32308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7AABB-2EFC-47A6-85E5-8BE78553AE1D}" type="datetimeFigureOut">
              <a:rPr lang="th-TH" smtClean="0"/>
              <a:t>29/07/63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2E9D7-9321-47D4-B26E-D297C96328A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198408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8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5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8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5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7AABB-2EFC-47A6-85E5-8BE78553AE1D}" type="datetimeFigureOut">
              <a:rPr lang="th-TH" smtClean="0"/>
              <a:t>29/07/63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2E9D7-9321-47D4-B26E-D297C96328A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14729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7AABB-2EFC-47A6-85E5-8BE78553AE1D}" type="datetimeFigureOut">
              <a:rPr lang="th-TH" smtClean="0"/>
              <a:t>29/07/63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2E9D7-9321-47D4-B26E-D297C96328A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679229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7AABB-2EFC-47A6-85E5-8BE78553AE1D}" type="datetimeFigureOut">
              <a:rPr lang="th-TH" smtClean="0"/>
              <a:t>29/07/63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2E9D7-9321-47D4-B26E-D297C96328A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139514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98" indent="0">
              <a:buNone/>
              <a:defRPr sz="1200"/>
            </a:lvl2pPr>
            <a:lvl3pPr marL="914395" indent="0">
              <a:buNone/>
              <a:defRPr sz="1000"/>
            </a:lvl3pPr>
            <a:lvl4pPr marL="1371592" indent="0">
              <a:buNone/>
              <a:defRPr sz="900"/>
            </a:lvl4pPr>
            <a:lvl5pPr marL="1828789" indent="0">
              <a:buNone/>
              <a:defRPr sz="900"/>
            </a:lvl5pPr>
            <a:lvl6pPr marL="2285987" indent="0">
              <a:buNone/>
              <a:defRPr sz="900"/>
            </a:lvl6pPr>
            <a:lvl7pPr marL="2743185" indent="0">
              <a:buNone/>
              <a:defRPr sz="900"/>
            </a:lvl7pPr>
            <a:lvl8pPr marL="3200381" indent="0">
              <a:buNone/>
              <a:defRPr sz="900"/>
            </a:lvl8pPr>
            <a:lvl9pPr marL="3657579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7AABB-2EFC-47A6-85E5-8BE78553AE1D}" type="datetimeFigureOut">
              <a:rPr lang="th-TH" smtClean="0"/>
              <a:t>29/07/63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2E9D7-9321-47D4-B26E-D297C96328A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939864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98" indent="0">
              <a:buNone/>
              <a:defRPr sz="2800"/>
            </a:lvl2pPr>
            <a:lvl3pPr marL="914395" indent="0">
              <a:buNone/>
              <a:defRPr sz="2400"/>
            </a:lvl3pPr>
            <a:lvl4pPr marL="1371592" indent="0">
              <a:buNone/>
              <a:defRPr sz="2000"/>
            </a:lvl4pPr>
            <a:lvl5pPr marL="1828789" indent="0">
              <a:buNone/>
              <a:defRPr sz="2000"/>
            </a:lvl5pPr>
            <a:lvl6pPr marL="2285987" indent="0">
              <a:buNone/>
              <a:defRPr sz="2000"/>
            </a:lvl6pPr>
            <a:lvl7pPr marL="2743185" indent="0">
              <a:buNone/>
              <a:defRPr sz="2000"/>
            </a:lvl7pPr>
            <a:lvl8pPr marL="3200381" indent="0">
              <a:buNone/>
              <a:defRPr sz="2000"/>
            </a:lvl8pPr>
            <a:lvl9pPr marL="3657579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98" indent="0">
              <a:buNone/>
              <a:defRPr sz="1200"/>
            </a:lvl2pPr>
            <a:lvl3pPr marL="914395" indent="0">
              <a:buNone/>
              <a:defRPr sz="1000"/>
            </a:lvl3pPr>
            <a:lvl4pPr marL="1371592" indent="0">
              <a:buNone/>
              <a:defRPr sz="900"/>
            </a:lvl4pPr>
            <a:lvl5pPr marL="1828789" indent="0">
              <a:buNone/>
              <a:defRPr sz="900"/>
            </a:lvl5pPr>
            <a:lvl6pPr marL="2285987" indent="0">
              <a:buNone/>
              <a:defRPr sz="900"/>
            </a:lvl6pPr>
            <a:lvl7pPr marL="2743185" indent="0">
              <a:buNone/>
              <a:defRPr sz="900"/>
            </a:lvl7pPr>
            <a:lvl8pPr marL="3200381" indent="0">
              <a:buNone/>
              <a:defRPr sz="900"/>
            </a:lvl8pPr>
            <a:lvl9pPr marL="3657579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7AABB-2EFC-47A6-85E5-8BE78553AE1D}" type="datetimeFigureOut">
              <a:rPr lang="th-TH" smtClean="0"/>
              <a:t>29/07/63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2E9D7-9321-47D4-B26E-D297C96328A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1966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67AABB-2EFC-47A6-85E5-8BE78553AE1D}" type="datetimeFigureOut">
              <a:rPr lang="th-TH" smtClean="0"/>
              <a:t>29/07/63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42E9D7-9321-47D4-B26E-D297C96328A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45215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9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8" indent="-342898" algn="l" defTabSz="91439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46" indent="-285748" algn="l" defTabSz="914395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93" indent="-228598" algn="l" defTabSz="914395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91" indent="-228598" algn="l" defTabSz="914395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88" indent="-228598" algn="l" defTabSz="914395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85" indent="-228598" algn="l" defTabSz="91439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83" indent="-228598" algn="l" defTabSz="91439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80" indent="-228598" algn="l" defTabSz="91439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77" indent="-228598" algn="l" defTabSz="91439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8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5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92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89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87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85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81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79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9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3">
            <a:extLst>
              <a:ext uri="{FF2B5EF4-FFF2-40B4-BE49-F238E27FC236}">
                <a16:creationId xmlns:a16="http://schemas.microsoft.com/office/drawing/2014/main" id="{AE7239E0-536D-40A9-8D5D-AB6421597F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31" b="24390"/>
          <a:stretch>
            <a:fillRect/>
          </a:stretch>
        </p:blipFill>
        <p:spPr bwMode="auto">
          <a:xfrm>
            <a:off x="0" y="5847066"/>
            <a:ext cx="9144000" cy="1010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37C8A9F-749A-42D9-B08C-66FBC853A905}"/>
              </a:ext>
            </a:extLst>
          </p:cNvPr>
          <p:cNvSpPr/>
          <p:nvPr/>
        </p:nvSpPr>
        <p:spPr>
          <a:xfrm>
            <a:off x="0" y="0"/>
            <a:ext cx="9144000" cy="1124744"/>
          </a:xfrm>
          <a:prstGeom prst="rect">
            <a:avLst/>
          </a:prstGeom>
          <a:solidFill>
            <a:srgbClr val="00206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th-TH" sz="3000" b="1" kern="0" spc="-60" dirty="0">
                <a:solidFill>
                  <a:srgbClr val="FFC000"/>
                </a:solidFill>
                <a:latin typeface="TH SarabunIT๙" pitchFamily="34" charset="-34"/>
                <a:cs typeface="TH SarabunIT๙" pitchFamily="34" charset="-34"/>
              </a:rPr>
              <a:t>ศูนย์ปฏิบัติการป้องกันและแก้ไขปัญหาไฟป่าหมอกควัน และฝุ่นละอองขนาดเล็ก (</a:t>
            </a:r>
            <a:r>
              <a:rPr lang="en-US" sz="3000" b="1" kern="0" spc="-60" dirty="0">
                <a:solidFill>
                  <a:srgbClr val="FFC000"/>
                </a:solidFill>
                <a:latin typeface="TH SarabunIT๙" pitchFamily="34" charset="-34"/>
                <a:cs typeface="TH SarabunIT๙" pitchFamily="34" charset="-34"/>
              </a:rPr>
              <a:t>PM 2.5)</a:t>
            </a:r>
          </a:p>
          <a:p>
            <a:pPr algn="ctr">
              <a:defRPr/>
            </a:pPr>
            <a:r>
              <a:rPr lang="th-TH" sz="3000" b="1" kern="0" spc="-60" dirty="0">
                <a:solidFill>
                  <a:srgbClr val="FFC000"/>
                </a:solidFill>
                <a:latin typeface="TH SarabunIT๙" pitchFamily="34" charset="-34"/>
                <a:cs typeface="TH SarabunIT๙" pitchFamily="34" charset="-34"/>
              </a:rPr>
              <a:t>สู่ความยั่งยืนจังหวัดลำพูน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E8B2A43-C240-4417-A2ED-964E400FDB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0769"/>
            <a:ext cx="9144000" cy="4816014"/>
          </a:xfrm>
          <a:prstGeom prst="rect">
            <a:avLst/>
          </a:prstGeom>
          <a:effectLst>
            <a:softEdge rad="863600"/>
          </a:effectLst>
        </p:spPr>
      </p:pic>
    </p:spTree>
    <p:extLst>
      <p:ext uri="{BB962C8B-B14F-4D97-AF65-F5344CB8AC3E}">
        <p14:creationId xmlns:p14="http://schemas.microsoft.com/office/powerpoint/2010/main" val="8382496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3">
            <a:extLst>
              <a:ext uri="{FF2B5EF4-FFF2-40B4-BE49-F238E27FC236}">
                <a16:creationId xmlns:a16="http://schemas.microsoft.com/office/drawing/2014/main" id="{AE7239E0-536D-40A9-8D5D-AB6421597F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31" b="24390"/>
          <a:stretch>
            <a:fillRect/>
          </a:stretch>
        </p:blipFill>
        <p:spPr bwMode="auto">
          <a:xfrm>
            <a:off x="0" y="5589240"/>
            <a:ext cx="9144000" cy="1268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E8B2A43-C240-4417-A2ED-964E400FDB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085183"/>
          </a:xfrm>
          <a:prstGeom prst="rect">
            <a:avLst/>
          </a:prstGeom>
          <a:effectLst>
            <a:softEdge rad="863600"/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39E8747-065A-4C50-B241-7433BC6F9C88}"/>
              </a:ext>
            </a:extLst>
          </p:cNvPr>
          <p:cNvSpPr txBox="1"/>
          <p:nvPr/>
        </p:nvSpPr>
        <p:spPr>
          <a:xfrm>
            <a:off x="827584" y="5251847"/>
            <a:ext cx="74168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6000" b="1" dirty="0">
                <a:solidFill>
                  <a:srgbClr val="002060"/>
                </a:solidFill>
                <a:latin typeface="TH Charmonman" panose="03000500040000020004" pitchFamily="66" charset="-34"/>
                <a:cs typeface="TH Charmonman" panose="03000500040000020004" pitchFamily="66" charset="-34"/>
              </a:rPr>
              <a:t>ขอบคุณครับ</a:t>
            </a:r>
          </a:p>
        </p:txBody>
      </p:sp>
    </p:spTree>
    <p:extLst>
      <p:ext uri="{BB962C8B-B14F-4D97-AF65-F5344CB8AC3E}">
        <p14:creationId xmlns:p14="http://schemas.microsoft.com/office/powerpoint/2010/main" val="2537976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rrow: Pentagon 9">
            <a:extLst>
              <a:ext uri="{FF2B5EF4-FFF2-40B4-BE49-F238E27FC236}">
                <a16:creationId xmlns:a16="http://schemas.microsoft.com/office/drawing/2014/main" id="{0A336117-F3FB-4A27-A5D9-D00296AA1BD3}"/>
              </a:ext>
            </a:extLst>
          </p:cNvPr>
          <p:cNvSpPr/>
          <p:nvPr/>
        </p:nvSpPr>
        <p:spPr>
          <a:xfrm flipH="1">
            <a:off x="3131840" y="1628800"/>
            <a:ext cx="6012160" cy="1010935"/>
          </a:xfrm>
          <a:prstGeom prst="homePlate">
            <a:avLst/>
          </a:prstGeom>
          <a:solidFill>
            <a:srgbClr val="FFEE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th-TH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algn="r"/>
            <a:r>
              <a:rPr lang="th-TH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ณ หอประชุมเฉลิมพระเกียรติ 80 พรรษา อบจ.เชียงใหม่  </a:t>
            </a:r>
          </a:p>
        </p:txBody>
      </p:sp>
      <p:pic>
        <p:nvPicPr>
          <p:cNvPr id="6" name="Picture 13">
            <a:extLst>
              <a:ext uri="{FF2B5EF4-FFF2-40B4-BE49-F238E27FC236}">
                <a16:creationId xmlns:a16="http://schemas.microsoft.com/office/drawing/2014/main" id="{AE7239E0-536D-40A9-8D5D-AB6421597F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31" b="24390"/>
          <a:stretch>
            <a:fillRect/>
          </a:stretch>
        </p:blipFill>
        <p:spPr bwMode="auto">
          <a:xfrm>
            <a:off x="0" y="5847066"/>
            <a:ext cx="9144000" cy="1010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37C8A9F-749A-42D9-B08C-66FBC853A905}"/>
              </a:ext>
            </a:extLst>
          </p:cNvPr>
          <p:cNvSpPr/>
          <p:nvPr/>
        </p:nvSpPr>
        <p:spPr>
          <a:xfrm>
            <a:off x="0" y="0"/>
            <a:ext cx="9144000" cy="1628800"/>
          </a:xfrm>
          <a:prstGeom prst="rect">
            <a:avLst/>
          </a:prstGeom>
          <a:solidFill>
            <a:srgbClr val="00206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th-TH" sz="3200" b="1" kern="0" spc="-6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นโยบาย พลเอก ประวิตร วงษ์สุวรรณ รองนายกรัฐมนตรี</a:t>
            </a:r>
          </a:p>
          <a:p>
            <a:pPr algn="ctr">
              <a:defRPr/>
            </a:pPr>
            <a:r>
              <a:rPr lang="th-TH" b="1" kern="0" spc="-60" dirty="0">
                <a:solidFill>
                  <a:srgbClr val="FFC000"/>
                </a:solidFill>
                <a:latin typeface="TH SarabunIT๙" pitchFamily="34" charset="-34"/>
                <a:cs typeface="TH SarabunIT๙" pitchFamily="34" charset="-34"/>
              </a:rPr>
              <a:t>ในการประชุมเชิงปฏิบัติการเพื่อสรุปผลและถอดบทเรียน (</a:t>
            </a:r>
            <a:r>
              <a:rPr lang="en-US" b="1" kern="0" spc="-60" dirty="0">
                <a:solidFill>
                  <a:srgbClr val="FFC000"/>
                </a:solidFill>
                <a:latin typeface="TH SarabunIT๙" pitchFamily="34" charset="-34"/>
                <a:cs typeface="TH SarabunIT๙" pitchFamily="34" charset="-34"/>
              </a:rPr>
              <a:t>After Action Review : AAR) </a:t>
            </a:r>
            <a:endParaRPr lang="th-TH" b="1" kern="0" spc="-60" dirty="0">
              <a:solidFill>
                <a:srgbClr val="FFC000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ctr">
              <a:defRPr/>
            </a:pPr>
            <a:r>
              <a:rPr lang="th-TH" b="1" kern="0" spc="-60" dirty="0">
                <a:solidFill>
                  <a:srgbClr val="FFC000"/>
                </a:solidFill>
                <a:latin typeface="TH SarabunIT๙" pitchFamily="34" charset="-34"/>
                <a:cs typeface="TH SarabunIT๙" pitchFamily="34" charset="-34"/>
              </a:rPr>
              <a:t>การป้องกันและแก้ไขปัญหาหมอกควันภาคเหนือ</a:t>
            </a:r>
          </a:p>
        </p:txBody>
      </p:sp>
      <p:sp>
        <p:nvSpPr>
          <p:cNvPr id="9" name="Arrow: Pentagon 8">
            <a:extLst>
              <a:ext uri="{FF2B5EF4-FFF2-40B4-BE49-F238E27FC236}">
                <a16:creationId xmlns:a16="http://schemas.microsoft.com/office/drawing/2014/main" id="{93C3D63F-6FF8-4D38-8B0C-F20CFC9763CD}"/>
              </a:ext>
            </a:extLst>
          </p:cNvPr>
          <p:cNvSpPr/>
          <p:nvPr/>
        </p:nvSpPr>
        <p:spPr>
          <a:xfrm flipH="1">
            <a:off x="5796136" y="1632497"/>
            <a:ext cx="3347864" cy="503619"/>
          </a:xfrm>
          <a:prstGeom prst="homePlat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h-TH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วันที่ 21 พฤษภาคม 2563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99EFEA6-0755-425D-A44A-96B3BAD3D257}"/>
              </a:ext>
            </a:extLst>
          </p:cNvPr>
          <p:cNvSpPr/>
          <p:nvPr/>
        </p:nvSpPr>
        <p:spPr>
          <a:xfrm>
            <a:off x="0" y="3257600"/>
            <a:ext cx="9144000" cy="2778544"/>
          </a:xfrm>
          <a:prstGeom prst="rect">
            <a:avLst/>
          </a:prstGeom>
          <a:solidFill>
            <a:srgbClr val="FFEE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thaiDist"/>
            <a:r>
              <a:rPr lang="th-TH" b="1" dirty="0">
                <a:solidFill>
                  <a:srgbClr val="00206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                          การป้องกันและแก้ไขปัญหาไฟป่าและหมอกควัน ต้องมีความต่อเนื่อง </a:t>
            </a:r>
            <a:br>
              <a:rPr lang="th-TH" b="1" dirty="0">
                <a:solidFill>
                  <a:srgbClr val="00206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</a:br>
            <a:r>
              <a:rPr lang="th-TH" b="1" dirty="0">
                <a:solidFill>
                  <a:srgbClr val="00206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ต้องเตรียมพร้อม วางแผน และกำหนดมาตรการ ทั้งระยะสั้น และระยะยาว เพื่อแก้ไขปัญหาอย่างยั่งยืน โดย</a:t>
            </a:r>
            <a:r>
              <a:rPr lang="th-TH" b="1">
                <a:solidFill>
                  <a:srgbClr val="00206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ให้ ทส.จัดทำ</a:t>
            </a:r>
            <a:r>
              <a:rPr lang="th-TH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แผนป้องกันและแก้ไขปัญหาหมอกควันภาคเหนืออย่างยั่งยืน </a:t>
            </a:r>
            <a:r>
              <a:rPr lang="th-TH" b="1" dirty="0">
                <a:solidFill>
                  <a:srgbClr val="00206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นำเสนอคณะรัฐมนตรีเห็นชอบและอนุมัติงบประมาณ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643543C-6340-4475-A4BA-AE01E4C9F52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39" t="12201" r="23537"/>
          <a:stretch/>
        </p:blipFill>
        <p:spPr>
          <a:xfrm>
            <a:off x="4156" y="1648135"/>
            <a:ext cx="2387115" cy="2548567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779790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B611A94-61EC-4D7D-B3BC-80BA4AAD0DE8}"/>
              </a:ext>
            </a:extLst>
          </p:cNvPr>
          <p:cNvSpPr txBox="1"/>
          <p:nvPr/>
        </p:nvSpPr>
        <p:spPr>
          <a:xfrm>
            <a:off x="-11326" y="3861"/>
            <a:ext cx="9153577" cy="1261884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ประกาศจังหวัดลำพูน ลงวันที่ 3 กรกฎาคม 2563</a:t>
            </a:r>
          </a:p>
          <a:p>
            <a:pPr algn="ctr"/>
            <a:r>
              <a:rPr lang="th-TH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เรื่อง จัดตั้งศูนย์ปฏิบัติการป้องกันและแก้ไขปัญหาไฟป่าหมอกควัน และฝุ่นละอองขนาดเล็ก (</a:t>
            </a:r>
            <a:r>
              <a:rPr 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PM 2.5) </a:t>
            </a:r>
          </a:p>
          <a:p>
            <a:pPr algn="ctr"/>
            <a:r>
              <a:rPr lang="th-TH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สู่ความยั่งยืนจังหวัดลำพูน ปีงบประมาณ พ.ศ. 2563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C58A78F-7913-457E-BB18-5E2B8A5BB47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26" r="2643"/>
          <a:stretch/>
        </p:blipFill>
        <p:spPr>
          <a:xfrm>
            <a:off x="3136071" y="1709762"/>
            <a:ext cx="2948097" cy="455921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1CB9792-E979-4C9C-9D6D-65FE40B1C081}"/>
              </a:ext>
            </a:extLst>
          </p:cNvPr>
          <p:cNvSpPr/>
          <p:nvPr/>
        </p:nvSpPr>
        <p:spPr>
          <a:xfrm>
            <a:off x="3136071" y="1690171"/>
            <a:ext cx="427817" cy="226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420697E-BF53-4E9E-80B5-B0F2E707DEA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" r="2099" b="2750"/>
          <a:stretch/>
        </p:blipFill>
        <p:spPr>
          <a:xfrm>
            <a:off x="14681" y="1499595"/>
            <a:ext cx="3335298" cy="47525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137EBFF-E6A4-459F-9171-9E83BD97932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3" r="2847" b="1701"/>
          <a:stretch/>
        </p:blipFill>
        <p:spPr>
          <a:xfrm>
            <a:off x="5724128" y="1499595"/>
            <a:ext cx="3490720" cy="5375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1658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รูปภาพ 2" descr="D:\งานนัทพิมพ์\งานนัท\งานนัทพิมพ์\ส่วนสิ่งแวดล้อม\ปีงบประมาณ 2563\โครงการแก้ไขปัญหาหมอกควันและไฟป่า กลุ่มจังหวัดภาคเหนือตอนบน 1 1,679,050 บาท\จัดกิจกรรมย่อยที่ 1.2 จัดทำแผน\อ.แม่ทา\รูปอบรมแม่ทา\อบรมแม่ทา 3 ก_46.ค.63_๒๐๐๗๑๕.jpg">
            <a:extLst>
              <a:ext uri="{FF2B5EF4-FFF2-40B4-BE49-F238E27FC236}">
                <a16:creationId xmlns:a16="http://schemas.microsoft.com/office/drawing/2014/main" id="{16067D14-74B2-46D7-867C-F8357C77C9E6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6805" y="2257707"/>
            <a:ext cx="3402707" cy="24072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790CDDE-D58F-4F13-A475-52EAAA89EBAC}"/>
              </a:ext>
            </a:extLst>
          </p:cNvPr>
          <p:cNvSpPr/>
          <p:nvPr/>
        </p:nvSpPr>
        <p:spPr>
          <a:xfrm>
            <a:off x="0" y="527081"/>
            <a:ext cx="9147732" cy="1730626"/>
          </a:xfrm>
          <a:prstGeom prst="rect">
            <a:avLst/>
          </a:prstGeom>
          <a:solidFill>
            <a:srgbClr val="FFEE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Wingdings" panose="05000000000000000000" pitchFamily="2" charset="2"/>
              <a:buChar char="Ø"/>
            </a:pPr>
            <a:endParaRPr lang="th-TH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th-TH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th-TH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อบรมเชิงปฏิบัติการประชารัฐรวมพลังสร้างแนวกันไฟป่าเปียก แนวกันไฟสองชั้น เพื่อการอนุรักษ์ทรัพยากรธรรมชาติส่งเสริมฐานการพัฒนา จำนวน 5 ครั้ง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th-TH" sz="2400" b="1" spc="-8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ประชุมเชิงปฏิบัติการในการจัดทำแผนการปรับเปลี่ยนพฤติกรรม เพื่อลดการเกิดหมอกควันไฟป่า จำนวน 2 ครั้ง</a:t>
            </a:r>
          </a:p>
          <a:p>
            <a:pPr algn="ctr"/>
            <a:endParaRPr lang="th-TH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CFA9EE4-3CD4-4DC3-B3DE-552E9CF77CC5}"/>
              </a:ext>
            </a:extLst>
          </p:cNvPr>
          <p:cNvSpPr txBox="1"/>
          <p:nvPr/>
        </p:nvSpPr>
        <p:spPr>
          <a:xfrm>
            <a:off x="-11326" y="3861"/>
            <a:ext cx="9153577" cy="523220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ผลการดำเนินงานด้านการสร้างความยั่งยืนฯ</a:t>
            </a:r>
          </a:p>
        </p:txBody>
      </p:sp>
      <p:sp>
        <p:nvSpPr>
          <p:cNvPr id="5" name="Arrow: Pentagon 4">
            <a:extLst>
              <a:ext uri="{FF2B5EF4-FFF2-40B4-BE49-F238E27FC236}">
                <a16:creationId xmlns:a16="http://schemas.microsoft.com/office/drawing/2014/main" id="{1E55E158-7E02-4532-81E7-E0E6E51986E1}"/>
              </a:ext>
            </a:extLst>
          </p:cNvPr>
          <p:cNvSpPr/>
          <p:nvPr/>
        </p:nvSpPr>
        <p:spPr>
          <a:xfrm flipH="1">
            <a:off x="4788022" y="527082"/>
            <a:ext cx="4345795" cy="523220"/>
          </a:xfrm>
          <a:prstGeom prst="homePlat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h-TH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การประชุม/ฝึกอบรมเชิงปฏิบัติการ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BE477D9-90BE-4BE3-A83F-A1C2249FF25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672125"/>
            <a:ext cx="3049649" cy="2185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0ED0D56-6B77-40CB-B3E9-13865565B42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6806" y="4664982"/>
            <a:ext cx="3247361" cy="21858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916924E-45E4-47BC-A44E-B34CC5D45FD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326" y="4667637"/>
            <a:ext cx="2915816" cy="2185876"/>
          </a:xfrm>
          <a:prstGeom prst="rect">
            <a:avLst/>
          </a:prstGeom>
        </p:spPr>
      </p:pic>
      <p:pic>
        <p:nvPicPr>
          <p:cNvPr id="9" name="รูปภาพ 8" descr="D:\งานนัทพิมพ์\งานนัท\งานนัทพิมพ์\ส่วนสิ่งแวดล้อม\ปีงบประมาณ 2563\โครงการแก้ไขปัญหาหมอกควันและไฟป่า กลุ่มจังหวัดภาคเหนือตอนบน 1 1,679,050 บาท\จัดกิจกรรมย่อยที่ 1.2 จัดทำแผน\อ.แม่ทา\รูปอบรมแม่ทา\อบรมแม่ทา 3 ก.ค.63_๒๐๐๗๑๕.jpg">
            <a:extLst>
              <a:ext uri="{FF2B5EF4-FFF2-40B4-BE49-F238E27FC236}">
                <a16:creationId xmlns:a16="http://schemas.microsoft.com/office/drawing/2014/main" id="{F77AF2AA-E967-4C11-94B0-E7665F1836FC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57707"/>
            <a:ext cx="2904490" cy="24072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รูปภาพ 4" descr="D:\งานนัทพิมพ์\งานนัท\งานนัทพิมพ์\ส่วนสิ่งแวดล้อม\ปีงบประมาณ 2563\โครงการแก้ไขปัญหาหมอกควันและไฟป่า กลุ่มจังหวัดภาคเหนือตอนบน 1 1,679,050 บาท\จัดกิจกรรมย่อยที่ 1.2 จัดทำแผน\อ.แม่ทา\รูปอบรมแม่ทา\อบรมแม่ทา 3 ก_33.ค.63_๒๐๐๗๑๕.jpg">
            <a:extLst>
              <a:ext uri="{FF2B5EF4-FFF2-40B4-BE49-F238E27FC236}">
                <a16:creationId xmlns:a16="http://schemas.microsoft.com/office/drawing/2014/main" id="{8D35441C-EF9E-477F-809A-9B9EC20A6895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4775" y="2257707"/>
            <a:ext cx="3109225" cy="23887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488702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3">
            <a:extLst>
              <a:ext uri="{FF2B5EF4-FFF2-40B4-BE49-F238E27FC236}">
                <a16:creationId xmlns:a16="http://schemas.microsoft.com/office/drawing/2014/main" id="{94AD5FE6-8EA3-4E66-863F-68EAFF39A2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31" b="24390"/>
          <a:stretch>
            <a:fillRect/>
          </a:stretch>
        </p:blipFill>
        <p:spPr bwMode="auto">
          <a:xfrm>
            <a:off x="0" y="5847066"/>
            <a:ext cx="9144000" cy="1010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3E4A8E3-E6D8-4B42-82D2-8795A0A88227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113364"/>
            <a:ext cx="2123728" cy="197992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790CDDE-D58F-4F13-A475-52EAAA89EBAC}"/>
              </a:ext>
            </a:extLst>
          </p:cNvPr>
          <p:cNvSpPr/>
          <p:nvPr/>
        </p:nvSpPr>
        <p:spPr>
          <a:xfrm>
            <a:off x="0" y="527080"/>
            <a:ext cx="9147732" cy="3261959"/>
          </a:xfrm>
          <a:prstGeom prst="rect">
            <a:avLst/>
          </a:prstGeom>
          <a:solidFill>
            <a:srgbClr val="FFEE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Wingdings" panose="05000000000000000000" pitchFamily="2" charset="2"/>
              <a:buChar char="Ø"/>
            </a:pPr>
            <a:endParaRPr lang="th-TH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endParaRPr lang="th-TH" sz="7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th-TH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อบรมเชิงปฏิบัติการประชารัฐรวมพลังสร้างแนวกันไฟป่าเปียก แนวกันไฟสองชั้น เพื่อการอนุรักษ์ทรัพยากรธรรมชาติส่งเสริมฐานการพัฒนา จำนวน 5 ครั้ง</a:t>
            </a:r>
          </a:p>
          <a:p>
            <a:r>
              <a:rPr lang="th-TH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       </a:t>
            </a:r>
            <a:r>
              <a:rPr lang="th-TH" sz="2400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ครั้งที่ 1 วันที่ 16 – 17 มิ.ย. 63 ณ ตำบลนาทราย อ.ลี้</a:t>
            </a:r>
          </a:p>
          <a:p>
            <a:r>
              <a:rPr lang="th-TH" sz="2400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     ครั้งที่ 2 วันที่ 18 – 19 มิ.ย. 63 ณ ตำบลแม่</a:t>
            </a:r>
            <a:r>
              <a:rPr lang="th-TH" sz="2400" b="1" dirty="0" err="1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ตืน</a:t>
            </a:r>
            <a:r>
              <a:rPr lang="th-TH" sz="2400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อ.ลี้</a:t>
            </a:r>
          </a:p>
          <a:p>
            <a:r>
              <a:rPr lang="th-TH" sz="2400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     ครั้งที่ 3 วันที่ 21 – 22 มิ.ย. 63 ณ ตำบลทุ่งหัวช้าง อ.ทุ่งหัวช้าง</a:t>
            </a:r>
          </a:p>
          <a:p>
            <a:r>
              <a:rPr lang="th-TH" sz="2400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     ครั้งที่ 4 วันที่ 25 – 26 มิ.ย. 63 ณ ตำบลบ้าน</a:t>
            </a:r>
            <a:r>
              <a:rPr lang="th-TH" sz="2400" b="1" dirty="0" err="1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ธิ</a:t>
            </a:r>
            <a:r>
              <a:rPr lang="th-TH" sz="2400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อ.บ้าน</a:t>
            </a:r>
            <a:r>
              <a:rPr lang="th-TH" sz="2400" b="1" dirty="0" err="1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ธิ</a:t>
            </a:r>
            <a:endParaRPr lang="th-TH" sz="2400" b="1" dirty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sz="2400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     ครั้งที่ 5 วันที่ 18 – 19 ก.ค. 63 ณ ตำบลนครเจดีย์ อ.ป่าซาง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CFA9EE4-3CD4-4DC3-B3DE-552E9CF77CC5}"/>
              </a:ext>
            </a:extLst>
          </p:cNvPr>
          <p:cNvSpPr txBox="1"/>
          <p:nvPr/>
        </p:nvSpPr>
        <p:spPr>
          <a:xfrm>
            <a:off x="-11326" y="3861"/>
            <a:ext cx="9153577" cy="523220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ผลการดำเนินงานด้านการสร้างความยั่งยืนฯ</a:t>
            </a:r>
          </a:p>
        </p:txBody>
      </p:sp>
      <p:sp>
        <p:nvSpPr>
          <p:cNvPr id="5" name="Arrow: Pentagon 4">
            <a:extLst>
              <a:ext uri="{FF2B5EF4-FFF2-40B4-BE49-F238E27FC236}">
                <a16:creationId xmlns:a16="http://schemas.microsoft.com/office/drawing/2014/main" id="{1E55E158-7E02-4532-81E7-E0E6E51986E1}"/>
              </a:ext>
            </a:extLst>
          </p:cNvPr>
          <p:cNvSpPr/>
          <p:nvPr/>
        </p:nvSpPr>
        <p:spPr>
          <a:xfrm flipH="1">
            <a:off x="4788022" y="527082"/>
            <a:ext cx="4345795" cy="523220"/>
          </a:xfrm>
          <a:prstGeom prst="homePlat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h-TH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การประชุม/ฝึกอบรมเชิงปฏิบัติการ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DFAD31-2D9E-4AE0-9142-F774F07F4F06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5135" y="4113366"/>
            <a:ext cx="2243169" cy="19799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BBF79C9-4CD8-46AF-B603-0B6F5440EA9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4113366"/>
            <a:ext cx="2941407" cy="197993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FC203DD-FB80-45E1-A2E8-F08FF45E0E62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23" y="4113366"/>
            <a:ext cx="2520280" cy="19799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43226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รูปภาพ 12" descr="D:\งานนัทพิมพ์\งานนัท\งานนัทพิมพ์\ส่วนสิ่งแวดล้อม\ปีงบประมาณ 2563\โครงการแก้ไขปัญหาหมอกควันและไฟป่า กลุ่มจังหวัดภาคเหนือตอนบน 1 1,679,050 บาท\จัดกิจกรรมย่อยที่ 1.2 จัดทำแผน\ทต.บ้านกลาง อ.เมือง\รูป\อบรมบ้านกลาง_๒๐๐๗๒๗_8.jpg">
            <a:extLst>
              <a:ext uri="{FF2B5EF4-FFF2-40B4-BE49-F238E27FC236}">
                <a16:creationId xmlns:a16="http://schemas.microsoft.com/office/drawing/2014/main" id="{2065EFB3-9A80-487D-859D-E71125F0E864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212976"/>
            <a:ext cx="1907704" cy="18722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รูปภาพ 2" descr="D:\งานนัทพิมพ์\งานนัท\งานนัทพิมพ์\ส่วนสิ่งแวดล้อม\ปีงบประมาณ 2563\โครงการแก้ไขปัญหาหมอกควันและไฟป่า กลุ่มจังหวัดภาคเหนือตอนบน 1 1,679,050 บาท\จัดกิจกรรมย่อยที่ 1.2 จัดทำแผน\อ.แม่ทา\รูปอบรมแม่ทา\อบรมแม่ทา 3 ก_46.ค.63_๒๐๐๗๑๕.jpg">
            <a:extLst>
              <a:ext uri="{FF2B5EF4-FFF2-40B4-BE49-F238E27FC236}">
                <a16:creationId xmlns:a16="http://schemas.microsoft.com/office/drawing/2014/main" id="{16067D14-74B2-46D7-867C-F8357C77C9E6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212978"/>
            <a:ext cx="3215944" cy="18722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790CDDE-D58F-4F13-A475-52EAAA89EBAC}"/>
              </a:ext>
            </a:extLst>
          </p:cNvPr>
          <p:cNvSpPr/>
          <p:nvPr/>
        </p:nvSpPr>
        <p:spPr>
          <a:xfrm>
            <a:off x="0" y="527080"/>
            <a:ext cx="9147732" cy="2037823"/>
          </a:xfrm>
          <a:prstGeom prst="rect">
            <a:avLst/>
          </a:prstGeom>
          <a:solidFill>
            <a:srgbClr val="FFEE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Wingdings" panose="05000000000000000000" pitchFamily="2" charset="2"/>
              <a:buChar char="Ø"/>
            </a:pPr>
            <a:endParaRPr lang="th-TH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th-TH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th-TH" sz="2400" b="1" spc="-8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ประชุมเชิงปฏิบัติการในการจัดทำแผนการปรับเปลี่ยนพฤติกรรม เพื่อลดการเกิดหมอกควันไฟป่า จำนวน 2 ครั้ง</a:t>
            </a:r>
          </a:p>
          <a:p>
            <a:r>
              <a:rPr lang="th-TH" sz="2400" b="1" spc="-8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        </a:t>
            </a:r>
            <a:r>
              <a:rPr lang="th-TH" sz="2400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ครั้งที่ 1 วันที่ 3 กรกฎาคม 2563 ณ ที่ว่าการอำเภอแม่ทา จังหวัดลำพูน</a:t>
            </a:r>
          </a:p>
          <a:p>
            <a:r>
              <a:rPr lang="th-TH" sz="2400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     ครั้งที่ 2 วันที่ 24 กรกฎาคม 2563 ณ เทศบาลตำบลบ้านกลาง อำเภอเมืองลำพูน</a:t>
            </a:r>
          </a:p>
          <a:p>
            <a:pPr algn="ctr"/>
            <a:endParaRPr lang="th-TH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CFA9EE4-3CD4-4DC3-B3DE-552E9CF77CC5}"/>
              </a:ext>
            </a:extLst>
          </p:cNvPr>
          <p:cNvSpPr txBox="1"/>
          <p:nvPr/>
        </p:nvSpPr>
        <p:spPr>
          <a:xfrm>
            <a:off x="-11326" y="3861"/>
            <a:ext cx="9153577" cy="523220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ผลการดำเนินงานด้านการสร้างความยั่งยืนฯ</a:t>
            </a:r>
          </a:p>
        </p:txBody>
      </p:sp>
      <p:sp>
        <p:nvSpPr>
          <p:cNvPr id="5" name="Arrow: Pentagon 4">
            <a:extLst>
              <a:ext uri="{FF2B5EF4-FFF2-40B4-BE49-F238E27FC236}">
                <a16:creationId xmlns:a16="http://schemas.microsoft.com/office/drawing/2014/main" id="{1E55E158-7E02-4532-81E7-E0E6E51986E1}"/>
              </a:ext>
            </a:extLst>
          </p:cNvPr>
          <p:cNvSpPr/>
          <p:nvPr/>
        </p:nvSpPr>
        <p:spPr>
          <a:xfrm flipH="1">
            <a:off x="4788022" y="527082"/>
            <a:ext cx="4345795" cy="523220"/>
          </a:xfrm>
          <a:prstGeom prst="homePlat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h-TH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การประชุม/ฝึกอบรมเชิงปฏิบัติการ</a:t>
            </a:r>
          </a:p>
        </p:txBody>
      </p:sp>
      <p:pic>
        <p:nvPicPr>
          <p:cNvPr id="9" name="รูปภาพ 8" descr="D:\งานนัทพิมพ์\งานนัท\งานนัทพิมพ์\ส่วนสิ่งแวดล้อม\ปีงบประมาณ 2563\โครงการแก้ไขปัญหาหมอกควันและไฟป่า กลุ่มจังหวัดภาคเหนือตอนบน 1 1,679,050 บาท\จัดกิจกรรมย่อยที่ 1.2 จัดทำแผน\อ.แม่ทา\รูปอบรมแม่ทา\อบรมแม่ทา 3 ก.ค.63_๒๐๐๗๑๕.jpg">
            <a:extLst>
              <a:ext uri="{FF2B5EF4-FFF2-40B4-BE49-F238E27FC236}">
                <a16:creationId xmlns:a16="http://schemas.microsoft.com/office/drawing/2014/main" id="{F77AF2AA-E967-4C11-94B0-E7665F1836FC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12979"/>
            <a:ext cx="2267744" cy="18722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รูปภาพ 4" descr="D:\งานนัทพิมพ์\งานนัท\งานนัทพิมพ์\ส่วนสิ่งแวดล้อม\ปีงบประมาณ 2563\โครงการแก้ไขปัญหาหมอกควันและไฟป่า กลุ่มจังหวัดภาคเหนือตอนบน 1 1,679,050 บาท\จัดกิจกรรมย่อยที่ 1.2 จัดทำแผน\อ.แม่ทา\รูปอบรมแม่ทา\อบรมแม่ทา 3 ก_33.ค.63_๒๐๐๗๑๕.jpg">
            <a:extLst>
              <a:ext uri="{FF2B5EF4-FFF2-40B4-BE49-F238E27FC236}">
                <a16:creationId xmlns:a16="http://schemas.microsoft.com/office/drawing/2014/main" id="{8D35441C-EF9E-477F-809A-9B9EC20A6895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528" y="3212977"/>
            <a:ext cx="2699792" cy="18722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Picture 13">
            <a:extLst>
              <a:ext uri="{FF2B5EF4-FFF2-40B4-BE49-F238E27FC236}">
                <a16:creationId xmlns:a16="http://schemas.microsoft.com/office/drawing/2014/main" id="{D66FBF2A-EF8F-4BF5-A2D7-30C73F8DA2D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31" b="24390"/>
          <a:stretch>
            <a:fillRect/>
          </a:stretch>
        </p:blipFill>
        <p:spPr bwMode="auto">
          <a:xfrm>
            <a:off x="0" y="5847066"/>
            <a:ext cx="9144000" cy="1010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62411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790CDDE-D58F-4F13-A475-52EAAA89EBAC}"/>
              </a:ext>
            </a:extLst>
          </p:cNvPr>
          <p:cNvSpPr/>
          <p:nvPr/>
        </p:nvSpPr>
        <p:spPr>
          <a:xfrm>
            <a:off x="0" y="527080"/>
            <a:ext cx="9147732" cy="1605775"/>
          </a:xfrm>
          <a:prstGeom prst="rect">
            <a:avLst/>
          </a:prstGeom>
          <a:solidFill>
            <a:srgbClr val="FFEE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Wingdings" panose="05000000000000000000" pitchFamily="2" charset="2"/>
              <a:buChar char="Ø"/>
            </a:pPr>
            <a:endParaRPr lang="th-TH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th-TH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th-TH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การประชุมเชิงปฏิบัติการในการวางมาตรการป้องกันการเกิดหมอกควันไฟป่า</a:t>
            </a:r>
          </a:p>
          <a:p>
            <a:r>
              <a:rPr lang="th-TH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       </a:t>
            </a:r>
            <a:r>
              <a:rPr lang="th-TH" sz="2400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วันที่ 17 มิถุนายน 2563 ณ ตำบลแม่</a:t>
            </a:r>
            <a:r>
              <a:rPr lang="th-TH" sz="2400" b="1" dirty="0" err="1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ตืน</a:t>
            </a:r>
            <a:r>
              <a:rPr lang="th-TH" sz="2400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อำเภอลี้ จังหวัดลำพูน</a:t>
            </a:r>
          </a:p>
          <a:p>
            <a:r>
              <a:rPr lang="th-TH" sz="2400" b="1" spc="-8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        </a:t>
            </a:r>
            <a:endParaRPr lang="th-TH" sz="24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CFA9EE4-3CD4-4DC3-B3DE-552E9CF77CC5}"/>
              </a:ext>
            </a:extLst>
          </p:cNvPr>
          <p:cNvSpPr txBox="1"/>
          <p:nvPr/>
        </p:nvSpPr>
        <p:spPr>
          <a:xfrm>
            <a:off x="-11326" y="3861"/>
            <a:ext cx="9153577" cy="523220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ผลการดำเนินงานด้านการสร้างความยั่งยืนฯ</a:t>
            </a:r>
          </a:p>
        </p:txBody>
      </p:sp>
      <p:sp>
        <p:nvSpPr>
          <p:cNvPr id="5" name="Arrow: Pentagon 4">
            <a:extLst>
              <a:ext uri="{FF2B5EF4-FFF2-40B4-BE49-F238E27FC236}">
                <a16:creationId xmlns:a16="http://schemas.microsoft.com/office/drawing/2014/main" id="{1E55E158-7E02-4532-81E7-E0E6E51986E1}"/>
              </a:ext>
            </a:extLst>
          </p:cNvPr>
          <p:cNvSpPr/>
          <p:nvPr/>
        </p:nvSpPr>
        <p:spPr>
          <a:xfrm flipH="1">
            <a:off x="4788022" y="527082"/>
            <a:ext cx="4345795" cy="523220"/>
          </a:xfrm>
          <a:prstGeom prst="homePlat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h-TH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การประชุม/ฝึกอบรมเชิงปฏิบัติการ</a:t>
            </a:r>
          </a:p>
        </p:txBody>
      </p:sp>
      <p:pic>
        <p:nvPicPr>
          <p:cNvPr id="13" name="Picture 13">
            <a:extLst>
              <a:ext uri="{FF2B5EF4-FFF2-40B4-BE49-F238E27FC236}">
                <a16:creationId xmlns:a16="http://schemas.microsoft.com/office/drawing/2014/main" id="{D66FBF2A-EF8F-4BF5-A2D7-30C73F8DA2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31" b="24390"/>
          <a:stretch>
            <a:fillRect/>
          </a:stretch>
        </p:blipFill>
        <p:spPr bwMode="auto">
          <a:xfrm>
            <a:off x="0" y="5847066"/>
            <a:ext cx="9144000" cy="1010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รูปภาพ 3" descr="D:\งานนัทพิมพ์\งานนัท\งานนัทพิมพ์\ส่วนสิ่งแวดล้อม\ปีงบประมาณ 2563\โครงการแก้ไขปัญหาหมอกควันและไฟป่า กลุ่มจังหวัดภาคเหนือตอนบน 1 1,679,050 บาท\จัดกิจกรรมย่อยที่ 1.1 วางมาตรการ\รูปอบรม 16 มิ.ย. 63 1\แม่ตืน_๒๐๐๖๒๙_28.jpg">
            <a:extLst>
              <a:ext uri="{FF2B5EF4-FFF2-40B4-BE49-F238E27FC236}">
                <a16:creationId xmlns:a16="http://schemas.microsoft.com/office/drawing/2014/main" id="{90B686CD-DA3D-44AF-8626-A0543695B79E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8" y="2755077"/>
            <a:ext cx="3333506" cy="189805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4" name="รูปภาพ 1" descr="D:\งานนัทพิมพ์\งานนัท\งานนัทพิมพ์\ส่วนสิ่งแวดล้อม\ปีงบประมาณ 2563\โครงการแก้ไขปัญหาหมอกควันและไฟป่า กลุ่มจังหวัดภาคเหนือตอนบน 1 1,679,050 บาท\จัดกิจกรรมย่อยที่ 1.1 วางมาตรการ\รูปอบรม 16 มิ.ย. 63 1\แม่ตืน_๒๐๐๖๒๙_255.jpg">
            <a:extLst>
              <a:ext uri="{FF2B5EF4-FFF2-40B4-BE49-F238E27FC236}">
                <a16:creationId xmlns:a16="http://schemas.microsoft.com/office/drawing/2014/main" id="{D7BFB091-038C-485D-9DE6-455A04CE77CC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20" r="21836"/>
          <a:stretch/>
        </p:blipFill>
        <p:spPr bwMode="auto">
          <a:xfrm>
            <a:off x="3347864" y="2733788"/>
            <a:ext cx="3024339" cy="19193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รูปภาพ 6" descr="D:\งานนัทพิมพ์\งานนัท\งานนัทพิมพ์\ส่วนสิ่งแวดล้อม\ปีงบประมาณ 2563\โครงการแก้ไขปัญหาหมอกควันและไฟป่า กลุ่มจังหวัดภาคเหนือตอนบน 1 1,679,050 บาท\จัดกิจกรรมย่อยที่ 1.1 วางมาตรการ\รูปอบรม 16 มิ.ย. 63 1\แม่ตืน_๒๐๐๖๒๙_166.jpg">
            <a:extLst>
              <a:ext uri="{FF2B5EF4-FFF2-40B4-BE49-F238E27FC236}">
                <a16:creationId xmlns:a16="http://schemas.microsoft.com/office/drawing/2014/main" id="{86123ED2-9AA6-4413-84CC-B22BCAEEF582}"/>
              </a:ext>
            </a:extLst>
          </p:cNvPr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32" t="18437" b="20704"/>
          <a:stretch/>
        </p:blipFill>
        <p:spPr bwMode="auto">
          <a:xfrm>
            <a:off x="6372203" y="2739148"/>
            <a:ext cx="2659119" cy="19139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340419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CFA9EE4-3CD4-4DC3-B3DE-552E9CF77CC5}"/>
              </a:ext>
            </a:extLst>
          </p:cNvPr>
          <p:cNvSpPr txBox="1"/>
          <p:nvPr/>
        </p:nvSpPr>
        <p:spPr>
          <a:xfrm>
            <a:off x="-11326" y="3861"/>
            <a:ext cx="9153577" cy="523220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ผลการดำเนินงานด้านการสร้างความยั่งยืนฯ</a:t>
            </a:r>
          </a:p>
        </p:txBody>
      </p:sp>
      <p:sp>
        <p:nvSpPr>
          <p:cNvPr id="5" name="Arrow: Pentagon 4">
            <a:extLst>
              <a:ext uri="{FF2B5EF4-FFF2-40B4-BE49-F238E27FC236}">
                <a16:creationId xmlns:a16="http://schemas.microsoft.com/office/drawing/2014/main" id="{1E55E158-7E02-4532-81E7-E0E6E51986E1}"/>
              </a:ext>
            </a:extLst>
          </p:cNvPr>
          <p:cNvSpPr/>
          <p:nvPr/>
        </p:nvSpPr>
        <p:spPr>
          <a:xfrm flipH="1">
            <a:off x="2051718" y="527081"/>
            <a:ext cx="7090531" cy="523221"/>
          </a:xfrm>
          <a:prstGeom prst="homePlat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h-TH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โครงการปลูกป่า และป้องกันไฟป่า วันที่ 24 กรกฎาคม 2563 </a:t>
            </a:r>
          </a:p>
        </p:txBody>
      </p:sp>
      <p:sp>
        <p:nvSpPr>
          <p:cNvPr id="6" name="Arrow: Pentagon 5">
            <a:extLst>
              <a:ext uri="{FF2B5EF4-FFF2-40B4-BE49-F238E27FC236}">
                <a16:creationId xmlns:a16="http://schemas.microsoft.com/office/drawing/2014/main" id="{7125322D-2472-48F4-BD72-DB55B7FF1289}"/>
              </a:ext>
            </a:extLst>
          </p:cNvPr>
          <p:cNvSpPr/>
          <p:nvPr/>
        </p:nvSpPr>
        <p:spPr>
          <a:xfrm flipH="1">
            <a:off x="-11326" y="980729"/>
            <a:ext cx="9155326" cy="592794"/>
          </a:xfrm>
          <a:prstGeom prst="homePlate">
            <a:avLst/>
          </a:prstGeom>
          <a:solidFill>
            <a:srgbClr val="FFEE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h-TH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ณ ศูนย์การศึกษามหาวิทยาลัยเชียงใหม่ “หริ</a:t>
            </a:r>
            <a:r>
              <a:rPr lang="th-TH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ภุญไ</a:t>
            </a:r>
            <a:r>
              <a:rPr lang="th-TH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ชย” จังหวัดลำพูน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038F81D-848A-4B9F-B4D0-AAB1D72FD5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289" y="1573522"/>
            <a:ext cx="3770040" cy="264525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9B954B5-AC7F-4E97-8817-A54300AA34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3912" y="1573522"/>
            <a:ext cx="3540215" cy="264525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52DC169-D8D1-4BFE-8EA4-5A20155E9E9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854"/>
          <a:stretch/>
        </p:blipFill>
        <p:spPr>
          <a:xfrm>
            <a:off x="-1" y="4218774"/>
            <a:ext cx="4642257" cy="266030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DFEC33C-12D0-426F-8D56-28387AE7E28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2257" y="4218775"/>
            <a:ext cx="4499992" cy="266030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7D36E7F-08DE-4ECD-BB25-06AAB9EF1F2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326" y="1554591"/>
            <a:ext cx="3770040" cy="2660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0581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F21A0E9-D549-41F5-B610-21917FE77AFB}"/>
              </a:ext>
            </a:extLst>
          </p:cNvPr>
          <p:cNvSpPr txBox="1"/>
          <p:nvPr/>
        </p:nvSpPr>
        <p:spPr>
          <a:xfrm>
            <a:off x="-11326" y="3861"/>
            <a:ext cx="9153577" cy="954107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กำหนดประชุมคณะกรรมการศูนย์ปฏิบัติการป้องกันและแก้ไขปัญหาไฟป่าหมอกควัน </a:t>
            </a:r>
            <a:br>
              <a:rPr lang="th-TH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</a:br>
            <a:r>
              <a:rPr lang="th-TH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และฝุ่นละอองขนาดเล็ก (</a:t>
            </a:r>
            <a:r>
              <a:rPr lang="en-US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PM 2.5)</a:t>
            </a:r>
            <a:r>
              <a:rPr lang="th-TH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 สู่ความยั่งยืนจังหวัดลำพูน</a:t>
            </a:r>
          </a:p>
        </p:txBody>
      </p:sp>
      <p:pic>
        <p:nvPicPr>
          <p:cNvPr id="5" name="Picture 13">
            <a:extLst>
              <a:ext uri="{FF2B5EF4-FFF2-40B4-BE49-F238E27FC236}">
                <a16:creationId xmlns:a16="http://schemas.microsoft.com/office/drawing/2014/main" id="{2D39203A-BC97-4282-A462-AA8CA1B3A0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31" b="24390"/>
          <a:stretch>
            <a:fillRect/>
          </a:stretch>
        </p:blipFill>
        <p:spPr bwMode="auto">
          <a:xfrm>
            <a:off x="0" y="5589240"/>
            <a:ext cx="9144000" cy="1268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2498391-FF6E-4926-B8EB-FB003864E854}"/>
              </a:ext>
            </a:extLst>
          </p:cNvPr>
          <p:cNvSpPr txBox="1"/>
          <p:nvPr/>
        </p:nvSpPr>
        <p:spPr>
          <a:xfrm>
            <a:off x="539552" y="2134262"/>
            <a:ext cx="8064896" cy="230832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วันพฤหัสบดี ที่ 13 สิงหาคม 2563</a:t>
            </a:r>
          </a:p>
          <a:p>
            <a:pPr algn="ctr"/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เวลา 13.30 น.</a:t>
            </a:r>
          </a:p>
          <a:p>
            <a:pPr algn="ctr"/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ณ ห้องประชุมจามเทวี ศาลากลางจังหวัดลำพูน</a:t>
            </a:r>
          </a:p>
        </p:txBody>
      </p:sp>
    </p:spTree>
    <p:extLst>
      <p:ext uri="{BB962C8B-B14F-4D97-AF65-F5344CB8AC3E}">
        <p14:creationId xmlns:p14="http://schemas.microsoft.com/office/powerpoint/2010/main" val="1455603107"/>
      </p:ext>
    </p:extLst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664</TotalTime>
  <Words>539</Words>
  <Application>Microsoft Office PowerPoint</Application>
  <PresentationFormat>On-screen Show (4:3)</PresentationFormat>
  <Paragraphs>50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Angsana New</vt:lpstr>
      <vt:lpstr>Arial</vt:lpstr>
      <vt:lpstr>Calibri</vt:lpstr>
      <vt:lpstr>Cordia New</vt:lpstr>
      <vt:lpstr>TH Charmonman</vt:lpstr>
      <vt:lpstr>TH SarabunIT๙</vt:lpstr>
      <vt:lpstr>Wingdings</vt:lpstr>
      <vt:lpstr>ชุดรูปแบบของ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ACER</dc:creator>
  <cp:lastModifiedBy>ACER</cp:lastModifiedBy>
  <cp:revision>72</cp:revision>
  <dcterms:created xsi:type="dcterms:W3CDTF">2020-05-19T07:20:25Z</dcterms:created>
  <dcterms:modified xsi:type="dcterms:W3CDTF">2020-07-29T08:13:09Z</dcterms:modified>
</cp:coreProperties>
</file>