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65" r:id="rId4"/>
    <p:sldId id="267" r:id="rId5"/>
    <p:sldId id="258" r:id="rId6"/>
    <p:sldId id="268" r:id="rId7"/>
    <p:sldId id="264" r:id="rId8"/>
    <p:sldId id="277" r:id="rId9"/>
    <p:sldId id="266" r:id="rId10"/>
    <p:sldId id="259" r:id="rId11"/>
    <p:sldId id="260" r:id="rId12"/>
    <p:sldId id="276" r:id="rId13"/>
    <p:sldId id="275" r:id="rId14"/>
    <p:sldId id="261" r:id="rId15"/>
    <p:sldId id="269" r:id="rId16"/>
    <p:sldId id="272" r:id="rId17"/>
    <p:sldId id="273" r:id="rId18"/>
    <p:sldId id="262" r:id="rId19"/>
    <p:sldId id="274" r:id="rId20"/>
    <p:sldId id="270" r:id="rId21"/>
    <p:sldId id="271" r:id="rId22"/>
    <p:sldId id="263" r:id="rId23"/>
  </p:sldIdLst>
  <p:sldSz cx="9144000" cy="5143500" type="screen16x9"/>
  <p:notesSz cx="6888163" cy="10020300"/>
  <p:embeddedFontLst>
    <p:embeddedFont>
      <p:font typeface="Calibri" panose="020F0502020204030204" pitchFamily="34" charset="0"/>
      <p:regular r:id="rId24"/>
      <p:bold r:id="rId25"/>
      <p:italic r:id="rId26"/>
      <p:boldItalic r:id="rId27"/>
    </p:embeddedFont>
    <p:embeddedFont>
      <p:font typeface="Angsana New" panose="02020603050405020304" pitchFamily="18" charset="-34"/>
      <p:regular r:id="rId28"/>
      <p:bold r:id="rId29"/>
      <p:italic r:id="rId30"/>
      <p:boldItalic r:id="rId31"/>
    </p:embeddedFont>
    <p:embeddedFont>
      <p:font typeface="TH SarabunPSK" panose="020B0500040200020003" pitchFamily="34" charset="-34"/>
      <p:regular r:id="rId32"/>
      <p:bold r:id="rId33"/>
      <p:italic r:id="rId34"/>
      <p:boldItalic r:id="rId35"/>
    </p:embeddedFont>
    <p:embeddedFont>
      <p:font typeface="TH SarabunIT๙" panose="020B0500040200020003" pitchFamily="34" charset="-34"/>
      <p:regular r:id="rId36"/>
      <p:bold r:id="rId37"/>
      <p:italic r:id="rId38"/>
      <p:boldItalic r:id="rId39"/>
    </p:embeddedFont>
    <p:embeddedFont>
      <p:font typeface="Cordia New" panose="020B0304020202020204" pitchFamily="34" charset="-34"/>
      <p:regular r:id="rId40"/>
      <p:bold r:id="rId41"/>
      <p:italic r:id="rId42"/>
      <p:boldItalic r:id="rId43"/>
    </p:embeddedFont>
  </p:embeddedFontLst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3" d="100"/>
          <a:sy n="93" d="100"/>
        </p:scale>
        <p:origin x="726" y="6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41" Type="http://schemas.openxmlformats.org/officeDocument/2006/relationships/font" Target="fonts/font1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43" Type="http://schemas.openxmlformats.org/officeDocument/2006/relationships/font" Target="fonts/font20.fntdata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gi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ตัดมุมสี่เหลี่ยมด้านทแยงมุม 7"/>
          <p:cNvSpPr/>
          <p:nvPr userDrawn="1"/>
        </p:nvSpPr>
        <p:spPr>
          <a:xfrm>
            <a:off x="0" y="4572014"/>
            <a:ext cx="9144000" cy="71438"/>
          </a:xfrm>
          <a:prstGeom prst="snip2Diag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pic>
        <p:nvPicPr>
          <p:cNvPr id="12" name="Picture 3" descr="C:\Users\Administrator\Desktop\51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06739" y="2786065"/>
            <a:ext cx="3337261" cy="2357435"/>
          </a:xfrm>
          <a:prstGeom prst="rect">
            <a:avLst/>
          </a:prstGeom>
          <a:noFill/>
        </p:spPr>
      </p:pic>
      <p:pic>
        <p:nvPicPr>
          <p:cNvPr id="1027" name="Picture 3" descr="C:\Users\Administrator\Desktop\51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2786064"/>
            <a:ext cx="3337261" cy="2357435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14348" y="2714626"/>
            <a:ext cx="7772400" cy="1285884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  <p:sp>
        <p:nvSpPr>
          <p:cNvPr id="7" name="ตัดมุมสี่เหลี่ยมด้านทแยงมุม 6"/>
          <p:cNvSpPr/>
          <p:nvPr userDrawn="1"/>
        </p:nvSpPr>
        <p:spPr>
          <a:xfrm>
            <a:off x="0" y="428610"/>
            <a:ext cx="9144000" cy="45719"/>
          </a:xfrm>
          <a:prstGeom prst="snip2Diag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3" descr="C:\Users\Administrator\Desktop\51.gif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 flipH="1">
            <a:off x="5806739" y="2786065"/>
            <a:ext cx="3337261" cy="2357435"/>
          </a:xfrm>
          <a:prstGeom prst="rect">
            <a:avLst/>
          </a:prstGeom>
          <a:noFill/>
        </p:spPr>
      </p:pic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85918" y="205979"/>
            <a:ext cx="6900882" cy="857250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  <p:pic>
        <p:nvPicPr>
          <p:cNvPr id="7" name="Picture 2" descr="C:\Users\Administrator\Desktop\รวมโลโก้\รูปภาพ1.png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622" y="223921"/>
            <a:ext cx="1263858" cy="785818"/>
          </a:xfrm>
          <a:prstGeom prst="rect">
            <a:avLst/>
          </a:prstGeom>
          <a:noFill/>
        </p:spPr>
      </p:pic>
      <p:sp>
        <p:nvSpPr>
          <p:cNvPr id="8" name="ตัดมุมสี่เหลี่ยมด้านทแยงมุม 7"/>
          <p:cNvSpPr/>
          <p:nvPr userDrawn="1"/>
        </p:nvSpPr>
        <p:spPr>
          <a:xfrm>
            <a:off x="0" y="1087646"/>
            <a:ext cx="9144000" cy="45719"/>
          </a:xfrm>
          <a:prstGeom prst="snip2Diag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76D975-3B4C-40A2-AC0C-E183DF8BDFA6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BFD35-14A1-4260-9076-4589EE665A21}" type="slidenum">
              <a:rPr lang="th-TH" smtClean="0"/>
              <a:pPr/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2818" y="2561240"/>
            <a:ext cx="7772400" cy="1785950"/>
          </a:xfrm>
        </p:spPr>
        <p:txBody>
          <a:bodyPr>
            <a:normAutofit fontScale="90000"/>
          </a:bodyPr>
          <a:lstStyle/>
          <a:p>
            <a:r>
              <a:rPr lang="th-TH" sz="4900" b="1" dirty="0" smtClean="0">
                <a:latin typeface="TH SarabunIT๙" pitchFamily="34" charset="-34"/>
                <a:cs typeface="TH SarabunIT๙" pitchFamily="34" charset="-34"/>
              </a:rPr>
              <a:t>สรุปผลการดำเนินงานประจำเดือน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/>
            </a:r>
            <a:br>
              <a:rPr lang="th-TH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4000" b="1" dirty="0" smtClean="0">
                <a:latin typeface="TH SarabunIT๙" pitchFamily="34" charset="-34"/>
                <a:cs typeface="TH SarabunIT๙" pitchFamily="34" charset="-34"/>
              </a:rPr>
              <a:t>พฤษภาคม 2563</a:t>
            </a:r>
            <a:br>
              <a:rPr lang="th-TH" sz="40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การประชุมคณะกรมการจังหวัดลำพูน ครั้งที่ 5/2563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051" name="Picture 3" descr="C:\Users\Administrator\Desktop\รวมโลโก้\รูปภาพ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642924"/>
            <a:ext cx="2987299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ช่วยผู้ประสบ</a:t>
            </a:r>
            <a:r>
              <a:rPr lang="th-TH" b="1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ภัย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214428"/>
            <a:ext cx="8229600" cy="3465910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มอบชุดธารน้ำใจ(ชุดเครื่องอุปโภคบริโภค) ช่วยเหลือผู้ประสบ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ภัยในพื้นที่ </a:t>
            </a:r>
          </a:p>
          <a:p>
            <a:pPr>
              <a:buNone/>
            </a:pP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อำเภอ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บ้านธิ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บ้าน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โฮ่ง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เวียงหนองล่อง และ ลี้ รวมจำนวน 261 ราย</a:t>
            </a:r>
          </a:p>
        </p:txBody>
      </p:sp>
      <p:pic>
        <p:nvPicPr>
          <p:cNvPr id="7171" name="Picture 3" descr="https://scontent.fcnx1-1.fna.fbcdn.net/v/t1.0-9/97493163_2998932110201836_6702059829889859584_n.jpg?_nc_cat=109&amp;_nc_sid=8bfeb9&amp;_nc_ohc=_dBvlPTlnisAX_9cFzh&amp;_nc_ht=scontent.fcnx1-1.fna&amp;oh=ce24467a53484a3f7beccabfcdb2f634&amp;oe=5EEB3C1C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191005"/>
            <a:ext cx="4000528" cy="2666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173" name="Picture 5" descr="https://scontent.fcnx1-1.fna.fbcdn.net/v/t1.0-9/97484803_2998932373535143_9220472169425797120_n.jpg?_nc_cat=108&amp;_nc_sid=8bfeb9&amp;_nc_ohc=qGSYwooxsMQAX_Zg9XH&amp;_nc_ht=scontent.fcnx1-1.fna&amp;oh=8461858d4781f8e7ad8f13186fb8dabf&amp;oe=5EECBF9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1999" y="2143122"/>
            <a:ext cx="4072393" cy="2714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ช่วยเหลือผู้ยากไร้ ผู้ได้รับผลกระทบ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1320418"/>
            <a:ext cx="8715436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มอบถุงยังชีพเพื่อช่วยเหลือผู้ได้รับผลกระทบฯ ในพื้นที่จังหวัดลำพูน  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6146" name="Picture 2" descr="https://scontent.fcnx1-1.fna.fbcdn.net/v/t1.0-9/97970549_3006228752805505_1201954723863724032_n.jpg?_nc_cat=107&amp;_nc_sid=8bfeb9&amp;_nc_ohc=0I47SjmNyecAX8jwTKP&amp;_nc_ht=scontent.fcnx1-1.fna&amp;oh=38f45895acd5d4d61c4a53c074b56d20&amp;oe=5EED8C2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39953" y="3503660"/>
            <a:ext cx="2041057" cy="13605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148" name="Picture 4" descr="https://scontent.fcnx1-1.fna.fbcdn.net/v/t1.0-9/97400799_2998934086868305_1885860748865830912_n.jpg?_nc_cat=103&amp;_nc_sid=8bfeb9&amp;_nc_ohc=EN3BSdM2HOAAX_T-xsx&amp;_nc_ht=scontent.fcnx1-1.fna&amp;oh=13a7668ab0a0c503d02e8d9f20f65fe5&amp;oe=5EEA3C8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521" y="3494237"/>
            <a:ext cx="2055193" cy="13699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21" y="1923678"/>
            <a:ext cx="1981112" cy="1320419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857" y="1923677"/>
            <a:ext cx="2015258" cy="1343505"/>
          </a:xfrm>
          <a:prstGeom prst="rect">
            <a:avLst/>
          </a:prstGeom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4173" y="1923678"/>
            <a:ext cx="2015258" cy="1343505"/>
          </a:xfrm>
          <a:prstGeom prst="rect">
            <a:avLst/>
          </a:prstGeom>
        </p:spPr>
      </p:pic>
      <p:pic>
        <p:nvPicPr>
          <p:cNvPr id="10" name="รูปภาพ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817" y="3471341"/>
            <a:ext cx="2089337" cy="1392892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3059" y="1916703"/>
            <a:ext cx="2025719" cy="1350480"/>
          </a:xfrm>
          <a:prstGeom prst="rect">
            <a:avLst/>
          </a:prstGeom>
        </p:spPr>
      </p:pic>
      <p:pic>
        <p:nvPicPr>
          <p:cNvPr id="12" name="รูปภาพ 1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3466500"/>
            <a:ext cx="1093457" cy="14579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ช่วยเหลือผู้ยากไร้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1320418"/>
            <a:ext cx="8715436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มอบถุงยังชีพเพื่อช่วยเหลือผู้ได้รับผลกระทบฯ ในพื้นที่จังหวัดลำพูน อำเภอละ 40 ชุด รวม 200 ชุด  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19" y="2758705"/>
            <a:ext cx="2934994" cy="1956185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175" y="3363838"/>
            <a:ext cx="2343543" cy="1325218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7350" y="1995686"/>
            <a:ext cx="3155175" cy="2102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230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ช่วยเหลือผู้ยากไร้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ตัวยึดเนื้อหา 2"/>
          <p:cNvSpPr txBox="1">
            <a:spLocks/>
          </p:cNvSpPr>
          <p:nvPr/>
        </p:nvSpPr>
        <p:spPr>
          <a:xfrm>
            <a:off x="251520" y="1347614"/>
            <a:ext cx="8715436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มอบถุงยังชีพเพื่อช่วยเหลือผู้ได้รับผลกระทบฯ ในพื้นที่จังหวัดลำพูน อำเภอละ 40 ชุด รวม 200 ชุด  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538" y="2522634"/>
            <a:ext cx="2614007" cy="1742671"/>
          </a:xfrm>
          <a:prstGeom prst="rect">
            <a:avLst/>
          </a:prstGeom>
        </p:spPr>
      </p:pic>
      <p:pic>
        <p:nvPicPr>
          <p:cNvPr id="8" name="รูปภาพ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0250" y="2220939"/>
            <a:ext cx="2736550" cy="2052413"/>
          </a:xfrm>
          <a:prstGeom prst="rect">
            <a:avLst/>
          </a:prstGeom>
        </p:spPr>
      </p:pic>
      <p:pic>
        <p:nvPicPr>
          <p:cNvPr id="11" name="รูปภาพ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256" y="2301074"/>
            <a:ext cx="2934994" cy="19561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4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มอบชุดเครื่องอุปโภค บริโภค 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21" name="Picture 1" descr="C:\Users\Administrator\Desktop\96810298_2990303197731394_5686992881265410048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6722" y="2285998"/>
            <a:ext cx="2476518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6" name="Picture 16" descr="https://scontent.fcnx1-1.fna.fbcdn.net/v/t1.0-9/96552541_2990305371064510_1638683267857121280_n.jpg?_nc_cat=105&amp;_nc_sid=8bfeb9&amp;_nc_ohc=CmpjKw6nvxUAX-DmBxh&amp;_nc_ht=scontent.fcnx1-1.fna&amp;oh=98abf7f668aa386b78f60a7051bd9b53&amp;oe=5EEB5ABB"/>
          <p:cNvPicPr>
            <a:picLocks noChangeAspect="1" noChangeArrowheads="1"/>
          </p:cNvPicPr>
          <p:nvPr/>
        </p:nvPicPr>
        <p:blipFill>
          <a:blip r:embed="rId3"/>
          <a:srcRect l="28974" t="33870" r="15817" b="16130"/>
          <a:stretch>
            <a:fillRect/>
          </a:stretch>
        </p:blipFill>
        <p:spPr bwMode="auto">
          <a:xfrm>
            <a:off x="6084858" y="2285998"/>
            <a:ext cx="2899924" cy="18573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1320418"/>
            <a:ext cx="8715436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มอบเครื่องอุปโภค บริโภค จำนวน 300 ชุด ให้ผู้ได้รับผลกระทบ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7" name="Picture 4" descr="https://scontent.fcnx1-1.fna.fbcdn.net/v/t1.0-9/98345076_2999420090153038_6482427674957447168_n.jpg?_nc_cat=102&amp;_nc_sid=8bfeb9&amp;_nc_ohc=pV7yyFt-TCgAX-IDqA9&amp;_nc_ht=scontent.fcnx1-1.fna&amp;oh=ca4ef62f0a7307bf76037b218705483e&amp;oe=5EE9FEC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980614" y="2279468"/>
            <a:ext cx="2786351" cy="18573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มอบชุดเครื่องอุปโภค บริโภค 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132" name="Picture 12" descr="https://scontent.fcnx1-1.fna.fbcdn.net/v/t1.0-9/95790605_2998929626868751_1521500032988086272_n.jpg?_nc_cat=104&amp;_nc_sid=8bfeb9&amp;_nc_ohc=VYB4jBbAsq8AX-duyxh&amp;_nc_ht=scontent.fcnx1-1.fna&amp;oh=bb658cd709c45a48403179656420e7fa&amp;oe=5EEB2A9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0471" y="2059944"/>
            <a:ext cx="4000901" cy="26670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34" name="Picture 14" descr="https://scontent.fcnx1-1.fna.fbcdn.net/v/t1.0-9/97540780_2998929756868738_5436046802677661696_n.jpg?_nc_cat=101&amp;_nc_sid=8bfeb9&amp;_nc_ohc=xzOC6IMlg9oAX-INj0W&amp;_nc_ht=scontent.fcnx1-1.fna&amp;oh=3ec6b6560694d5ec01c111a8236a5d7a&amp;oe=5EEA6F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55312" y="2060192"/>
            <a:ext cx="4000529" cy="26667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0" name="ตัวยึดเนื้อหา 2"/>
          <p:cNvSpPr>
            <a:spLocks noGrp="1"/>
          </p:cNvSpPr>
          <p:nvPr>
            <p:ph idx="1"/>
          </p:nvPr>
        </p:nvSpPr>
        <p:spPr>
          <a:xfrm>
            <a:off x="214282" y="1320418"/>
            <a:ext cx="8715436" cy="3394472"/>
          </a:xfrm>
        </p:spPr>
        <p:txBody>
          <a:bodyPr>
            <a:normAutofit/>
          </a:bodyPr>
          <a:lstStyle/>
          <a:p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มอบเครื่องอุปโภค บริโภค จำนวน 100 ชุด อำเภอ</a:t>
            </a:r>
            <a:r>
              <a:rPr lang="th-TH" sz="2000" dirty="0">
                <a:latin typeface="TH SarabunIT๙" pitchFamily="34" charset="-34"/>
                <a:cs typeface="TH SarabunIT๙" pitchFamily="34" charset="-34"/>
              </a:rPr>
              <a:t>บ้าน</a:t>
            </a:r>
            <a:r>
              <a:rPr lang="th-TH" sz="2000" dirty="0" err="1" smtClean="0">
                <a:latin typeface="TH SarabunIT๙" pitchFamily="34" charset="-34"/>
                <a:cs typeface="TH SarabunIT๙" pitchFamily="34" charset="-34"/>
              </a:rPr>
              <a:t>โฮ่ง</a:t>
            </a:r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 ในกิจกรรม “อยู่ลำพูน ไม่(อยู่)ลำพัง แบ่งปันน้ำใจกัน”</a:t>
            </a:r>
          </a:p>
          <a:p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57303"/>
            <a:ext cx="8229600" cy="3237319"/>
          </a:xfrm>
        </p:spPr>
        <p:txBody>
          <a:bodyPr>
            <a:normAutofit/>
          </a:bodyPr>
          <a:lstStyle/>
          <a:p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มอบเครื่องอุปโภค บริโภค จำนวน 100 ชุด อำเภอลี้ในกิจกรรม “อยู่ลำพูน ไม่(อยู่)ลำพัง แบ่งปันน้ำใจกัน”</a:t>
            </a:r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มอบชุดเครื่องอุปโภค บริโภค 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00246"/>
            <a:ext cx="4072961" cy="2714644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2000245"/>
            <a:ext cx="4071966" cy="2713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88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457200" y="1357303"/>
            <a:ext cx="8229600" cy="3237319"/>
          </a:xfrm>
        </p:spPr>
        <p:txBody>
          <a:bodyPr/>
          <a:lstStyle/>
          <a:p>
            <a:r>
              <a:rPr lang="th-TH" sz="2000" dirty="0" smtClean="0">
                <a:latin typeface="TH SarabunIT๙" pitchFamily="34" charset="-34"/>
                <a:cs typeface="TH SarabunIT๙" pitchFamily="34" charset="-34"/>
              </a:rPr>
              <a:t>มอบเครื่องอุปโภค บริโภค จำนวน 100 ชุด อำเภอป่าซาง ในกิจกรรม “อยู่ลำพูน ไม่(อยู่)ลำพัง แบ่งปันน้ำใจกัน”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ชื่อเรื่อง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มอบชุดเครื่องอุปโภค บริโภค 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928808"/>
            <a:ext cx="4205132" cy="2802737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4217" y="1928808"/>
            <a:ext cx="4205132" cy="2802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468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จิตอาสาเหล่ากาชาดจังหวัดลำพูน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จิตอาสาเหล่ากาชาดจังหวัดลำพูนร่วมมอบถุงยังชีพเครื่องอุปโภค บริโภค เพื่อมอบให้ประชาชนที่รับผลกระทบจากการแพร่ระบาดของเชื้อ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ไวรัส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โควิด 19 ในพื้นที่ อำเภอเมือง จังหวัดลำพูน จำนวน 150 ราย  </a:t>
            </a:r>
          </a:p>
          <a:p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4" name="รูปภาพ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273" y="2665198"/>
            <a:ext cx="2899917" cy="1932805"/>
          </a:xfrm>
          <a:prstGeom prst="rect">
            <a:avLst/>
          </a:prstGeom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8939" y="2665199"/>
            <a:ext cx="2899916" cy="1932805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2665199"/>
            <a:ext cx="2955001" cy="196951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จิตอาสาเหล่ากาชาดจังหวัดลำพูน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จิตอาสาเหล่ากาชาดจังหวัดลำพูนร่วมมอบถุงยังชีพเครื่องอุปโภค บริโภค เพื่อมอบให้ประชาชนที่รับผลกระทบจากการแพร่ระบาดของเชื้อ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ไวรัส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โควิด 19 ในพื้นที่ อำเภอเมือง จังหวัดลำพูน จำนวน 150 ราย  </a:t>
            </a:r>
          </a:p>
          <a:p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4545" y="2790068"/>
            <a:ext cx="2697517" cy="1797906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5610" y="2800876"/>
            <a:ext cx="2736304" cy="1823757"/>
          </a:xfrm>
          <a:prstGeom prst="rect">
            <a:avLst/>
          </a:prstGeom>
        </p:spPr>
      </p:pic>
      <p:pic>
        <p:nvPicPr>
          <p:cNvPr id="7" name="รูปภาพ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43" y="2800876"/>
            <a:ext cx="2758536" cy="1838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9017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ด้านการรับบริจาคโลหิต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9218" name="Picture 2" descr="https://scontent.fcnx1-1.fna.fbcdn.net/v/t1.0-9/97586323_3004424226319291_4214783297420525568_o.jpg?_nc_cat=107&amp;_nc_sid=8bfeb9&amp;_nc_ohc=wsH_XbEvV14AX95zic5&amp;_nc_ht=scontent.fcnx1-1.fna&amp;oh=4f382dbec7b96e17622e3eab9e34acd5&amp;oe=5EEBFA9A"/>
          <p:cNvPicPr>
            <a:picLocks noChangeAspect="1" noChangeArrowheads="1"/>
          </p:cNvPicPr>
          <p:nvPr/>
        </p:nvPicPr>
        <p:blipFill>
          <a:blip r:embed="rId2"/>
          <a:srcRect l="3922" t="1447" r="27789" b="-576"/>
          <a:stretch>
            <a:fillRect/>
          </a:stretch>
        </p:blipFill>
        <p:spPr bwMode="auto">
          <a:xfrm>
            <a:off x="142876" y="1500180"/>
            <a:ext cx="4429124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220" name="Picture 4" descr="https://scontent.fcnx1-1.fna.fbcdn.net/v/t1.0-9/96280973_2971424612952586_1756949199556968448_n.jpg?_nc_cat=101&amp;_nc_sid=8bfeb9&amp;_nc_ohc=kySKEB2DJnkAX8Yg1FM&amp;_nc_ht=scontent.fcnx1-1.fna&amp;oh=acfb58041200a9eed4d2d258f68754e4&amp;oe=5EEABF6A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67251" y="1500180"/>
            <a:ext cx="4286279" cy="3214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มอบแอลกอฮอล์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มอบแอลกอฮอล์ ให้ 8 อำเภอ ในพื้นที่จังหวัดลำพูน อำเภอละ 80 ลิตร โดยได้รับการสนับสนุนจาก บริษัท ไทย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เบฟเวอเรจ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จํากัด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(มหาชน)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57224" y="2285998"/>
            <a:ext cx="3857652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285998"/>
            <a:ext cx="3893366" cy="2595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มอบแอลกอฮอล์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320418"/>
            <a:ext cx="8229600" cy="3394472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มอบแอลกอฮอล์ ให้ 8 อำเภอ ในพื้นที่จังหวัดลำพูน อำเภอละ 80 ลิตร โดยได้รับการสนับสนุนจาก บริษัท ไทย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เบฟเวอเรจ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จํากัด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(มหาชน)</a:t>
            </a:r>
            <a:endParaRPr lang="th-TH" sz="24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2285998"/>
            <a:ext cx="3500462" cy="2625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8"/>
            <a:ext cx="3857651" cy="25717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714348" y="1571618"/>
            <a:ext cx="7772400" cy="1785950"/>
          </a:xfrm>
        </p:spPr>
        <p:txBody>
          <a:bodyPr>
            <a:normAutofit/>
          </a:bodyPr>
          <a:lstStyle/>
          <a:p>
            <a:r>
              <a:rPr lang="th-TH" sz="4900" b="1" dirty="0" smtClean="0">
                <a:latin typeface="TH SarabunIT๙" pitchFamily="34" charset="-34"/>
                <a:cs typeface="TH SarabunIT๙" pitchFamily="34" charset="-34"/>
              </a:rPr>
              <a:t>จบการนำเสนอ </a:t>
            </a:r>
            <a:br>
              <a:rPr lang="th-TH" sz="4900" b="1" dirty="0" smtClean="0">
                <a:latin typeface="TH SarabunIT๙" pitchFamily="34" charset="-34"/>
                <a:cs typeface="TH SarabunIT๙" pitchFamily="34" charset="-34"/>
              </a:rPr>
            </a:br>
            <a:r>
              <a:rPr lang="th-TH" sz="3600" b="1" dirty="0" smtClean="0">
                <a:latin typeface="TH SarabunIT๙" pitchFamily="34" charset="-34"/>
                <a:cs typeface="TH SarabunIT๙" pitchFamily="34" charset="-34"/>
              </a:rPr>
              <a:t>ขอบพระคุณคะ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ด้านการรับบริจาคโลหิต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4" name="ตัวยึดเนื้อหา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7356815"/>
              </p:ext>
            </p:extLst>
          </p:nvPr>
        </p:nvGraphicFramePr>
        <p:xfrm>
          <a:off x="357158" y="1928808"/>
          <a:ext cx="8429685" cy="2810448"/>
        </p:xfrm>
        <a:graphic>
          <a:graphicData uri="http://schemas.openxmlformats.org/drawingml/2006/table">
            <a:tbl>
              <a:tblPr/>
              <a:tblGrid>
                <a:gridCol w="1906340"/>
                <a:gridCol w="1445747"/>
                <a:gridCol w="3505961"/>
                <a:gridCol w="1571637"/>
              </a:tblGrid>
              <a:tr h="4728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วัน/เดือน/ปี</a:t>
                      </a:r>
                      <a:endParaRPr lang="en-US" sz="12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เวลา</a:t>
                      </a:r>
                      <a:endParaRPr lang="en-US" sz="12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สถานที่</a:t>
                      </a:r>
                      <a:endParaRPr lang="en-US" sz="12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จำนวนที่ได้รับ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บริจาค</a:t>
                      </a:r>
                      <a:endParaRPr lang="en-US" sz="1200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24733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solidFill>
                            <a:srgbClr val="000000"/>
                          </a:solidFill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วันพฤหัสบดี </a:t>
                      </a: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 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พ.ค. 63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09.00-12.00 น.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000000"/>
                          </a:solidFill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ศาลเยาวชนและครอบครัวจังหวัดลำพูน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28 ราย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11,400</a:t>
                      </a:r>
                      <a:r>
                        <a:rPr lang="th-TH" sz="1800" b="1" baseline="0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</a:t>
                      </a:r>
                      <a:r>
                        <a:rPr lang="en-US" sz="1800" b="1" baseline="0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cc</a:t>
                      </a:r>
                      <a:endParaRPr lang="en-US" sz="18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733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วันพุธ       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20 พ.ค. 63 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09.00-12.00 น.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หอประชุม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เทศบาลตำบลวังผาง อำเภอเวียงหนองล่อง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78 ราย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28,500 </a:t>
                      </a:r>
                      <a:r>
                        <a:rPr lang="en-US" sz="1800" b="1" dirty="0" smtClean="0"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cc </a:t>
                      </a:r>
                      <a:endParaRPr lang="en-US" sz="18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733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วันพุธ       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27 พ.ค. 63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09.00-12.00 น.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หอประชุมที่ว่าการอำเภอบ้าน</a:t>
                      </a:r>
                      <a:r>
                        <a:rPr lang="th-TH" sz="1800" b="1" dirty="0" err="1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โฮ่ง</a:t>
                      </a:r>
                      <a:r>
                        <a:rPr lang="th-TH" sz="1800" b="1" dirty="0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อำเภอบ้าน</a:t>
                      </a:r>
                      <a:r>
                        <a:rPr lang="th-TH" sz="1800" b="1" dirty="0" err="1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โฮ่ง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จำนวนผู้บริจาคโลหิต</a:t>
                      </a:r>
                      <a:r>
                        <a:rPr lang="th-TH" sz="1400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 ประมาณ 90 คน</a:t>
                      </a:r>
                      <a:endParaRPr 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524733"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 smtClean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วันศุกร์     </a:t>
                      </a:r>
                      <a:r>
                        <a:rPr lang="en-US" sz="1800" b="1" dirty="0" smtClean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29 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พ.ค. </a:t>
                      </a:r>
                      <a:r>
                        <a:rPr lang="en-US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63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09.00-12.00 </a:t>
                      </a:r>
                      <a:r>
                        <a:rPr lang="th-TH" sz="1800" b="1" dirty="0"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น.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thaiDi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800" b="1" dirty="0">
                          <a:solidFill>
                            <a:srgbClr val="1C1E21"/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หอประชุมที่ว่าการอำเภอแม่ทา อำเภอแม่ทา</a:t>
                      </a:r>
                      <a:endParaRPr lang="en-US" sz="1200" b="1" dirty="0"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th-TH" sz="1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จำนวนผู้บริจาคโลหิต ประมาณ 120 คน</a:t>
                      </a:r>
                      <a:endParaRPr lang="en-US" sz="14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857224" y="1339031"/>
            <a:ext cx="73581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กิจกรรมประจำเดือนพฤษภาคม 2563 ของเหล่ากาชาดจังหวัดลำพูน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ด้านการรับบริจาคโลหิต 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51520" y="1487150"/>
            <a:ext cx="8715436" cy="3400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เหล่ากาชาดจังหวัดลำพูน</a:t>
            </a:r>
            <a:r>
              <a:rPr kumimoji="0" lang="th-TH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ร่วมกับ</a:t>
            </a:r>
            <a:r>
              <a:rPr kumimoji="0" lang="th-TH" sz="3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แจ่มฟ้าช็</a:t>
            </a:r>
            <a:r>
              <a:rPr kumimoji="0" lang="th-TH" sz="36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อปปิ้ง</a:t>
            </a:r>
            <a:r>
              <a:rPr kumimoji="0" lang="th-TH" sz="3600" b="1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มอลล์</a:t>
            </a:r>
            <a:endParaRPr kumimoji="0" lang="th-TH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ea typeface="Times New Roman" pitchFamily="18" charset="0"/>
              <a:cs typeface="TH SarabunIT๙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เชิญบริจาคโลหิต เนื่องในวันผู้บริจาคโลหิตโลก 14 มิถุนายน 2563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โดย 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ยูนิลิ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เวอร์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ร่วมกับ ห้าง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แจ่ม</a:t>
            </a: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ฟ้า ร่วมสนับสนุนเงินบริจาค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h-TH" b="1" dirty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ให้กับโรงพยาบาลในจังหวัดลำพูน /กาชาดจังหวัดลำพูน</a:t>
            </a:r>
            <a:r>
              <a:rPr lang="th-TH" sz="2400" b="1" dirty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เพื่อดูแลรักษาและป้องกันการแพร่ระบาด เชื้อ</a:t>
            </a:r>
            <a:r>
              <a:rPr kumimoji="0" lang="th-TH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ไวรัส</a:t>
            </a:r>
            <a:r>
              <a:rPr lang="th-TH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โควิด-19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3200" b="1" dirty="0" smtClean="0">
                <a:latin typeface="TH SarabunIT๙" pitchFamily="34" charset="-34"/>
                <a:cs typeface="TH SarabunIT๙" pitchFamily="34" charset="-34"/>
              </a:rPr>
              <a:t> ผู้บริจาคโลหิต จะได้รับ “ถุงรวมใจ” เป็นของที่ระลึก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1600" b="1" baseline="0" dirty="0" smtClean="0">
                <a:latin typeface="TH SarabunIT๙" pitchFamily="34" charset="-34"/>
                <a:cs typeface="TH SarabunIT๙" pitchFamily="34" charset="-34"/>
              </a:rPr>
              <a:t>(ถุงผ้า วา</a:t>
            </a:r>
            <a:r>
              <a:rPr lang="th-TH" sz="1600" b="1" baseline="0" dirty="0" err="1" smtClean="0">
                <a:latin typeface="TH SarabunIT๙" pitchFamily="34" charset="-34"/>
                <a:cs typeface="TH SarabunIT๙" pitchFamily="34" charset="-34"/>
              </a:rPr>
              <a:t>สลีน</a:t>
            </a:r>
            <a:r>
              <a:rPr lang="th-TH" sz="1600" b="1" baseline="0" dirty="0" smtClean="0">
                <a:latin typeface="TH SarabunIT๙" pitchFamily="34" charset="-34"/>
                <a:cs typeface="TH SarabunIT๙" pitchFamily="34" charset="-34"/>
              </a:rPr>
              <a:t>เจ</a:t>
            </a:r>
            <a:r>
              <a:rPr lang="th-TH" sz="1600" b="1" baseline="0" dirty="0" err="1" smtClean="0">
                <a:latin typeface="TH SarabunIT๙" pitchFamily="34" charset="-34"/>
                <a:cs typeface="TH SarabunIT๙" pitchFamily="34" charset="-34"/>
              </a:rPr>
              <a:t>ลล้าง</a:t>
            </a:r>
            <a:r>
              <a:rPr lang="th-TH" sz="1600" b="1" baseline="0" dirty="0" smtClean="0">
                <a:latin typeface="TH SarabunIT๙" pitchFamily="34" charset="-34"/>
                <a:cs typeface="TH SarabunIT๙" pitchFamily="34" charset="-34"/>
              </a:rPr>
              <a:t>มือ 50 มล. </a:t>
            </a:r>
            <a:r>
              <a:rPr lang="th-TH" sz="1600" b="1" baseline="0" dirty="0" err="1" smtClean="0">
                <a:latin typeface="TH SarabunIT๙" pitchFamily="34" charset="-34"/>
                <a:cs typeface="TH SarabunIT๙" pitchFamily="34" charset="-34"/>
              </a:rPr>
              <a:t>และซันไลต์แอนตี้แบค</a:t>
            </a:r>
            <a:r>
              <a:rPr lang="th-TH" sz="1600" b="1" dirty="0" smtClean="0">
                <a:latin typeface="TH SarabunIT๙" pitchFamily="34" charset="-34"/>
                <a:cs typeface="TH SarabunIT๙" pitchFamily="34" charset="-34"/>
              </a:rPr>
              <a:t> 330 มล.)</a:t>
            </a:r>
            <a:endParaRPr lang="th-TH" sz="1600" b="1" baseline="0" dirty="0">
              <a:latin typeface="TH SarabunIT๙" pitchFamily="34" charset="-34"/>
              <a:cs typeface="TH SarabunIT๙" pitchFamily="34" charset="-34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ชุดธารน้ำใจกู้ชีวิต ฝ่าวิกฤตโควิด 19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193" name="Picture 1" descr="C:\Users\Administrator\Desktop\พี่แอน-รวมงาน-desktop-03-04-2563\243506-removebg-preview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000246"/>
            <a:ext cx="3857652" cy="28949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1231563"/>
            <a:ext cx="7358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มอบชุดธารน้ำใจกู้ชีวิต ผ่าวิกฤตโค</a:t>
            </a:r>
            <a:r>
              <a:rPr kumimoji="0" lang="th-TH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วิค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19 ให้กับผู้ได้รับผลกระทบจากการแพร่ระบาด</a:t>
            </a:r>
            <a:r>
              <a:rPr kumimoji="0" lang="th-TH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400" b="1" baseline="0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ของเชื้อ</a:t>
            </a:r>
            <a:r>
              <a:rPr lang="th-TH" sz="2400" b="1" baseline="0" dirty="0" err="1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ไวรัส</a:t>
            </a:r>
            <a:r>
              <a:rPr lang="th-TH" sz="2400" b="1" baseline="0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โควิด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19 ในพื้นที่ 8 อำเภอ จังหวัดลำพูน จำนวน 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2,295 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ราย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/>
          <a:srcRect l="8163" t="18367" r="4082" b="2041"/>
          <a:stretch>
            <a:fillRect/>
          </a:stretch>
        </p:blipFill>
        <p:spPr bwMode="auto">
          <a:xfrm>
            <a:off x="4429124" y="2314241"/>
            <a:ext cx="4071966" cy="24621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ชุดธารน้ำใจกู้ชีวิต ฝ่าวิกฤตโควิด 19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857224" y="1231563"/>
            <a:ext cx="735811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มอบชุดธารน้ำใจกู้ชีวิต ผ่าวิกฤตโค</a:t>
            </a:r>
            <a:r>
              <a:rPr kumimoji="0" lang="th-TH" sz="24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วิค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19 ให้กับผู้ได้รับผลกระทบจากการแพร่ระบาด</a:t>
            </a:r>
            <a:r>
              <a:rPr kumimoji="0" lang="th-TH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h-TH" sz="2400" b="1" baseline="0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ของเชื้อ</a:t>
            </a:r>
            <a:r>
              <a:rPr lang="th-TH" sz="2400" b="1" baseline="0" dirty="0" err="1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ไวรัส</a:t>
            </a:r>
            <a:r>
              <a:rPr lang="th-TH" sz="2400" b="1" baseline="0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โควิด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19 ในพื้นที่ 8 อำเภอ จังหวัดลำพูน จำนวน 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2,295 </a:t>
            </a:r>
            <a:r>
              <a:rPr lang="th-TH" sz="2400" b="1" dirty="0" smtClean="0"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ราย </a:t>
            </a: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2143122"/>
            <a:ext cx="3964810" cy="26432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143122"/>
            <a:ext cx="4000528" cy="266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ชุดธารน้ำใจกู้ชีวิต ฝ่าวิกฤตโควิด 19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57224" y="1231563"/>
            <a:ext cx="73581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h-TH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H SarabunIT๙" pitchFamily="34" charset="-34"/>
                <a:ea typeface="Times New Roman" pitchFamily="18" charset="0"/>
                <a:cs typeface="TH SarabunIT๙" pitchFamily="34" charset="-34"/>
              </a:rPr>
              <a:t>แจกจ่ายในพื้นที่ 8 อำเภอ ในจังหวัดลำพูน </a:t>
            </a:r>
            <a:endParaRPr kumimoji="0" lang="en-US" sz="1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H SarabunIT๙" pitchFamily="34" charset="-34"/>
              <a:cs typeface="TH SarabunIT๙" pitchFamily="34" charset="-34"/>
            </a:endParaRPr>
          </a:p>
        </p:txBody>
      </p:sp>
      <p:graphicFrame>
        <p:nvGraphicFramePr>
          <p:cNvPr id="6" name="ตาราง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496790"/>
              </p:ext>
            </p:extLst>
          </p:nvPr>
        </p:nvGraphicFramePr>
        <p:xfrm>
          <a:off x="285720" y="1219926"/>
          <a:ext cx="8572528" cy="381019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210130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1776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94605">
                  <a:extLst>
                    <a:ext uri="{9D8B030D-6E8A-4147-A177-3AD203B41FA5}">
                      <a16:colId xmlns="" xmlns:a16="http://schemas.microsoft.com/office/drawing/2014/main" val="2807833218"/>
                    </a:ext>
                  </a:extLst>
                </a:gridCol>
                <a:gridCol w="1660903"/>
                <a:gridCol w="1597955">
                  <a:extLst>
                    <a:ext uri="{9D8B030D-6E8A-4147-A177-3AD203B41FA5}">
                      <a16:colId xmlns="" xmlns:a16="http://schemas.microsoft.com/office/drawing/2014/main" val="2696564008"/>
                    </a:ext>
                  </a:extLst>
                </a:gridCol>
              </a:tblGrid>
              <a:tr h="913345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8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อำเภอ</a:t>
                      </a:r>
                      <a:endParaRPr lang="th-TH" sz="28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ชุดมอบเหล่ากาชาด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จังหวัดลำพูน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วันที่ 25–31 มี.ค. 2563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(ชุด 3 รายการ)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ชุดธารน้ำใจจาก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สภากาชาดไทย ครั้งที่ </a:t>
                      </a: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1-3</a:t>
                      </a:r>
                      <a:endParaRPr lang="th-TH" sz="16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วันที่ </a:t>
                      </a: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1-23 </a:t>
                      </a: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เม.ย. 2563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(ชุด </a:t>
                      </a: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 และ 12 </a:t>
                      </a:r>
                      <a:r>
                        <a:rPr lang="th-TH" sz="16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รายการ)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ชุดธารน้ำใจจาก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สภากาชาดไทย ครั้งที่ 4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วันที่ 25</a:t>
                      </a:r>
                      <a:r>
                        <a:rPr lang="th-TH" sz="1600" b="1" i="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i="0" u="none" strike="noStrike" baseline="0" dirty="0" err="1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เม.ย</a:t>
                      </a:r>
                      <a:r>
                        <a:rPr lang="th-TH" sz="1600" b="1" i="0" u="none" strike="noStrike" baseline="0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</a:t>
                      </a: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-8 พ.ค. 2563</a:t>
                      </a:r>
                    </a:p>
                    <a:p>
                      <a:pPr marL="0" marR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(ชุด 12 รายการ)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จำนวนผู้ที่ได้รับการช่วยเหลือ (ราย)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แม่ทา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67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132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52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251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ทุ่งหัวช้าง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73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171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32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276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ลี้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98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238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66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402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</a:t>
                      </a:r>
                      <a:r>
                        <a:rPr lang="th-TH" sz="2000" b="1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บ้านธิ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86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127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เวียงหนองล่อง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44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124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20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188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บ้าน</a:t>
                      </a:r>
                      <a:r>
                        <a:rPr lang="th-TH" sz="2000" b="1" i="0" u="none" strike="noStrike" dirty="0" err="1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โฮ่ง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65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143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30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238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 เมืองลำพูน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168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253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67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488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9333"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ป่าซาง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73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190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62</a:t>
                      </a:r>
                      <a:endParaRPr lang="th-TH" sz="20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0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325</a:t>
                      </a:r>
                      <a:endParaRPr lang="th-TH" sz="20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541686654"/>
                  </a:ext>
                </a:extLst>
              </a:tr>
              <a:tr h="317697">
                <a:tc>
                  <a:txBody>
                    <a:bodyPr/>
                    <a:lstStyle/>
                    <a:p>
                      <a:pPr marL="0" marR="0" lvl="0" indent="0" algn="ctr" defTabSz="1072866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u="none" strike="noStrike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รวมผู้ที่ได้รับความช่วยเหลือ</a:t>
                      </a:r>
                      <a:r>
                        <a:rPr lang="th-TH" sz="1600" b="1" u="none" strike="noStrike" baseline="0" dirty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 (ราย)</a:t>
                      </a:r>
                      <a:endParaRPr lang="th-TH" sz="16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604</a:t>
                      </a: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1,337</a:t>
                      </a:r>
                      <a:endParaRPr lang="th-TH" sz="22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rgbClr val="002060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339</a:t>
                      </a:r>
                      <a:endParaRPr lang="th-TH" sz="2200" b="1" i="0" u="none" strike="noStrike" dirty="0">
                        <a:solidFill>
                          <a:srgbClr val="002060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h-TH" sz="22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H SarabunPSK" pitchFamily="34" charset="-34"/>
                          <a:cs typeface="TH SarabunPSK" pitchFamily="34" charset="-34"/>
                        </a:rPr>
                        <a:t>2,295</a:t>
                      </a:r>
                      <a:endParaRPr lang="th-TH" sz="2200" b="1" i="0" u="none" strike="noStrike" dirty="0">
                        <a:solidFill>
                          <a:schemeClr val="tx1"/>
                        </a:solidFill>
                        <a:effectLst/>
                        <a:latin typeface="TH SarabunPSK" pitchFamily="34" charset="-34"/>
                        <a:cs typeface="TH SarabunPSK" pitchFamily="34" charset="-34"/>
                      </a:endParaRPr>
                    </a:p>
                  </a:txBody>
                  <a:tcPr marL="6115" marR="6115" marT="6115" marB="0" anchor="ctr">
                    <a:lnL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ช่วยผู้ประสบ</a:t>
            </a:r>
            <a:r>
              <a:rPr lang="th-TH" b="1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ภัย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28596" y="1214428"/>
            <a:ext cx="8229600" cy="3465910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มอบชุดเครื่องอุปโภคบริโภคช่วยเหลือผู้ประสบ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ภัยในพื้นที่ </a:t>
            </a:r>
          </a:p>
          <a:p>
            <a:pPr>
              <a:buNone/>
            </a:pP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อำเภอ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บ้านธิ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บ้าน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โฮ่ง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เวียงหนองล่อง และ ลี้ รวมจำนวน 261 ราย</a:t>
            </a: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9517" y="2709541"/>
            <a:ext cx="3547457" cy="1995445"/>
          </a:xfrm>
          <a:prstGeom prst="rect">
            <a:avLst/>
          </a:prstGeom>
        </p:spPr>
      </p:pic>
      <p:pic>
        <p:nvPicPr>
          <p:cNvPr id="6" name="รูปภาพ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1983" y="2709541"/>
            <a:ext cx="2660593" cy="1995445"/>
          </a:xfrm>
          <a:prstGeom prst="rect">
            <a:avLst/>
          </a:prstGeom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16" y="2709541"/>
            <a:ext cx="3503637" cy="1970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135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000232" y="205979"/>
            <a:ext cx="6686568" cy="722697"/>
          </a:xfrm>
        </p:spPr>
        <p:txBody>
          <a:bodyPr>
            <a:normAutofit fontScale="90000"/>
          </a:bodyPr>
          <a:lstStyle/>
          <a:p>
            <a:pPr algn="l"/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ช่วยผู้ประสบ</a:t>
            </a:r>
            <a:r>
              <a:rPr lang="th-TH" b="1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b="1" dirty="0" smtClean="0">
                <a:latin typeface="TH SarabunIT๙" pitchFamily="34" charset="-34"/>
                <a:cs typeface="TH SarabunIT๙" pitchFamily="34" charset="-34"/>
              </a:rPr>
              <a:t>ภัย</a:t>
            </a:r>
            <a:endParaRPr lang="th-TH" b="1" dirty="0">
              <a:latin typeface="TH SarabunIT๙" pitchFamily="34" charset="-34"/>
              <a:cs typeface="TH SarabunIT๙" pitchFamily="34" charset="-34"/>
            </a:endParaRP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457200" y="1214428"/>
            <a:ext cx="8229600" cy="3323034"/>
          </a:xfrm>
        </p:spPr>
        <p:txBody>
          <a:bodyPr>
            <a:normAutofit/>
          </a:bodyPr>
          <a:lstStyle/>
          <a:p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มอบชุดธารน้ำใจ(ชุดเครื่องอุปโภคบริโภค) ช่วยเหลือผู้ประสบ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วาต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ภัยในพื้นที่ </a:t>
            </a:r>
          </a:p>
          <a:p>
            <a:pPr>
              <a:buNone/>
            </a:pP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อำเภอ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บ้านธิ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บ้าน</a:t>
            </a:r>
            <a:r>
              <a:rPr lang="th-TH" sz="2400" dirty="0" err="1" smtClean="0">
                <a:latin typeface="TH SarabunIT๙" pitchFamily="34" charset="-34"/>
                <a:cs typeface="TH SarabunIT๙" pitchFamily="34" charset="-34"/>
              </a:rPr>
              <a:t>โฮ่ง</a:t>
            </a:r>
            <a:r>
              <a:rPr lang="th-TH" sz="2400" dirty="0" smtClean="0">
                <a:latin typeface="TH SarabunIT๙" pitchFamily="34" charset="-34"/>
                <a:cs typeface="TH SarabunIT๙" pitchFamily="34" charset="-34"/>
              </a:rPr>
              <a:t> เวียงหนองล่อง และ ลี้ รวมจำนวน 261 ราย</a:t>
            </a:r>
          </a:p>
        </p:txBody>
      </p:sp>
      <p:pic>
        <p:nvPicPr>
          <p:cNvPr id="7" name="Picture 3" descr="https://scontent.fcnx1-1.fna.fbcdn.net/v/t1.0-9/96764281_2990301817731532_8041304463270477824_n.jpg?_nc_cat=110&amp;_nc_sid=8bfeb9&amp;_nc_ohc=U6A64Ew-98kAX8WEoqC&amp;_nc_ht=scontent.fcnx1-1.fna&amp;oh=62823180d20a72ae027e4cac97537375&amp;oe=5EECC4A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2196700"/>
            <a:ext cx="3643338" cy="27325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554" name="Picture 2" descr="https://scontent.fcnx1-1.fna.fbcdn.net/v/t1.0-9/96939193_2990301771064870_977958663115243520_n.jpg?_nc_cat=108&amp;_nc_sid=8bfeb9&amp;_nc_ohc=nLTQ2Yc5iFIAX_olGLC&amp;_nc_ht=scontent.fcnx1-1.fna&amp;oh=e0353b2751b376f016df8ec8a1439258&amp;oe=5EEA38AD"/>
          <p:cNvPicPr>
            <a:picLocks noChangeAspect="1" noChangeArrowheads="1"/>
          </p:cNvPicPr>
          <p:nvPr/>
        </p:nvPicPr>
        <p:blipFill>
          <a:blip r:embed="rId3"/>
          <a:srcRect l="14286" t="10884" r="12245"/>
          <a:stretch>
            <a:fillRect/>
          </a:stretch>
        </p:blipFill>
        <p:spPr bwMode="auto">
          <a:xfrm>
            <a:off x="4500561" y="2214560"/>
            <a:ext cx="3978715" cy="27146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660</TotalTime>
  <Words>875</Words>
  <Application>Microsoft Office PowerPoint</Application>
  <PresentationFormat>นำเสนอทางหน้าจอ (16:9)</PresentationFormat>
  <Paragraphs>134</Paragraphs>
  <Slides>22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7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22</vt:i4>
      </vt:variant>
    </vt:vector>
  </HeadingPairs>
  <TitlesOfParts>
    <vt:vector size="30" baseType="lpstr">
      <vt:lpstr>Calibri</vt:lpstr>
      <vt:lpstr>Angsana New</vt:lpstr>
      <vt:lpstr>Times New Roman</vt:lpstr>
      <vt:lpstr>TH SarabunPSK</vt:lpstr>
      <vt:lpstr>TH SarabunIT๙</vt:lpstr>
      <vt:lpstr>Arial</vt:lpstr>
      <vt:lpstr>Cordia New</vt:lpstr>
      <vt:lpstr>ชุดรูปแบบของ Office</vt:lpstr>
      <vt:lpstr>สรุปผลการดำเนินงานประจำเดือน พฤษภาคม 2563 การประชุมคณะกรมการจังหวัดลำพูน ครั้งที่ 5/2563</vt:lpstr>
      <vt:lpstr>ด้านการรับบริจาคโลหิต </vt:lpstr>
      <vt:lpstr>ด้านการรับบริจาคโลหิต </vt:lpstr>
      <vt:lpstr>ด้านการรับบริจาคโลหิต </vt:lpstr>
      <vt:lpstr>ชุดธารน้ำใจกู้ชีวิต ฝ่าวิกฤตโควิด 19</vt:lpstr>
      <vt:lpstr>ชุดธารน้ำใจกู้ชีวิต ฝ่าวิกฤตโควิด 19</vt:lpstr>
      <vt:lpstr>ชุดธารน้ำใจกู้ชีวิต ฝ่าวิกฤตโควิด 19</vt:lpstr>
      <vt:lpstr>ช่วยผู้ประสบวาตภัย</vt:lpstr>
      <vt:lpstr>ช่วยผู้ประสบวาตภัย</vt:lpstr>
      <vt:lpstr>ช่วยผู้ประสบวาตภัย</vt:lpstr>
      <vt:lpstr>ช่วยเหลือผู้ยากไร้ ผู้ได้รับผลกระทบ</vt:lpstr>
      <vt:lpstr>ช่วยเหลือผู้ยากไร้</vt:lpstr>
      <vt:lpstr>ช่วยเหลือผู้ยากไร้</vt:lpstr>
      <vt:lpstr>มอบชุดเครื่องอุปโภค บริโภค  </vt:lpstr>
      <vt:lpstr>มอบชุดเครื่องอุปโภค บริโภค  </vt:lpstr>
      <vt:lpstr>มอบชุดเครื่องอุปโภค บริโภค  </vt:lpstr>
      <vt:lpstr>มอบชุดเครื่องอุปโภค บริโภค  </vt:lpstr>
      <vt:lpstr>จิตอาสาเหล่ากาชาดจังหวัดลำพูน </vt:lpstr>
      <vt:lpstr>จิตอาสาเหล่ากาชาดจังหวัดลำพูน </vt:lpstr>
      <vt:lpstr>มอบแอลกอฮอล์ </vt:lpstr>
      <vt:lpstr>มอบแอลกอฮอล์ </vt:lpstr>
      <vt:lpstr>จบการนำเสนอ  ขอบพระคุณคะ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สรุปการประชุมประจำเดือน</dc:title>
  <dc:creator>Windows User</dc:creator>
  <cp:lastModifiedBy>สำนักงาน เหล่ากาชาดจังหวัดลำพูน</cp:lastModifiedBy>
  <cp:revision>65</cp:revision>
  <dcterms:created xsi:type="dcterms:W3CDTF">2020-05-21T04:06:28Z</dcterms:created>
  <dcterms:modified xsi:type="dcterms:W3CDTF">2020-05-22T07:53:51Z</dcterms:modified>
</cp:coreProperties>
</file>