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handoutMasterIdLst>
    <p:handoutMasterId r:id="rId10"/>
  </p:handoutMasterIdLst>
  <p:sldIdLst>
    <p:sldId id="263" r:id="rId2"/>
    <p:sldId id="264" r:id="rId3"/>
    <p:sldId id="268" r:id="rId4"/>
    <p:sldId id="265" r:id="rId5"/>
    <p:sldId id="266" r:id="rId6"/>
    <p:sldId id="269" r:id="rId7"/>
    <p:sldId id="267" r:id="rId8"/>
  </p:sldIdLst>
  <p:sldSz cx="12192000" cy="6858000"/>
  <p:notesSz cx="7053263" cy="9309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E25E649-3F16-4E02-A733-19D2CDBF48F0}" styleName="สไตล์สีปานกลาง 3 - เน้น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DA37D80-6434-44D0-A028-1B22A696006F}" styleName="สไตล์สีอ่อน 3 - เน้น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C22544A-7EE6-4342-B048-85BDC9FD1C3A}" styleName="สไตล์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539" autoAdjust="0"/>
    <p:restoredTop sz="94660"/>
  </p:normalViewPr>
  <p:slideViewPr>
    <p:cSldViewPr snapToGrid="0" showGuides="1">
      <p:cViewPr varScale="1">
        <p:scale>
          <a:sx n="113" d="100"/>
          <a:sy n="113" d="100"/>
        </p:scale>
        <p:origin x="1032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56414" cy="467072"/>
          </a:xfrm>
          <a:prstGeom prst="rect">
            <a:avLst/>
          </a:prstGeom>
        </p:spPr>
        <p:txBody>
          <a:bodyPr vert="horz" lIns="93497" tIns="46749" rIns="93497" bIns="4674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quarter" idx="1"/>
          </p:nvPr>
        </p:nvSpPr>
        <p:spPr>
          <a:xfrm>
            <a:off x="3995217" y="0"/>
            <a:ext cx="3056414" cy="467072"/>
          </a:xfrm>
          <a:prstGeom prst="rect">
            <a:avLst/>
          </a:prstGeom>
        </p:spPr>
        <p:txBody>
          <a:bodyPr vert="horz" lIns="93497" tIns="46749" rIns="93497" bIns="46749" rtlCol="0"/>
          <a:lstStyle>
            <a:lvl1pPr algn="r">
              <a:defRPr sz="1200"/>
            </a:lvl1pPr>
          </a:lstStyle>
          <a:p>
            <a:fld id="{42643966-7555-47BE-875F-88E2CA92A090}" type="datetimeFigureOut">
              <a:rPr lang="en-US" smtClean="0"/>
              <a:t>5/22/2020</a:t>
            </a:fld>
            <a:endParaRPr lang="en-US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8842030"/>
            <a:ext cx="3056414" cy="467071"/>
          </a:xfrm>
          <a:prstGeom prst="rect">
            <a:avLst/>
          </a:prstGeom>
        </p:spPr>
        <p:txBody>
          <a:bodyPr vert="horz" lIns="93497" tIns="46749" rIns="93497" bIns="4674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ตัวแทนหมายเลขสไลด์ 4"/>
          <p:cNvSpPr>
            <a:spLocks noGrp="1"/>
          </p:cNvSpPr>
          <p:nvPr>
            <p:ph type="sldNum" sz="quarter" idx="3"/>
          </p:nvPr>
        </p:nvSpPr>
        <p:spPr>
          <a:xfrm>
            <a:off x="3995217" y="8842030"/>
            <a:ext cx="3056414" cy="467071"/>
          </a:xfrm>
          <a:prstGeom prst="rect">
            <a:avLst/>
          </a:prstGeom>
        </p:spPr>
        <p:txBody>
          <a:bodyPr vert="horz" lIns="93497" tIns="46749" rIns="93497" bIns="46749" rtlCol="0" anchor="b"/>
          <a:lstStyle>
            <a:lvl1pPr algn="r">
              <a:defRPr sz="1200"/>
            </a:lvl1pPr>
          </a:lstStyle>
          <a:p>
            <a:fld id="{603164D9-485A-49B3-A93C-3582DD0057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78017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56414" cy="467072"/>
          </a:xfrm>
          <a:prstGeom prst="rect">
            <a:avLst/>
          </a:prstGeom>
        </p:spPr>
        <p:txBody>
          <a:bodyPr vert="horz" lIns="93497" tIns="46749" rIns="93497" bIns="4674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995217" y="0"/>
            <a:ext cx="3056414" cy="467072"/>
          </a:xfrm>
          <a:prstGeom prst="rect">
            <a:avLst/>
          </a:prstGeom>
        </p:spPr>
        <p:txBody>
          <a:bodyPr vert="horz" lIns="93497" tIns="46749" rIns="93497" bIns="46749" rtlCol="0"/>
          <a:lstStyle>
            <a:lvl1pPr algn="r">
              <a:defRPr sz="1200"/>
            </a:lvl1pPr>
          </a:lstStyle>
          <a:p>
            <a:fld id="{E20BBCDC-C703-48CA-ACE4-9CAF096AA67B}" type="datetimeFigureOut">
              <a:rPr lang="en-US" smtClean="0"/>
              <a:t>5/22/2020</a:t>
            </a:fld>
            <a:endParaRPr lang="en-US"/>
          </a:p>
        </p:txBody>
      </p:sp>
      <p:sp>
        <p:nvSpPr>
          <p:cNvPr id="4" name="ตัวแทนรูปบนสไลด์ 3"/>
          <p:cNvSpPr>
            <a:spLocks noGrp="1" noRot="1" noChangeAspect="1"/>
          </p:cNvSpPr>
          <p:nvPr>
            <p:ph type="sldImg" idx="2"/>
          </p:nvPr>
        </p:nvSpPr>
        <p:spPr>
          <a:xfrm>
            <a:off x="733425" y="1163638"/>
            <a:ext cx="5586413" cy="31416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497" tIns="46749" rIns="93497" bIns="46749" rtlCol="0" anchor="ctr"/>
          <a:lstStyle/>
          <a:p>
            <a:endParaRPr lang="en-US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705327" y="4480004"/>
            <a:ext cx="5642610" cy="3665458"/>
          </a:xfrm>
          <a:prstGeom prst="rect">
            <a:avLst/>
          </a:prstGeom>
        </p:spPr>
        <p:txBody>
          <a:bodyPr vert="horz" lIns="93497" tIns="46749" rIns="93497" bIns="46749" rtlCol="0"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8842030"/>
            <a:ext cx="3056414" cy="467071"/>
          </a:xfrm>
          <a:prstGeom prst="rect">
            <a:avLst/>
          </a:prstGeom>
        </p:spPr>
        <p:txBody>
          <a:bodyPr vert="horz" lIns="93497" tIns="46749" rIns="93497" bIns="4674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5"/>
          </p:nvPr>
        </p:nvSpPr>
        <p:spPr>
          <a:xfrm>
            <a:off x="3995217" y="8842030"/>
            <a:ext cx="3056414" cy="467071"/>
          </a:xfrm>
          <a:prstGeom prst="rect">
            <a:avLst/>
          </a:prstGeom>
        </p:spPr>
        <p:txBody>
          <a:bodyPr vert="horz" lIns="93497" tIns="46749" rIns="93497" bIns="46749" rtlCol="0" anchor="b"/>
          <a:lstStyle>
            <a:lvl1pPr algn="r">
              <a:defRPr sz="1200"/>
            </a:lvl1pPr>
          </a:lstStyle>
          <a:p>
            <a:fld id="{DFE1E37D-8A23-4474-9192-085DAAA307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6156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2741613" y="520700"/>
            <a:ext cx="4619625" cy="2598738"/>
          </a:xfrm>
        </p:spPr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9C529-7A86-49F6-A78C-AB2AD9B5CF63}" type="slidenum">
              <a:rPr lang="th-TH" smtClean="0">
                <a:solidFill>
                  <a:prstClr val="black"/>
                </a:solidFill>
              </a:rPr>
              <a:pPr/>
              <a:t>1</a:t>
            </a:fld>
            <a:endParaRPr lang="th-TH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31942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2741613" y="520700"/>
            <a:ext cx="4619625" cy="2598738"/>
          </a:xfrm>
        </p:spPr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9C529-7A86-49F6-A78C-AB2AD9B5CF63}" type="slidenum">
              <a:rPr lang="th-TH" smtClean="0">
                <a:solidFill>
                  <a:prstClr val="black"/>
                </a:solidFill>
              </a:rPr>
              <a:pPr/>
              <a:t>2</a:t>
            </a:fld>
            <a:endParaRPr lang="th-TH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00396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2741613" y="520700"/>
            <a:ext cx="4619625" cy="2598738"/>
          </a:xfrm>
        </p:spPr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9C529-7A86-49F6-A78C-AB2AD9B5CF63}" type="slidenum">
              <a:rPr lang="th-TH" smtClean="0">
                <a:solidFill>
                  <a:prstClr val="black"/>
                </a:solidFill>
              </a:rPr>
              <a:pPr/>
              <a:t>3</a:t>
            </a:fld>
            <a:endParaRPr lang="th-TH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48836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2741613" y="520700"/>
            <a:ext cx="4619625" cy="2598738"/>
          </a:xfrm>
        </p:spPr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9C529-7A86-49F6-A78C-AB2AD9B5CF63}" type="slidenum">
              <a:rPr lang="th-TH" smtClean="0">
                <a:solidFill>
                  <a:prstClr val="black"/>
                </a:solidFill>
              </a:rPr>
              <a:pPr/>
              <a:t>4</a:t>
            </a:fld>
            <a:endParaRPr lang="th-TH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62604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2741613" y="520700"/>
            <a:ext cx="4619625" cy="2598738"/>
          </a:xfrm>
        </p:spPr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9C529-7A86-49F6-A78C-AB2AD9B5CF63}" type="slidenum">
              <a:rPr lang="th-TH" smtClean="0">
                <a:solidFill>
                  <a:prstClr val="black"/>
                </a:solidFill>
              </a:rPr>
              <a:pPr/>
              <a:t>5</a:t>
            </a:fld>
            <a:endParaRPr lang="th-TH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242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2741613" y="520700"/>
            <a:ext cx="4619625" cy="2598738"/>
          </a:xfrm>
        </p:spPr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9C529-7A86-49F6-A78C-AB2AD9B5CF63}" type="slidenum">
              <a:rPr lang="th-TH" smtClean="0">
                <a:solidFill>
                  <a:prstClr val="black"/>
                </a:solidFill>
              </a:rPr>
              <a:pPr/>
              <a:t>6</a:t>
            </a:fld>
            <a:endParaRPr lang="th-TH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34820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2741613" y="520700"/>
            <a:ext cx="4619625" cy="2598738"/>
          </a:xfrm>
        </p:spPr>
      </p:sp>
      <p:sp>
        <p:nvSpPr>
          <p:cNvPr id="3" name="ตัวยึดบันทึกย่อ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E9C529-7A86-49F6-A78C-AB2AD9B5CF63}" type="slidenum">
              <a:rPr lang="th-TH" smtClean="0">
                <a:solidFill>
                  <a:prstClr val="black"/>
                </a:solidFill>
              </a:rPr>
              <a:pPr/>
              <a:t>7</a:t>
            </a:fld>
            <a:endParaRPr lang="th-TH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12169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B5E5B-1620-49D7-8278-B932412D780A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22/05/63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AEAF0-EAA7-46A2-A6AF-17B809FC64C9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97007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B5E5B-1620-49D7-8278-B932412D780A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22/05/63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AEAF0-EAA7-46A2-A6AF-17B809FC64C9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9645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8839200" y="274641"/>
            <a:ext cx="27432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609600" y="274641"/>
            <a:ext cx="80264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B5E5B-1620-49D7-8278-B932412D780A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22/05/63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AEAF0-EAA7-46A2-A6AF-17B809FC64C9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34760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B5E5B-1620-49D7-8278-B932412D780A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22/05/63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AEAF0-EAA7-46A2-A6AF-17B809FC64C9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03786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B5E5B-1620-49D7-8278-B932412D780A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22/05/63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AEAF0-EAA7-46A2-A6AF-17B809FC64C9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80788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609600" y="1600203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6197600" y="1600203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B5E5B-1620-49D7-8278-B932412D780A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22/05/63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AEAF0-EAA7-46A2-A6AF-17B809FC64C9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0298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B5E5B-1620-49D7-8278-B932412D780A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22/05/63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AEAF0-EAA7-46A2-A6AF-17B809FC64C9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80694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B5E5B-1620-49D7-8278-B932412D780A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22/05/63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AEAF0-EAA7-46A2-A6AF-17B809FC64C9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87750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B5E5B-1620-49D7-8278-B932412D780A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22/05/63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AEAF0-EAA7-46A2-A6AF-17B809FC64C9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4437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766735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609601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B5E5B-1620-49D7-8278-B932412D780A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22/05/63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AEAF0-EAA7-46A2-A6AF-17B809FC64C9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76986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h-TH" smtClean="0"/>
              <a:t>คลิกไอคอนเพื่อเพิ่มรูปภาพ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3B5E5B-1620-49D7-8278-B932412D780A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22/05/63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EAEAF0-EAA7-46A2-A6AF-17B809FC64C9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11270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3B5E5B-1620-49D7-8278-B932412D780A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22/05/63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EAEAF0-EAA7-46A2-A6AF-17B809FC64C9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18863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pn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pn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pn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pn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pn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pn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pn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Straetegy\lamphun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31507" y="116632"/>
            <a:ext cx="1106909" cy="1010656"/>
          </a:xfrm>
          <a:prstGeom prst="rect">
            <a:avLst/>
          </a:prstGeom>
          <a:noFill/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วงรี 10"/>
          <p:cNvSpPr/>
          <p:nvPr/>
        </p:nvSpPr>
        <p:spPr>
          <a:xfrm>
            <a:off x="7752184" y="5949280"/>
            <a:ext cx="864096" cy="792088"/>
          </a:xfrm>
          <a:prstGeom prst="ellipse">
            <a:avLst/>
          </a:prstGeom>
          <a:blipFill>
            <a:blip r:embed="rId5" cstate="print"/>
            <a:stretch>
              <a:fillRect/>
            </a:stretch>
          </a:blip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800">
              <a:solidFill>
                <a:prstClr val="white"/>
              </a:solidFill>
            </a:endParaRPr>
          </a:p>
        </p:txBody>
      </p:sp>
      <p:sp>
        <p:nvSpPr>
          <p:cNvPr id="12" name="วงรี 11"/>
          <p:cNvSpPr/>
          <p:nvPr/>
        </p:nvSpPr>
        <p:spPr>
          <a:xfrm>
            <a:off x="6816080" y="5949280"/>
            <a:ext cx="864096" cy="792088"/>
          </a:xfrm>
          <a:prstGeom prst="ellipse">
            <a:avLst/>
          </a:prstGeom>
          <a:blipFill>
            <a:blip r:embed="rId6" cstate="print"/>
            <a:stretch>
              <a:fillRect/>
            </a:stretch>
          </a:blip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800">
              <a:solidFill>
                <a:prstClr val="white"/>
              </a:solidFill>
            </a:endParaRPr>
          </a:p>
        </p:txBody>
      </p:sp>
      <p:sp>
        <p:nvSpPr>
          <p:cNvPr id="13" name="วงรี 12"/>
          <p:cNvSpPr/>
          <p:nvPr/>
        </p:nvSpPr>
        <p:spPr>
          <a:xfrm>
            <a:off x="8688288" y="5949280"/>
            <a:ext cx="864096" cy="792088"/>
          </a:xfrm>
          <a:prstGeom prst="ellipse">
            <a:avLst/>
          </a:prstGeom>
          <a:blipFill>
            <a:blip r:embed="rId7" cstate="print"/>
            <a:stretch>
              <a:fillRect/>
            </a:stretch>
          </a:blip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800">
              <a:solidFill>
                <a:prstClr val="white"/>
              </a:solidFill>
            </a:endParaRPr>
          </a:p>
        </p:txBody>
      </p:sp>
      <p:sp>
        <p:nvSpPr>
          <p:cNvPr id="14" name="วงรี 13"/>
          <p:cNvSpPr/>
          <p:nvPr/>
        </p:nvSpPr>
        <p:spPr>
          <a:xfrm>
            <a:off x="9624392" y="5949280"/>
            <a:ext cx="864096" cy="792088"/>
          </a:xfrm>
          <a:prstGeom prst="ellipse">
            <a:avLst/>
          </a:prstGeom>
          <a:blipFill dpi="0" rotWithShape="1">
            <a:blip r:embed="rId8" cstate="print"/>
            <a:srcRect/>
            <a:stretch>
              <a:fillRect/>
            </a:stretch>
          </a:blip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800">
              <a:solidFill>
                <a:prstClr val="white"/>
              </a:solidFill>
            </a:endParaRPr>
          </a:p>
        </p:txBody>
      </p:sp>
      <p:graphicFrame>
        <p:nvGraphicFramePr>
          <p:cNvPr id="9" name="ตาราง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2076863"/>
              </p:ext>
            </p:extLst>
          </p:nvPr>
        </p:nvGraphicFramePr>
        <p:xfrm>
          <a:off x="160866" y="1257113"/>
          <a:ext cx="11751734" cy="4656688"/>
        </p:xfrm>
        <a:graphic>
          <a:graphicData uri="http://schemas.openxmlformats.org/drawingml/2006/table">
            <a:tbl>
              <a:tblPr firstRow="1" firstCol="1" bandRow="1"/>
              <a:tblGrid>
                <a:gridCol w="4631394"/>
                <a:gridCol w="827739"/>
                <a:gridCol w="818839"/>
                <a:gridCol w="809939"/>
                <a:gridCol w="943446"/>
                <a:gridCol w="809938"/>
                <a:gridCol w="2910439"/>
              </a:tblGrid>
              <a:tr h="78338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728980" algn="l"/>
                        </a:tabLst>
                      </a:pPr>
                      <a:r>
                        <a:rPr lang="th-TH" sz="2000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โครงการ</a:t>
                      </a:r>
                      <a:endParaRPr lang="en-US" sz="20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254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จัดทำร่าง</a:t>
                      </a:r>
                      <a:endParaRPr lang="en-US" sz="2000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TOR</a:t>
                      </a:r>
                      <a:endParaRPr lang="en-US" sz="20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254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ประกาศแผน</a:t>
                      </a:r>
                      <a:endParaRPr lang="en-US" sz="20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254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ประกาศ</a:t>
                      </a:r>
                      <a:endParaRPr lang="en-US" sz="2000" dirty="0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ร่าง</a:t>
                      </a:r>
                      <a:endParaRPr lang="en-US" sz="20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254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ประกาศ</a:t>
                      </a:r>
                      <a:endParaRPr lang="en-US" sz="2000" dirty="0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เชิญชวน</a:t>
                      </a:r>
                      <a:endParaRPr lang="en-US" sz="20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254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ประกาศผู้ชนะ</a:t>
                      </a:r>
                      <a:endParaRPr lang="en-US" sz="20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254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หมายเหตุ</a:t>
                      </a:r>
                      <a:endParaRPr lang="en-US" sz="20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254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95279">
                <a:tc gridSpan="7"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600"/>
                        </a:spcAft>
                        <a:tabLst>
                          <a:tab pos="288290" algn="l"/>
                        </a:tabLst>
                      </a:pPr>
                      <a:r>
                        <a:rPr lang="th-TH" sz="20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1.	สำนักงาน</a:t>
                      </a:r>
                      <a:r>
                        <a:rPr lang="th-TH" sz="2000" dirty="0" err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โยธาธิ</a:t>
                      </a:r>
                      <a:r>
                        <a:rPr lang="th-TH" sz="20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การและผังเมืองจังหวัด</a:t>
                      </a:r>
                      <a:r>
                        <a:rPr lang="th-TH" sz="2000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ลำพูน</a:t>
                      </a:r>
                      <a:endParaRPr lang="en-US" sz="20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254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alpha val="2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5173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18415" algn="l"/>
                          <a:tab pos="288290" algn="l"/>
                        </a:tabLst>
                      </a:pPr>
                      <a:r>
                        <a:rPr lang="th-TH" sz="20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	</a:t>
                      </a:r>
                      <a:r>
                        <a:rPr lang="th-TH" sz="2000" b="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	</a:t>
                      </a:r>
                      <a:r>
                        <a:rPr lang="th-TH" sz="2000" b="0" spc="-60" baseline="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1.1 โครงการก่อสร้างเขื่อนป้องกันตลิ่งริมแม่น้ำลี้ </a:t>
                      </a:r>
                      <a:r>
                        <a:rPr lang="th-TH" sz="2000" b="0" spc="-60" baseline="0" dirty="0" err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บ้านหล่าย</a:t>
                      </a:r>
                      <a:r>
                        <a:rPr lang="th-TH" sz="2000" b="0" spc="-60" baseline="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แก้ว </a:t>
                      </a:r>
                      <a:r>
                        <a:rPr lang="th-TH" sz="2000" b="0" spc="-60" baseline="0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/>
                      </a:r>
                      <a:br>
                        <a:rPr lang="th-TH" sz="2000" b="0" spc="-60" baseline="0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</a:br>
                      <a:r>
                        <a:rPr lang="th-TH" sz="2000" b="0" spc="-90" baseline="0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หมู่</a:t>
                      </a:r>
                      <a:r>
                        <a:rPr lang="th-TH" sz="2000" b="0" spc="-90" baseline="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ที่ 1 ตำบลศรีเตี้ย อำเภอบ้าน</a:t>
                      </a:r>
                      <a:r>
                        <a:rPr lang="th-TH" sz="2000" b="0" spc="-90" baseline="0" dirty="0" err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โฮ่ง</a:t>
                      </a:r>
                      <a:r>
                        <a:rPr lang="th-TH" sz="2000" b="0" spc="-90" baseline="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จังหวัดลำพูน (12,320,000 บาท)</a:t>
                      </a:r>
                      <a:endParaRPr lang="en-US" sz="2000" b="0" spc="-90" baseline="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20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20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20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20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20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20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20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20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20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lang="en-US" sz="2000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  <a:sym typeface="Wingdings 2" panose="05020102010507070707" pitchFamily="18" charset="2"/>
                        </a:rPr>
                        <a:t></a:t>
                      </a:r>
                      <a:endParaRPr lang="en-US" sz="20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th-TH" sz="1800" spc="-70" baseline="0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1. ลงนามสัญญาจ้าง โดยระยะเวลาตามสัญญาคือ 13 พ.ค. 63 - 9 มี.ค.64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th-TH" sz="1800" spc="-70" baseline="0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2. วงเงินจัดซื้อจัดจ้าง 7,470,480 บาท</a:t>
                      </a:r>
                      <a:endParaRPr lang="en-US" sz="1800" u="sng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81515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th-TH" sz="20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	</a:t>
                      </a:r>
                      <a:r>
                        <a:rPr lang="th-TH" sz="2000" b="0" spc="-7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1.2 ก่อสร้างเขื่อนป้องกันตลิ่งริม</a:t>
                      </a:r>
                      <a:r>
                        <a:rPr lang="th-TH" sz="2000" b="0" spc="-70" dirty="0" err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แม่น้ำก</a:t>
                      </a:r>
                      <a:r>
                        <a:rPr lang="th-TH" sz="2000" b="0" spc="-7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วง บ้านเวียงยอง </a:t>
                      </a:r>
                      <a:r>
                        <a:rPr lang="th-TH" sz="2000" b="0" spc="-70" baseline="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หมู่ที่ 3</a:t>
                      </a:r>
                      <a:r>
                        <a:rPr lang="th-TH" sz="2000" b="0" spc="-60" baseline="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2000" b="0" spc="-70" baseline="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ตำบลเวียงยอง อำเภอเมืองลำพูน จังหวัดลำพูน (7,500,000 บาท)</a:t>
                      </a:r>
                      <a:endParaRPr lang="en-US" sz="2000" b="0" spc="-70" baseline="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20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20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20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20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20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20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20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20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88290" algn="l"/>
                        </a:tabLst>
                        <a:defRPr/>
                      </a:pPr>
                      <a:r>
                        <a:rPr lang="en-US" sz="20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lang="en-US" sz="2000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  <a:sym typeface="Wingdings 2" panose="05020102010507070707" pitchFamily="18" charset="2"/>
                        </a:rPr>
                        <a:t></a:t>
                      </a:r>
                      <a:endParaRPr lang="en-US" sz="2000" dirty="0" smtClean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endParaRPr lang="en-US" sz="20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88290" algn="l"/>
                        </a:tabLst>
                        <a:defRPr/>
                      </a:pPr>
                      <a:r>
                        <a:rPr lang="th-TH" sz="1800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1. ลงนามสัญญาจ้าง โดยระยะเวลาตามสัญญาคือ  7 พ.ค. 63 - 3 ธ.ค.63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88290" algn="l"/>
                        </a:tabLst>
                        <a:defRPr/>
                      </a:pPr>
                      <a:r>
                        <a:rPr lang="th-TH" sz="1800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2. วงเงินจัดซื้อจัดจ้าง 5,536,000 บาท</a:t>
                      </a:r>
                      <a:endParaRPr kumimoji="0" lang="en-US" sz="1800" b="0" i="0" u="sng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alpha val="20000"/>
                      </a:srgbClr>
                    </a:solidFill>
                  </a:tcPr>
                </a:tc>
              </a:tr>
              <a:tr h="80592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th-TH" sz="2000" b="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	1.3 ก่อสร้างเขื่อนป้องกันตลิ่งริมแม่น้ำ</a:t>
                      </a:r>
                      <a:r>
                        <a:rPr lang="th-TH" sz="2000" b="0" dirty="0" err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ปิง</a:t>
                      </a:r>
                      <a:r>
                        <a:rPr lang="th-TH" sz="2000" b="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บ้านท่าตุ้ม หมู่ที่ 1 </a:t>
                      </a:r>
                      <a:r>
                        <a:rPr lang="th-TH" sz="2000" b="0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/>
                      </a:r>
                      <a:br>
                        <a:rPr lang="th-TH" sz="2000" b="0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</a:br>
                      <a:r>
                        <a:rPr lang="th-TH" sz="2000" b="0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ตำบล</a:t>
                      </a:r>
                      <a:r>
                        <a:rPr lang="th-TH" sz="2000" b="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ท่าตุ้ม อำเภอป่าซาง จังหวัดลำพูน (22,750,000 บาท)</a:t>
                      </a:r>
                      <a:endParaRPr lang="en-US" sz="2000" b="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20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20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20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20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20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20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20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20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88290" algn="l"/>
                        </a:tabLst>
                        <a:defRPr/>
                      </a:pPr>
                      <a:r>
                        <a:rPr lang="en-US" sz="20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lang="en-US" sz="2000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  <a:sym typeface="Wingdings 2" panose="05020102010507070707" pitchFamily="18" charset="2"/>
                        </a:rPr>
                        <a:t></a:t>
                      </a:r>
                      <a:endParaRPr lang="en-US" sz="2000" dirty="0" smtClean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endParaRPr lang="en-US" sz="20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88290" algn="l"/>
                        </a:tabLst>
                        <a:defRPr/>
                      </a:pPr>
                      <a:r>
                        <a:rPr kumimoji="0" lang="th-TH" sz="1800" b="0" i="0" u="none" strike="noStrike" kern="1200" cap="none" spc="-7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1. ลงนามสัญญาจ้าง โดยระยะเวลาตามสัญญาคือ  8 พ.ค. 63 - 3 พ.ค.64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88290" algn="l"/>
                        </a:tabLst>
                        <a:defRPr/>
                      </a:pPr>
                      <a:r>
                        <a:rPr kumimoji="0" lang="th-TH" sz="1800" b="0" i="0" u="none" strike="noStrike" kern="1200" cap="none" spc="-7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2. วงเงินจัดซื้อจัดจ้าง 7,470,480 บาท</a:t>
                      </a:r>
                      <a:endParaRPr kumimoji="0" lang="en-US" sz="1800" b="0" i="0" u="sng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80592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th-TH" sz="2000" b="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	</a:t>
                      </a:r>
                      <a:r>
                        <a:rPr lang="th-TH" sz="2000" b="0" spc="-60" baseline="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1.4 ก่อสร้างเขื่อนป้องกันตลิ่งริมแม่น้ำลี้บ้านป่าพลู หมู่ที่ 2 </a:t>
                      </a:r>
                      <a:r>
                        <a:rPr lang="th-TH" sz="2000" b="0" spc="-60" baseline="0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/>
                      </a:r>
                      <a:br>
                        <a:rPr lang="th-TH" sz="2000" b="0" spc="-60" baseline="0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</a:br>
                      <a:r>
                        <a:rPr lang="th-TH" sz="2000" b="0" spc="-60" baseline="0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ตำบล</a:t>
                      </a:r>
                      <a:r>
                        <a:rPr lang="th-TH" sz="2000" b="0" spc="-60" baseline="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ป่าพลู</a:t>
                      </a:r>
                      <a:r>
                        <a:rPr lang="th-TH" sz="2000" b="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อำเภอบ้าน</a:t>
                      </a:r>
                      <a:r>
                        <a:rPr lang="th-TH" sz="2000" b="0" dirty="0" err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โฮ่ง</a:t>
                      </a:r>
                      <a:r>
                        <a:rPr lang="th-TH" sz="2000" b="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จังหวัดลำพูน (4,020,000 บาท)</a:t>
                      </a:r>
                      <a:endParaRPr lang="en-US" sz="2000" b="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20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20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20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20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20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20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20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endParaRPr lang="en-US" sz="20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88290" algn="l"/>
                        </a:tabLst>
                        <a:defRPr/>
                      </a:pPr>
                      <a:r>
                        <a:rPr lang="en-US" sz="20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lang="en-US" sz="2000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  <a:sym typeface="Wingdings 2" panose="05020102010507070707" pitchFamily="18" charset="2"/>
                        </a:rPr>
                        <a:t></a:t>
                      </a:r>
                      <a:endParaRPr lang="en-US" sz="2000" dirty="0" smtClean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endParaRPr lang="en-US" sz="20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88290" algn="l"/>
                        </a:tabLst>
                        <a:defRPr/>
                      </a:pPr>
                      <a:r>
                        <a:rPr lang="en-US" sz="1800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kumimoji="0" lang="th-TH" sz="1800" b="0" i="0" u="none" strike="noStrike" kern="1200" cap="none" spc="-7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1. ลงนามสัญญาจ้าง โดยระยะเวลาตามสัญญาคือ  8 พ.ค. 63 - 4 ธ.ค.63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88290" algn="l"/>
                        </a:tabLst>
                        <a:defRPr/>
                      </a:pPr>
                      <a:r>
                        <a:rPr kumimoji="0" lang="th-TH" sz="1800" b="0" i="0" u="none" strike="noStrike" kern="1200" cap="none" spc="-7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2. วงเงินจัดซื้อจัดจ้าง 2,990,000 บาท</a:t>
                      </a:r>
                      <a:endParaRPr kumimoji="0" lang="en-US" sz="1800" b="0" i="0" u="sng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67724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Straetegy\lamphun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31507" y="116632"/>
            <a:ext cx="1106909" cy="1010656"/>
          </a:xfrm>
          <a:prstGeom prst="rect">
            <a:avLst/>
          </a:prstGeom>
          <a:noFill/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วงรี 10"/>
          <p:cNvSpPr/>
          <p:nvPr/>
        </p:nvSpPr>
        <p:spPr>
          <a:xfrm>
            <a:off x="7752184" y="5949280"/>
            <a:ext cx="864096" cy="792088"/>
          </a:xfrm>
          <a:prstGeom prst="ellipse">
            <a:avLst/>
          </a:prstGeom>
          <a:blipFill>
            <a:blip r:embed="rId5" cstate="print"/>
            <a:stretch>
              <a:fillRect/>
            </a:stretch>
          </a:blip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800">
              <a:solidFill>
                <a:prstClr val="white"/>
              </a:solidFill>
            </a:endParaRPr>
          </a:p>
        </p:txBody>
      </p:sp>
      <p:sp>
        <p:nvSpPr>
          <p:cNvPr id="12" name="วงรี 11"/>
          <p:cNvSpPr/>
          <p:nvPr/>
        </p:nvSpPr>
        <p:spPr>
          <a:xfrm>
            <a:off x="6816080" y="5949280"/>
            <a:ext cx="864096" cy="792088"/>
          </a:xfrm>
          <a:prstGeom prst="ellipse">
            <a:avLst/>
          </a:prstGeom>
          <a:blipFill>
            <a:blip r:embed="rId6" cstate="print"/>
            <a:stretch>
              <a:fillRect/>
            </a:stretch>
          </a:blip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800">
              <a:solidFill>
                <a:prstClr val="white"/>
              </a:solidFill>
            </a:endParaRPr>
          </a:p>
        </p:txBody>
      </p:sp>
      <p:sp>
        <p:nvSpPr>
          <p:cNvPr id="13" name="วงรี 12"/>
          <p:cNvSpPr/>
          <p:nvPr/>
        </p:nvSpPr>
        <p:spPr>
          <a:xfrm>
            <a:off x="8688288" y="5949280"/>
            <a:ext cx="864096" cy="792088"/>
          </a:xfrm>
          <a:prstGeom prst="ellipse">
            <a:avLst/>
          </a:prstGeom>
          <a:blipFill>
            <a:blip r:embed="rId7" cstate="print"/>
            <a:stretch>
              <a:fillRect/>
            </a:stretch>
          </a:blip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800">
              <a:solidFill>
                <a:prstClr val="white"/>
              </a:solidFill>
            </a:endParaRPr>
          </a:p>
        </p:txBody>
      </p:sp>
      <p:sp>
        <p:nvSpPr>
          <p:cNvPr id="14" name="วงรี 13"/>
          <p:cNvSpPr/>
          <p:nvPr/>
        </p:nvSpPr>
        <p:spPr>
          <a:xfrm>
            <a:off x="9624392" y="5949280"/>
            <a:ext cx="864096" cy="792088"/>
          </a:xfrm>
          <a:prstGeom prst="ellipse">
            <a:avLst/>
          </a:prstGeom>
          <a:blipFill dpi="0" rotWithShape="1">
            <a:blip r:embed="rId8" cstate="print"/>
            <a:srcRect/>
            <a:stretch>
              <a:fillRect/>
            </a:stretch>
          </a:blip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800">
              <a:solidFill>
                <a:prstClr val="white"/>
              </a:solidFill>
            </a:endParaRPr>
          </a:p>
        </p:txBody>
      </p:sp>
      <p:graphicFrame>
        <p:nvGraphicFramePr>
          <p:cNvPr id="10" name="ตาราง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3292945"/>
              </p:ext>
            </p:extLst>
          </p:nvPr>
        </p:nvGraphicFramePr>
        <p:xfrm>
          <a:off x="121178" y="1645920"/>
          <a:ext cx="11949643" cy="4115499"/>
        </p:xfrm>
        <a:graphic>
          <a:graphicData uri="http://schemas.openxmlformats.org/drawingml/2006/table">
            <a:tbl>
              <a:tblPr firstRow="1" firstCol="1" bandRow="1"/>
              <a:tblGrid>
                <a:gridCol w="3693569"/>
                <a:gridCol w="947070"/>
                <a:gridCol w="805008"/>
                <a:gridCol w="899716"/>
                <a:gridCol w="1183836"/>
                <a:gridCol w="1012341"/>
                <a:gridCol w="3408103"/>
              </a:tblGrid>
              <a:tr h="468084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  <a:tabLst>
                          <a:tab pos="728980" algn="l"/>
                        </a:tabLst>
                      </a:pPr>
                      <a:r>
                        <a:rPr lang="th-TH" sz="2000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โครงการ</a:t>
                      </a:r>
                      <a:endParaRPr lang="en-US" sz="20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254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จัดทำร่าง</a:t>
                      </a:r>
                      <a:endParaRPr lang="en-US" sz="2000" b="1" dirty="0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TOR</a:t>
                      </a:r>
                      <a:endParaRPr lang="en-US" sz="20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254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ประกาศแผน</a:t>
                      </a:r>
                      <a:endParaRPr lang="en-US" sz="20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254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ประกาศ</a:t>
                      </a:r>
                      <a:endParaRPr lang="en-US" sz="2000" b="1" dirty="0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ร่าง</a:t>
                      </a:r>
                      <a:endParaRPr lang="en-US" sz="20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ED7D31"/>
                      </a:solidFill>
                    </a:lnR>
                    <a:lnT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ประกาศ</a:t>
                      </a:r>
                      <a:endParaRPr lang="en-US" sz="2000" b="1" dirty="0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เชิญชวน</a:t>
                      </a:r>
                      <a:endParaRPr lang="en-US" sz="20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ED7D31"/>
                      </a:solidFill>
                    </a:lnR>
                    <a:lnT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ประกาศ</a:t>
                      </a:r>
                      <a:br>
                        <a:rPr lang="th-TH" sz="2000" b="1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</a:br>
                      <a:r>
                        <a:rPr lang="th-TH" sz="2000" b="1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ผู้</a:t>
                      </a:r>
                      <a:r>
                        <a:rPr lang="th-TH" sz="20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ชนะ</a:t>
                      </a:r>
                      <a:endParaRPr lang="en-US" sz="20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254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หมายเหตุ</a:t>
                      </a:r>
                      <a:endParaRPr lang="en-US" sz="20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254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7075">
                <a:tc gridSpan="7"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algn="l">
                        <a:lnSpc>
                          <a:spcPct val="90000"/>
                        </a:lnSpc>
                        <a:spcAft>
                          <a:spcPts val="0"/>
                        </a:spcAft>
                        <a:tabLst>
                          <a:tab pos="271463" algn="l"/>
                          <a:tab pos="728663" algn="l"/>
                        </a:tabLst>
                      </a:pPr>
                      <a:r>
                        <a:rPr lang="th-TH" sz="2000" b="1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2.</a:t>
                      </a:r>
                      <a:r>
                        <a:rPr lang="th-TH" sz="2000" b="1" kern="1200" baseline="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	</a:t>
                      </a:r>
                      <a:r>
                        <a:rPr lang="th-TH" sz="2000" b="1" kern="120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สำนักงานอุตสาหกรรมจังหวัดลำพูน</a:t>
                      </a:r>
                      <a:endParaRPr lang="en-US" sz="20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254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alpha val="2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93616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90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th-TH" sz="20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	</a:t>
                      </a:r>
                      <a:r>
                        <a:rPr lang="th-TH" sz="2000" b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2.1 กิจกรรมส่งเสริมนวัตกรรมและการออกแบบผลิตภัณฑ์สร้างสรรค์ </a:t>
                      </a:r>
                      <a:r>
                        <a:rPr lang="th-TH" sz="2000" b="0" i="1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(449,500 บาท)</a:t>
                      </a:r>
                      <a:endParaRPr lang="en-US" sz="2000" b="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20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 </a:t>
                      </a: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20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ED7D31"/>
                      </a:solidFill>
                    </a:lnR>
                    <a:lnT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20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ED7D31"/>
                      </a:solidFill>
                    </a:lnR>
                    <a:lnT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20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ED7D31"/>
                      </a:solidFill>
                    </a:lnR>
                    <a:lnT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20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lang="en-US" sz="2000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  <a:sym typeface="Wingdings 2" panose="05020102010507070707" pitchFamily="18" charset="2"/>
                        </a:rPr>
                        <a:t></a:t>
                      </a:r>
                      <a:endParaRPr lang="th-TH" sz="2000" dirty="0" smtClean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  <a:sym typeface="Wingdings 2" panose="05020102010507070707" pitchFamily="18" charset="2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ED7D31"/>
                      </a:solidFill>
                    </a:lnR>
                    <a:lnT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th-TH" sz="2000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1.ประกาศผู้ชนะเมื่อวันที่ 27 กุมภาพันธ์ 2563 และจัดทำสัญญาจ้างเรียบร้อยแล้ว ผู้รับจ้างได้ดำเนินการจัดกิจกรรมอบรมแล้วเมื่อวันที่ 3 มีนาคม 2563</a:t>
                      </a:r>
                    </a:p>
                    <a:p>
                      <a:pPr>
                        <a:lnSpc>
                          <a:spcPct val="90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th-TH" sz="2000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2. กิจกรรมประกอบด้วย 2 งวด ซึ่งเบิกจ่าย 1 งวดงบประมาณ 157,325 บาท</a:t>
                      </a:r>
                      <a:endParaRPr lang="en-US" sz="2000" spc="-80" baseline="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ED7D31"/>
                      </a:solidFill>
                    </a:lnR>
                    <a:lnT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34042">
                <a:tc gridSpan="7"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88290" algn="l"/>
                        </a:tabLst>
                        <a:defRPr/>
                      </a:pPr>
                      <a:r>
                        <a:rPr lang="th-TH" sz="2000" b="1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3.	อำเภอป่าซาง </a:t>
                      </a:r>
                      <a:endParaRPr lang="en-US" sz="2000" dirty="0" smtClean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alpha val="2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17021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90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th-TH" sz="2000" b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	</a:t>
                      </a:r>
                      <a:r>
                        <a:rPr lang="th-TH" sz="2000" b="0" spc="-80" baseline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3.1 กิจกรรมส่งเสริมการจัดงานผ้าฝ้าย “แต่งสีอวด</a:t>
                      </a:r>
                      <a:r>
                        <a:rPr lang="th-TH" sz="2000" b="0" spc="-80" baseline="0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ลายผ้าฝ้าย</a:t>
                      </a:r>
                      <a:r>
                        <a:rPr lang="th-TH" sz="2000" b="0" spc="-70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ดอน</a:t>
                      </a:r>
                      <a:r>
                        <a:rPr lang="th-TH" sz="2000" b="0" spc="-7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หลวง” </a:t>
                      </a:r>
                      <a:r>
                        <a:rPr lang="th-TH" sz="2000" b="0" i="1" spc="-4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(300,000 บาท)</a:t>
                      </a:r>
                      <a:endParaRPr lang="en-US" sz="2000" b="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20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 </a:t>
                      </a: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20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ED7D31"/>
                      </a:solidFill>
                    </a:lnR>
                    <a:lnT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20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ED7D31"/>
                      </a:solidFill>
                    </a:lnR>
                    <a:lnT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20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ED7D31"/>
                      </a:solidFill>
                    </a:lnR>
                    <a:lnT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20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ED7D31"/>
                      </a:solidFill>
                    </a:lnR>
                    <a:lnT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th-TH" sz="2000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โอนงบประมาณรายจ่ายประจำปีงบประมาณ พ.ศ. 2563 เพื่อนำงบประมาณไปใช้จ่ายในการดำเนินการแก้ไขปัญหาและเยียวยาผู้ได้รับผลกระทบจากการแพร่ระบาดของโรคติดเชื้อ</a:t>
                      </a:r>
                      <a:r>
                        <a:rPr lang="th-TH" sz="2000" dirty="0" err="1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ไวรัส</a:t>
                      </a:r>
                      <a:r>
                        <a:rPr lang="th-TH" sz="2000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โคโรนา 2019</a:t>
                      </a:r>
                      <a:endParaRPr lang="en-US" sz="20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ED7D31"/>
                      </a:solidFill>
                    </a:lnR>
                    <a:lnT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81036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Straetegy\lamphun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31507" y="116632"/>
            <a:ext cx="1106909" cy="1010656"/>
          </a:xfrm>
          <a:prstGeom prst="rect">
            <a:avLst/>
          </a:prstGeom>
          <a:noFill/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วงรี 10"/>
          <p:cNvSpPr/>
          <p:nvPr/>
        </p:nvSpPr>
        <p:spPr>
          <a:xfrm>
            <a:off x="7752184" y="5949280"/>
            <a:ext cx="864096" cy="792088"/>
          </a:xfrm>
          <a:prstGeom prst="ellipse">
            <a:avLst/>
          </a:prstGeom>
          <a:blipFill>
            <a:blip r:embed="rId5" cstate="print"/>
            <a:stretch>
              <a:fillRect/>
            </a:stretch>
          </a:blip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800">
              <a:solidFill>
                <a:prstClr val="white"/>
              </a:solidFill>
            </a:endParaRPr>
          </a:p>
        </p:txBody>
      </p:sp>
      <p:sp>
        <p:nvSpPr>
          <p:cNvPr id="12" name="วงรี 11"/>
          <p:cNvSpPr/>
          <p:nvPr/>
        </p:nvSpPr>
        <p:spPr>
          <a:xfrm>
            <a:off x="6816080" y="5949280"/>
            <a:ext cx="864096" cy="792088"/>
          </a:xfrm>
          <a:prstGeom prst="ellipse">
            <a:avLst/>
          </a:prstGeom>
          <a:blipFill>
            <a:blip r:embed="rId6" cstate="print"/>
            <a:stretch>
              <a:fillRect/>
            </a:stretch>
          </a:blip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800">
              <a:solidFill>
                <a:prstClr val="white"/>
              </a:solidFill>
            </a:endParaRPr>
          </a:p>
        </p:txBody>
      </p:sp>
      <p:sp>
        <p:nvSpPr>
          <p:cNvPr id="13" name="วงรี 12"/>
          <p:cNvSpPr/>
          <p:nvPr/>
        </p:nvSpPr>
        <p:spPr>
          <a:xfrm>
            <a:off x="8688288" y="5949280"/>
            <a:ext cx="864096" cy="792088"/>
          </a:xfrm>
          <a:prstGeom prst="ellipse">
            <a:avLst/>
          </a:prstGeom>
          <a:blipFill>
            <a:blip r:embed="rId7" cstate="print"/>
            <a:stretch>
              <a:fillRect/>
            </a:stretch>
          </a:blip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800">
              <a:solidFill>
                <a:prstClr val="white"/>
              </a:solidFill>
            </a:endParaRPr>
          </a:p>
        </p:txBody>
      </p:sp>
      <p:sp>
        <p:nvSpPr>
          <p:cNvPr id="14" name="วงรี 13"/>
          <p:cNvSpPr/>
          <p:nvPr/>
        </p:nvSpPr>
        <p:spPr>
          <a:xfrm>
            <a:off x="9624392" y="5949280"/>
            <a:ext cx="864096" cy="792088"/>
          </a:xfrm>
          <a:prstGeom prst="ellipse">
            <a:avLst/>
          </a:prstGeom>
          <a:blipFill dpi="0" rotWithShape="1">
            <a:blip r:embed="rId8" cstate="print"/>
            <a:srcRect/>
            <a:stretch>
              <a:fillRect/>
            </a:stretch>
          </a:blip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800">
              <a:solidFill>
                <a:prstClr val="white"/>
              </a:solidFill>
            </a:endParaRPr>
          </a:p>
        </p:txBody>
      </p:sp>
      <p:graphicFrame>
        <p:nvGraphicFramePr>
          <p:cNvPr id="10" name="ตาราง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340875"/>
              </p:ext>
            </p:extLst>
          </p:nvPr>
        </p:nvGraphicFramePr>
        <p:xfrm>
          <a:off x="222779" y="1783080"/>
          <a:ext cx="11746442" cy="3291840"/>
        </p:xfrm>
        <a:graphic>
          <a:graphicData uri="http://schemas.openxmlformats.org/drawingml/2006/table">
            <a:tbl>
              <a:tblPr firstRow="1" firstCol="1" bandRow="1"/>
              <a:tblGrid>
                <a:gridCol w="3630761"/>
                <a:gridCol w="930965"/>
                <a:gridCol w="791319"/>
                <a:gridCol w="884417"/>
                <a:gridCol w="1163705"/>
                <a:gridCol w="995126"/>
                <a:gridCol w="3350149"/>
              </a:tblGrid>
              <a:tr h="54448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  <a:tabLst>
                          <a:tab pos="728980" algn="l"/>
                        </a:tabLst>
                      </a:pPr>
                      <a:r>
                        <a:rPr lang="th-TH" sz="2000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โครงการ</a:t>
                      </a:r>
                      <a:endParaRPr lang="en-US" sz="20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254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จัดทำร่าง</a:t>
                      </a:r>
                      <a:endParaRPr lang="en-US" sz="2000" b="1" dirty="0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TOR</a:t>
                      </a:r>
                      <a:endParaRPr lang="en-US" sz="20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254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ประกาศแผน</a:t>
                      </a:r>
                      <a:endParaRPr lang="en-US" sz="20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254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ประกาศ</a:t>
                      </a:r>
                      <a:endParaRPr lang="en-US" sz="2000" b="1" dirty="0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ร่าง</a:t>
                      </a:r>
                      <a:endParaRPr lang="en-US" sz="20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ED7D31"/>
                      </a:solidFill>
                    </a:lnR>
                    <a:lnT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ประกาศ</a:t>
                      </a:r>
                      <a:endParaRPr lang="en-US" sz="2000" b="1" dirty="0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เชิญชวน</a:t>
                      </a:r>
                      <a:endParaRPr lang="en-US" sz="20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ED7D31"/>
                      </a:solidFill>
                    </a:lnR>
                    <a:lnT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ประกาศ</a:t>
                      </a:r>
                      <a:br>
                        <a:rPr lang="th-TH" sz="2000" b="1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</a:br>
                      <a:r>
                        <a:rPr lang="th-TH" sz="2000" b="1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ผู้</a:t>
                      </a:r>
                      <a:r>
                        <a:rPr lang="th-TH" sz="20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ชนะ</a:t>
                      </a:r>
                      <a:endParaRPr lang="en-US" sz="20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254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</a:pPr>
                      <a:r>
                        <a:rPr lang="th-TH" sz="2000" b="1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หมายเหตุ</a:t>
                      </a:r>
                      <a:endParaRPr lang="en-US" sz="20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254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72243">
                <a:tc gridSpan="7"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l" defTabSz="914400" rtl="0" eaLnBrk="1" fontAlgn="auto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88290" algn="l"/>
                        </a:tabLst>
                        <a:defRPr/>
                      </a:pPr>
                      <a:r>
                        <a:rPr lang="th-TH" sz="2000" b="1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4.	สำนักงานวัฒนธรรมจังหวัดลำพูน </a:t>
                      </a:r>
                      <a:endParaRPr lang="en-US" sz="2000" dirty="0" smtClean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254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alpha val="2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90569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90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th-TH" sz="2000" b="0" i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	</a:t>
                      </a:r>
                      <a:r>
                        <a:rPr lang="th-TH" sz="2000" b="0" i="0" spc="-40" baseline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4.1 ค่าจ้างเหมาจัดงานสืบสานประเพณีสรงน้ำพระธาตุหริ</a:t>
                      </a:r>
                      <a:r>
                        <a:rPr lang="th-TH" sz="2000" b="0" i="0" spc="-40" baseline="0" dirty="0" err="1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ภุญ</a:t>
                      </a:r>
                      <a:r>
                        <a:rPr lang="th-TH" sz="2000" b="0" i="0" spc="-40" baseline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ชัย </a:t>
                      </a:r>
                      <a:r>
                        <a:rPr lang="th-TH" sz="2000" b="0" i="0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(</a:t>
                      </a:r>
                      <a:r>
                        <a:rPr lang="th-TH" sz="2000" b="0" i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1,500,000 บาท)</a:t>
                      </a:r>
                      <a:endParaRPr lang="en-US" sz="2000" b="0" i="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20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 </a:t>
                      </a: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20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ED7D31"/>
                      </a:solidFill>
                    </a:lnR>
                    <a:lnT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20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ED7D31"/>
                      </a:solidFill>
                    </a:lnR>
                    <a:lnT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20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ED7D31"/>
                      </a:solidFill>
                    </a:lnR>
                    <a:lnT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2000" spc="-3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 </a:t>
                      </a:r>
                      <a:endParaRPr lang="en-US" sz="20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ED7D31"/>
                      </a:solidFill>
                    </a:lnR>
                    <a:lnT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th-TH" sz="2000" b="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1.ยกเลิกการจัดซื้อจัดจ้างเพื่อป้องกันการแพร่ระบาดของ</a:t>
                      </a:r>
                      <a:r>
                        <a:rPr lang="th-TH" sz="2000" b="0" dirty="0" err="1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ไวรัส</a:t>
                      </a:r>
                      <a:r>
                        <a:rPr lang="th-TH" sz="2000" b="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en-US" sz="2000" b="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COVID -19 </a:t>
                      </a:r>
                    </a:p>
                    <a:p>
                      <a:pPr>
                        <a:lnSpc>
                          <a:spcPct val="90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2000" b="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2. </a:t>
                      </a:r>
                      <a:r>
                        <a:rPr lang="th-TH" sz="2000" b="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โอนงบประมาณรายจ่ายประจำปีงบประมาณ พ.ศ. 2563 เพื่อนำงบประมาณไปใช้จ่ายในการดำเนินการแก้ไขปัญหาและเยียวยาผู้ได้รับผลกระทบจากการแพร่ระบาดของโรคติดเชื้อ</a:t>
                      </a:r>
                      <a:r>
                        <a:rPr lang="th-TH" sz="2000" b="0" dirty="0" err="1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ไวรัส</a:t>
                      </a:r>
                      <a:r>
                        <a:rPr lang="th-TH" sz="2000" b="0" dirty="0" smtClean="0">
                          <a:solidFill>
                            <a:schemeClr val="tx1"/>
                          </a:solidFill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โคโรนา 2019</a:t>
                      </a:r>
                      <a:endParaRPr lang="en-US" sz="2000" b="0" spc="-60" baseline="0" dirty="0">
                        <a:solidFill>
                          <a:schemeClr val="tx1"/>
                        </a:solidFill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ED7D31"/>
                      </a:solidFill>
                    </a:lnR>
                    <a:lnT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4448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90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th-TH" sz="2000" b="0" i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	</a:t>
                      </a:r>
                      <a:r>
                        <a:rPr lang="th-TH" sz="2000" b="0" i="0" spc="-50" baseline="0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4.2 ค่าจ้างเหมาจัดงานสืบสานประเพณีสลากย้อมหนึ่งเดียวในโลก</a:t>
                      </a:r>
                      <a:r>
                        <a:rPr lang="th-TH" sz="2000" b="0" i="0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(1,200,000 บาท)</a:t>
                      </a:r>
                      <a:endParaRPr lang="en-US" sz="2000" b="0" i="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20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 </a:t>
                      </a: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20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ED7D31"/>
                      </a:solidFill>
                    </a:lnR>
                    <a:lnT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20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ED7D31"/>
                      </a:solidFill>
                    </a:lnR>
                    <a:lnT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20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ED7D31"/>
                      </a:solidFill>
                    </a:lnR>
                    <a:lnT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20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  <a:sym typeface="Wingdings 2" panose="05020102010507070707" pitchFamily="18" charset="2"/>
                        </a:rPr>
                        <a:t></a:t>
                      </a:r>
                      <a:endParaRPr lang="en-US" sz="20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algn="ctr">
                        <a:lnSpc>
                          <a:spcPct val="90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th-TH" sz="2000" spc="-3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(23 มี.ค. 63)</a:t>
                      </a:r>
                      <a:endParaRPr lang="en-US" sz="20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ED7D31"/>
                      </a:solidFill>
                    </a:lnR>
                    <a:lnT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90000"/>
                        </a:lnSpc>
                      </a:pPr>
                      <a:r>
                        <a:rPr lang="th-TH" sz="200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ประกาศผู้ชนะเมื่อวันที่ 23</a:t>
                      </a:r>
                      <a:r>
                        <a:rPr lang="th-TH" sz="2000" baseline="0" dirty="0" smtClean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มีนาคม 2563</a:t>
                      </a:r>
                      <a:endParaRPr lang="en-US" sz="20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ED7D31"/>
                      </a:solidFill>
                    </a:lnR>
                    <a:lnT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35126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Straetegy\lamphun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31507" y="116632"/>
            <a:ext cx="1106909" cy="1010656"/>
          </a:xfrm>
          <a:prstGeom prst="rect">
            <a:avLst/>
          </a:prstGeom>
          <a:noFill/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วงรี 10"/>
          <p:cNvSpPr/>
          <p:nvPr/>
        </p:nvSpPr>
        <p:spPr>
          <a:xfrm>
            <a:off x="7752184" y="6025480"/>
            <a:ext cx="864096" cy="792088"/>
          </a:xfrm>
          <a:prstGeom prst="ellipse">
            <a:avLst/>
          </a:prstGeom>
          <a:blipFill>
            <a:blip r:embed="rId5" cstate="print"/>
            <a:stretch>
              <a:fillRect/>
            </a:stretch>
          </a:blip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800">
              <a:solidFill>
                <a:prstClr val="white"/>
              </a:solidFill>
            </a:endParaRPr>
          </a:p>
        </p:txBody>
      </p:sp>
      <p:sp>
        <p:nvSpPr>
          <p:cNvPr id="12" name="วงรี 11"/>
          <p:cNvSpPr/>
          <p:nvPr/>
        </p:nvSpPr>
        <p:spPr>
          <a:xfrm>
            <a:off x="6816080" y="6025480"/>
            <a:ext cx="864096" cy="792088"/>
          </a:xfrm>
          <a:prstGeom prst="ellipse">
            <a:avLst/>
          </a:prstGeom>
          <a:blipFill>
            <a:blip r:embed="rId6" cstate="print"/>
            <a:stretch>
              <a:fillRect/>
            </a:stretch>
          </a:blip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800">
              <a:solidFill>
                <a:prstClr val="white"/>
              </a:solidFill>
            </a:endParaRPr>
          </a:p>
        </p:txBody>
      </p:sp>
      <p:sp>
        <p:nvSpPr>
          <p:cNvPr id="13" name="วงรี 12"/>
          <p:cNvSpPr/>
          <p:nvPr/>
        </p:nvSpPr>
        <p:spPr>
          <a:xfrm>
            <a:off x="8688288" y="6025480"/>
            <a:ext cx="864096" cy="792088"/>
          </a:xfrm>
          <a:prstGeom prst="ellipse">
            <a:avLst/>
          </a:prstGeom>
          <a:blipFill>
            <a:blip r:embed="rId7" cstate="print"/>
            <a:stretch>
              <a:fillRect/>
            </a:stretch>
          </a:blip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800">
              <a:solidFill>
                <a:prstClr val="white"/>
              </a:solidFill>
            </a:endParaRPr>
          </a:p>
        </p:txBody>
      </p:sp>
      <p:sp>
        <p:nvSpPr>
          <p:cNvPr id="14" name="วงรี 13"/>
          <p:cNvSpPr/>
          <p:nvPr/>
        </p:nvSpPr>
        <p:spPr>
          <a:xfrm>
            <a:off x="9624392" y="6025480"/>
            <a:ext cx="864096" cy="792088"/>
          </a:xfrm>
          <a:prstGeom prst="ellipse">
            <a:avLst/>
          </a:prstGeom>
          <a:blipFill dpi="0" rotWithShape="1">
            <a:blip r:embed="rId8" cstate="print"/>
            <a:srcRect/>
            <a:stretch>
              <a:fillRect/>
            </a:stretch>
          </a:blip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800">
              <a:solidFill>
                <a:prstClr val="white"/>
              </a:solidFill>
            </a:endParaRPr>
          </a:p>
        </p:txBody>
      </p:sp>
      <p:graphicFrame>
        <p:nvGraphicFramePr>
          <p:cNvPr id="8" name="ตาราง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1506931"/>
              </p:ext>
            </p:extLst>
          </p:nvPr>
        </p:nvGraphicFramePr>
        <p:xfrm>
          <a:off x="152400" y="1356250"/>
          <a:ext cx="11887199" cy="4710886"/>
        </p:xfrm>
        <a:graphic>
          <a:graphicData uri="http://schemas.openxmlformats.org/drawingml/2006/table">
            <a:tbl>
              <a:tblPr firstRow="1" firstCol="1" bandRow="1"/>
              <a:tblGrid>
                <a:gridCol w="3911600"/>
                <a:gridCol w="812800"/>
                <a:gridCol w="897467"/>
                <a:gridCol w="990600"/>
                <a:gridCol w="838200"/>
                <a:gridCol w="863600"/>
                <a:gridCol w="3572932"/>
              </a:tblGrid>
              <a:tr h="50168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728980" algn="l"/>
                        </a:tabLst>
                      </a:pPr>
                      <a:r>
                        <a:rPr lang="th-TH" sz="1700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โครงการ</a:t>
                      </a:r>
                      <a:endParaRPr lang="en-US" sz="17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254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7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จัดทำร่าง</a:t>
                      </a:r>
                      <a:endParaRPr lang="en-US" sz="1700" dirty="0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7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TOR</a:t>
                      </a:r>
                      <a:endParaRPr lang="en-US" sz="17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7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ประกาศแผน</a:t>
                      </a:r>
                      <a:endParaRPr lang="en-US" sz="17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254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7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ประกาศ</a:t>
                      </a:r>
                      <a:endParaRPr lang="en-US" sz="1700" dirty="0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7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ร่าง</a:t>
                      </a:r>
                      <a:endParaRPr lang="en-US" sz="17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254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7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ประกาศ</a:t>
                      </a:r>
                      <a:endParaRPr lang="en-US" sz="1700" dirty="0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7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เชิญชวน</a:t>
                      </a:r>
                      <a:endParaRPr lang="en-US" sz="17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254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700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ประกาศ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700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ผู้</a:t>
                      </a:r>
                      <a:r>
                        <a:rPr lang="th-TH" sz="17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ชนะ</a:t>
                      </a:r>
                      <a:endParaRPr lang="en-US" sz="17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254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7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หมายเหตุ</a:t>
                      </a:r>
                      <a:endParaRPr lang="en-US" sz="17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254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46277">
                <a:tc gridSpan="7"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600"/>
                        </a:spcAft>
                        <a:tabLst>
                          <a:tab pos="288290" algn="l"/>
                        </a:tabLst>
                      </a:pPr>
                      <a:r>
                        <a:rPr lang="th-TH" sz="1700" b="1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5.	สำนักงานการท่องเที่ยวและกีฬาจังหวัดลำพูน </a:t>
                      </a:r>
                      <a:endParaRPr lang="en-US" sz="17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254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alpha val="2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21648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th-TH" sz="1700" b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	5.1 ค่าจ้างเหมาจัดกิจกรรมประดับตกแต่งไฟ </a:t>
                      </a:r>
                      <a:r>
                        <a:rPr lang="th-TH" sz="1700" b="0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/>
                      </a:r>
                      <a:br>
                        <a:rPr lang="th-TH" sz="1700" b="0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</a:br>
                      <a:r>
                        <a:rPr lang="th-TH" sz="1700" b="0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(</a:t>
                      </a:r>
                      <a:r>
                        <a:rPr lang="th-TH" sz="1700" b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ย้อมเมือง) ในเขตเมืองเก่า</a:t>
                      </a:r>
                      <a:r>
                        <a:rPr lang="th-TH" sz="1700" b="0" spc="-60" baseline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ลำพูน เพื่อเสริมสร้างบรรยากาศและสนับสนุนการท่องเที่ยว </a:t>
                      </a:r>
                      <a:r>
                        <a:rPr lang="th-TH" sz="1700" b="0" i="1" spc="-60" baseline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(5,500,000 บาท)</a:t>
                      </a:r>
                      <a:endParaRPr lang="en-US" sz="1700" b="0" spc="-60" baseline="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17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lang="en-US" sz="1700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  <a:sym typeface="Wingdings 2" panose="05020102010507070707" pitchFamily="18" charset="2"/>
                        </a:rPr>
                        <a:t></a:t>
                      </a:r>
                      <a:endParaRPr lang="en-US" sz="17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17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 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ED7D31"/>
                      </a:solidFill>
                    </a:lnR>
                    <a:lnT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17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 </a:t>
                      </a: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17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 </a:t>
                      </a: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170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 </a:t>
                      </a: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17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lang="th-TH" sz="1700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1.อยู่ระหว่างการจัดทำร่าง </a:t>
                      </a:r>
                      <a:r>
                        <a:rPr lang="en-US" sz="1700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TOR </a:t>
                      </a:r>
                      <a:r>
                        <a:rPr lang="th-TH" sz="1700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และการขออนุมัติเพื่อดำเนินโครงการ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th-TH" sz="1700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2.โอนงบประมาณรายจ่ายประจำปีงบประมาณ พ.ศ.2563 เพื่อนำงบประมาณไปใช้จ่ายในการดำเนินการแก้ไขปัญหาและเยียวยาผู้ได้รับผลกระทบจากการแพร่ระบาดของโรคติดเชื้อ</a:t>
                      </a:r>
                      <a:r>
                        <a:rPr lang="th-TH" sz="1700" dirty="0" err="1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ไวรัส</a:t>
                      </a:r>
                      <a:r>
                        <a:rPr lang="th-TH" sz="1700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โคโรนา 2019 จำนวน 2,600,000 บาท </a:t>
                      </a:r>
                      <a:r>
                        <a:rPr lang="th-TH" sz="1700" u="sng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คงเหลืองบประมาณในการดำเนินกิจกรรม 2,900,000 บาท</a:t>
                      </a:r>
                      <a:endParaRPr lang="en-US" sz="1700" u="sng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50168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th-TH" sz="1700" b="0" spc="-30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	5.2 ค่าจ้างเหมาจัดกิจกรรม เสน่ห์สีสันแห่งลำพูน </a:t>
                      </a:r>
                      <a:r>
                        <a:rPr lang="th-TH" sz="1700" b="0" i="1" spc="-30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(5,000,000 บาท)</a:t>
                      </a:r>
                      <a:endParaRPr lang="en-US" sz="1700" b="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88290" algn="l"/>
                        </a:tabLst>
                        <a:defRPr/>
                      </a:pPr>
                      <a:r>
                        <a:rPr lang="en-US" sz="1700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lang="en-US" sz="1700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  <a:sym typeface="Wingdings 2" panose="05020102010507070707" pitchFamily="18" charset="2"/>
                        </a:rPr>
                        <a:t></a:t>
                      </a:r>
                      <a:endParaRPr lang="en-US" sz="1700" dirty="0" smtClean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endParaRPr lang="en-US" sz="17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endParaRPr lang="en-US" sz="17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ED7D31"/>
                      </a:solidFill>
                    </a:lnR>
                    <a:lnT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endParaRPr lang="en-US" sz="17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endParaRPr lang="en-US" sz="17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endParaRPr lang="en-US" sz="17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th-TH" sz="1700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อยู่ระหว่างการจัดทำร่าง </a:t>
                      </a:r>
                      <a:r>
                        <a:rPr lang="en-US" sz="1700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TOR </a:t>
                      </a:r>
                      <a:r>
                        <a:rPr lang="th-TH" sz="1700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และการขออนุมัติเพื่อดำเนินโครงการ</a:t>
                      </a:r>
                      <a:endParaRPr lang="en-US" sz="17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alpha val="20000"/>
                      </a:srgbClr>
                    </a:solidFill>
                  </a:tcPr>
                </a:tc>
              </a:tr>
              <a:tr h="246277">
                <a:tc gridSpan="7"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600"/>
                        </a:spcAft>
                        <a:tabLst>
                          <a:tab pos="288290" algn="l"/>
                        </a:tabLst>
                      </a:pPr>
                      <a:r>
                        <a:rPr lang="th-TH" sz="1700" b="1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6.	สำนักงานจังหวัดลำพูน</a:t>
                      </a:r>
                      <a:endParaRPr lang="en-US" sz="17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83095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th-TH" sz="17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	</a:t>
                      </a:r>
                      <a:r>
                        <a:rPr lang="th-TH" sz="1700" b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6.1 ค่าจ้างเหมาจัดกิจกรรมประชาสัมพันธ์การท่องเที่ยวผ่านสื่อป้ายในสนามบินเชียงใหม่ </a:t>
                      </a:r>
                      <a:r>
                        <a:rPr lang="th-TH" sz="1700" b="0" i="1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(2,000,000 บาท)</a:t>
                      </a:r>
                      <a:endParaRPr lang="en-US" sz="1700" b="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88290" algn="l"/>
                        </a:tabLst>
                        <a:defRPr/>
                      </a:pPr>
                      <a:r>
                        <a:rPr lang="en-US" sz="17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kumimoji="0" lang="en-US" sz="17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  <a:sym typeface="Wingdings 2" panose="05020102010507070707" pitchFamily="18" charset="2"/>
                        </a:rPr>
                        <a:t></a:t>
                      </a:r>
                      <a:endParaRPr kumimoji="0" lang="en-US" sz="17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endParaRPr lang="en-US" sz="17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endParaRPr lang="en-US" sz="17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ED7D31"/>
                      </a:solidFill>
                    </a:lnR>
                    <a:lnT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17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 </a:t>
                      </a: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17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 </a:t>
                      </a: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17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 </a:t>
                      </a: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th-TH" sz="1700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ดำเนินการแต่งตั้งคณะกรรมการกำหนดรายละเอียดของงานและราคากลางเรียบร้อยแล้ว </a:t>
                      </a:r>
                      <a:endParaRPr lang="en-US" sz="1700" spc="-70" baseline="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19431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Straetegy\lamphun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31507" y="116632"/>
            <a:ext cx="1106909" cy="1010656"/>
          </a:xfrm>
          <a:prstGeom prst="rect">
            <a:avLst/>
          </a:prstGeom>
          <a:noFill/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วงรี 10"/>
          <p:cNvSpPr/>
          <p:nvPr/>
        </p:nvSpPr>
        <p:spPr>
          <a:xfrm>
            <a:off x="7752184" y="6025480"/>
            <a:ext cx="864096" cy="792088"/>
          </a:xfrm>
          <a:prstGeom prst="ellipse">
            <a:avLst/>
          </a:prstGeom>
          <a:blipFill>
            <a:blip r:embed="rId5" cstate="print"/>
            <a:stretch>
              <a:fillRect/>
            </a:stretch>
          </a:blip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800">
              <a:solidFill>
                <a:prstClr val="white"/>
              </a:solidFill>
            </a:endParaRPr>
          </a:p>
        </p:txBody>
      </p:sp>
      <p:sp>
        <p:nvSpPr>
          <p:cNvPr id="12" name="วงรี 11"/>
          <p:cNvSpPr/>
          <p:nvPr/>
        </p:nvSpPr>
        <p:spPr>
          <a:xfrm>
            <a:off x="6816080" y="6025480"/>
            <a:ext cx="864096" cy="792088"/>
          </a:xfrm>
          <a:prstGeom prst="ellipse">
            <a:avLst/>
          </a:prstGeom>
          <a:blipFill>
            <a:blip r:embed="rId6" cstate="print"/>
            <a:stretch>
              <a:fillRect/>
            </a:stretch>
          </a:blip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800">
              <a:solidFill>
                <a:prstClr val="white"/>
              </a:solidFill>
            </a:endParaRPr>
          </a:p>
        </p:txBody>
      </p:sp>
      <p:sp>
        <p:nvSpPr>
          <p:cNvPr id="13" name="วงรี 12"/>
          <p:cNvSpPr/>
          <p:nvPr/>
        </p:nvSpPr>
        <p:spPr>
          <a:xfrm>
            <a:off x="8688288" y="6025480"/>
            <a:ext cx="864096" cy="792088"/>
          </a:xfrm>
          <a:prstGeom prst="ellipse">
            <a:avLst/>
          </a:prstGeom>
          <a:blipFill>
            <a:blip r:embed="rId7" cstate="print"/>
            <a:stretch>
              <a:fillRect/>
            </a:stretch>
          </a:blip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800">
              <a:solidFill>
                <a:prstClr val="white"/>
              </a:solidFill>
            </a:endParaRPr>
          </a:p>
        </p:txBody>
      </p:sp>
      <p:sp>
        <p:nvSpPr>
          <p:cNvPr id="14" name="วงรี 13"/>
          <p:cNvSpPr/>
          <p:nvPr/>
        </p:nvSpPr>
        <p:spPr>
          <a:xfrm>
            <a:off x="9624392" y="6025480"/>
            <a:ext cx="864096" cy="792088"/>
          </a:xfrm>
          <a:prstGeom prst="ellipse">
            <a:avLst/>
          </a:prstGeom>
          <a:blipFill dpi="0" rotWithShape="1">
            <a:blip r:embed="rId8" cstate="print"/>
            <a:srcRect/>
            <a:stretch>
              <a:fillRect/>
            </a:stretch>
          </a:blip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800">
              <a:solidFill>
                <a:prstClr val="white"/>
              </a:solidFill>
            </a:endParaRPr>
          </a:p>
        </p:txBody>
      </p:sp>
      <p:graphicFrame>
        <p:nvGraphicFramePr>
          <p:cNvPr id="9" name="ตาราง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9143096"/>
              </p:ext>
            </p:extLst>
          </p:nvPr>
        </p:nvGraphicFramePr>
        <p:xfrm>
          <a:off x="95250" y="1286934"/>
          <a:ext cx="12001500" cy="4097528"/>
        </p:xfrm>
        <a:graphic>
          <a:graphicData uri="http://schemas.openxmlformats.org/drawingml/2006/table">
            <a:tbl>
              <a:tblPr firstRow="1" firstCol="1" bandRow="1"/>
              <a:tblGrid>
                <a:gridCol w="4315883"/>
                <a:gridCol w="872067"/>
                <a:gridCol w="897467"/>
                <a:gridCol w="872066"/>
                <a:gridCol w="931334"/>
                <a:gridCol w="990600"/>
                <a:gridCol w="3122083"/>
              </a:tblGrid>
              <a:tr h="570982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728980" algn="l"/>
                        </a:tabLst>
                      </a:pPr>
                      <a:r>
                        <a:rPr lang="th-TH" sz="1800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โครงการ</a:t>
                      </a:r>
                      <a:endParaRPr lang="en-US" sz="18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254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จัดทำร่าง</a:t>
                      </a:r>
                      <a:endParaRPr lang="en-US" sz="1800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TOR</a:t>
                      </a:r>
                      <a:endParaRPr lang="en-US" sz="18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254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ประกาศแผน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254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ประกาศ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ร่าง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254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ประกาศ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เชิญชวน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254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ประกาศ</a:t>
                      </a:r>
                      <a:br>
                        <a:rPr lang="th-TH" sz="1800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</a:br>
                      <a:r>
                        <a:rPr lang="th-TH" sz="1800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ผู้</a:t>
                      </a: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ชนะ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254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หมายเหตุ</a:t>
                      </a:r>
                      <a:endParaRPr lang="en-US" sz="18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254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84143">
                <a:tc gridSpan="7"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600"/>
                        </a:spcAft>
                        <a:tabLst>
                          <a:tab pos="288290" algn="l"/>
                        </a:tabLst>
                      </a:pPr>
                      <a:r>
                        <a:rPr lang="th-TH" sz="18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7.	แขวงทางหลวงลำพูน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254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alpha val="2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875537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th-TH" sz="18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	</a:t>
                      </a:r>
                      <a:r>
                        <a:rPr lang="th-TH" sz="18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7.1 พัฒนาทางหลวงหมายเลข 106 ตอนห้วยหญ้าไซ - ลี้ </a:t>
                      </a:r>
                      <a:r>
                        <a:rPr lang="th-TH" sz="1800" b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โดย</a:t>
                      </a:r>
                      <a:r>
                        <a:rPr lang="th-TH" sz="18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การขยายผิวจราจรจากเดิม 2 ช่องจราจร เป็น 4 ช่องจราจร ผิวทางแบบแอสฟัลต์คอนกรีต ระหว่าง กม.46+960 - กม.47+720 ระยะทาง 760 เมตร</a:t>
                      </a:r>
                      <a:r>
                        <a:rPr lang="th-TH" sz="1800" b="0" i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(15,000 ,000 บาท)</a:t>
                      </a:r>
                      <a:endParaRPr lang="en-US" sz="18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180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18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88290" algn="l"/>
                        </a:tabLst>
                        <a:defRPr/>
                      </a:pPr>
                      <a:r>
                        <a:rPr lang="en-US" sz="18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18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88290" algn="l"/>
                        </a:tabLst>
                        <a:defRPr/>
                      </a:pPr>
                      <a:r>
                        <a:rPr lang="en-US" sz="18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 </a:t>
                      </a:r>
                      <a:r>
                        <a:rPr lang="en-US" sz="1800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lang="en-US" sz="1800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  <a:sym typeface="Wingdings 2" panose="05020102010507070707" pitchFamily="18" charset="2"/>
                        </a:rPr>
                        <a:t></a:t>
                      </a:r>
                      <a:endParaRPr lang="en-US" sz="1800" dirty="0" smtClean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th-TH" sz="1800" spc="-3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1. สำนักงบประมาณแจ้งผลการอนุมัติขอทำความตกลงและเห็นชอบการโอนเปลี่ยนแปลงรายการงบประมาณประจำปีงบประมาณ พ.ศ. 2563 รายการสิ่งก่อสร้างที่มีวงเงินต่อหน่วยเกิน 10 ล้านบาท </a:t>
                      </a:r>
                      <a:r>
                        <a:rPr lang="th-TH" sz="1800" u="sng" spc="-3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ซึ่งได้รับความเห็นชอบจำนวน </a:t>
                      </a:r>
                      <a:r>
                        <a:rPr lang="th-TH" sz="1800" u="sng" spc="-3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14,793,300บาท</a:t>
                      </a:r>
                      <a:endParaRPr lang="th-TH" sz="1800" u="sng" spc="-3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th-TH" sz="1800" spc="-3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2. </a:t>
                      </a:r>
                      <a:r>
                        <a:rPr lang="th-TH" sz="1800" spc="-3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ลงนามสัญญาวันที่ 21 พฤษภาคม 2563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866713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th-TH" sz="1800" b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	7.2 พัฒนาทางหลวงหมายเลข 1087 ตอน ลี้ - ก้อทุ่ง โดยการขยาย</a:t>
                      </a:r>
                      <a:r>
                        <a:rPr lang="th-TH" sz="1800" b="0" spc="-3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ผิวจราจรจากเดิมกว้าง 6 เมตร เป็นทางหลวง 2 ช่องจราจร กว้าง 9 เมตร</a:t>
                      </a:r>
                      <a:r>
                        <a:rPr lang="th-TH" sz="1800" b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ผิวทางแบบแอสฟัลต์คอนกรีต ระหว่าง กม. 31+875 - กม. 37+100 </a:t>
                      </a:r>
                      <a:r>
                        <a:rPr lang="th-TH" sz="1800" b="0" i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(10,000,000 บาท)</a:t>
                      </a:r>
                      <a:endParaRPr lang="en-US" sz="18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18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18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18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18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18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th-TH" sz="18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โอนงบประมาณรายจ่ายประจำปีงบประมาณ พ.ศ. 2563 เพื่อนำงบประมาณไปใช้จ่ายในการดำเนินการแก้ไขปัญหาและเยียวยาผู้ได้รับผลกระทบจากการแพร่ระบาดของโรคติดเชื้อ</a:t>
                      </a:r>
                      <a:r>
                        <a:rPr lang="th-TH" sz="1800" dirty="0" err="1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ไวรัส</a:t>
                      </a:r>
                      <a:r>
                        <a:rPr lang="th-TH" sz="18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โคโรนา 2019</a:t>
                      </a:r>
                      <a:endParaRPr lang="en-US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22926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Straetegy\lamphun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31507" y="116632"/>
            <a:ext cx="1106909" cy="1010656"/>
          </a:xfrm>
          <a:prstGeom prst="rect">
            <a:avLst/>
          </a:prstGeom>
          <a:noFill/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วงรี 10"/>
          <p:cNvSpPr/>
          <p:nvPr/>
        </p:nvSpPr>
        <p:spPr>
          <a:xfrm>
            <a:off x="7752184" y="6025480"/>
            <a:ext cx="864096" cy="792088"/>
          </a:xfrm>
          <a:prstGeom prst="ellipse">
            <a:avLst/>
          </a:prstGeom>
          <a:blipFill>
            <a:blip r:embed="rId5" cstate="print"/>
            <a:stretch>
              <a:fillRect/>
            </a:stretch>
          </a:blip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800">
              <a:solidFill>
                <a:prstClr val="white"/>
              </a:solidFill>
            </a:endParaRPr>
          </a:p>
        </p:txBody>
      </p:sp>
      <p:sp>
        <p:nvSpPr>
          <p:cNvPr id="12" name="วงรี 11"/>
          <p:cNvSpPr/>
          <p:nvPr/>
        </p:nvSpPr>
        <p:spPr>
          <a:xfrm>
            <a:off x="6816080" y="6025480"/>
            <a:ext cx="864096" cy="792088"/>
          </a:xfrm>
          <a:prstGeom prst="ellipse">
            <a:avLst/>
          </a:prstGeom>
          <a:blipFill>
            <a:blip r:embed="rId6" cstate="print"/>
            <a:stretch>
              <a:fillRect/>
            </a:stretch>
          </a:blip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800">
              <a:solidFill>
                <a:prstClr val="white"/>
              </a:solidFill>
            </a:endParaRPr>
          </a:p>
        </p:txBody>
      </p:sp>
      <p:sp>
        <p:nvSpPr>
          <p:cNvPr id="13" name="วงรี 12"/>
          <p:cNvSpPr/>
          <p:nvPr/>
        </p:nvSpPr>
        <p:spPr>
          <a:xfrm>
            <a:off x="8688288" y="6025480"/>
            <a:ext cx="864096" cy="792088"/>
          </a:xfrm>
          <a:prstGeom prst="ellipse">
            <a:avLst/>
          </a:prstGeom>
          <a:blipFill>
            <a:blip r:embed="rId7" cstate="print"/>
            <a:stretch>
              <a:fillRect/>
            </a:stretch>
          </a:blip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800">
              <a:solidFill>
                <a:prstClr val="white"/>
              </a:solidFill>
            </a:endParaRPr>
          </a:p>
        </p:txBody>
      </p:sp>
      <p:sp>
        <p:nvSpPr>
          <p:cNvPr id="14" name="วงรี 13"/>
          <p:cNvSpPr/>
          <p:nvPr/>
        </p:nvSpPr>
        <p:spPr>
          <a:xfrm>
            <a:off x="9624392" y="6025480"/>
            <a:ext cx="864096" cy="792088"/>
          </a:xfrm>
          <a:prstGeom prst="ellipse">
            <a:avLst/>
          </a:prstGeom>
          <a:blipFill dpi="0" rotWithShape="1">
            <a:blip r:embed="rId8" cstate="print"/>
            <a:srcRect/>
            <a:stretch>
              <a:fillRect/>
            </a:stretch>
          </a:blip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800">
              <a:solidFill>
                <a:prstClr val="white"/>
              </a:solidFill>
            </a:endParaRPr>
          </a:p>
        </p:txBody>
      </p:sp>
      <p:graphicFrame>
        <p:nvGraphicFramePr>
          <p:cNvPr id="9" name="ตาราง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3498481"/>
              </p:ext>
            </p:extLst>
          </p:nvPr>
        </p:nvGraphicFramePr>
        <p:xfrm>
          <a:off x="199495" y="1278469"/>
          <a:ext cx="11793009" cy="4575469"/>
        </p:xfrm>
        <a:graphic>
          <a:graphicData uri="http://schemas.openxmlformats.org/drawingml/2006/table">
            <a:tbl>
              <a:tblPr firstRow="1" firstCol="1" bandRow="1"/>
              <a:tblGrid>
                <a:gridCol w="3966105"/>
                <a:gridCol w="915410"/>
                <a:gridCol w="915154"/>
                <a:gridCol w="990030"/>
                <a:gridCol w="840279"/>
                <a:gridCol w="805513"/>
                <a:gridCol w="3360518"/>
              </a:tblGrid>
              <a:tr h="535379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728980" algn="l"/>
                        </a:tabLst>
                      </a:pPr>
                      <a:r>
                        <a:rPr lang="th-TH" sz="1700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โครงการ</a:t>
                      </a:r>
                      <a:endParaRPr lang="en-US" sz="17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254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7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จัดทำร่าง</a:t>
                      </a:r>
                      <a:endParaRPr lang="en-US" sz="1700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70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TOR</a:t>
                      </a:r>
                      <a:endParaRPr lang="en-US" sz="170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254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7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ประกาศแผน</a:t>
                      </a:r>
                      <a:endParaRPr lang="en-US" sz="17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254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7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ประกาศ</a:t>
                      </a:r>
                      <a:endParaRPr lang="en-US" sz="1700" dirty="0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7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ร่าง</a:t>
                      </a:r>
                      <a:endParaRPr lang="en-US" sz="17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254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7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ประกาศ</a:t>
                      </a:r>
                      <a:endParaRPr lang="en-US" sz="1700" dirty="0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7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เชิญชวน</a:t>
                      </a:r>
                      <a:endParaRPr lang="en-US" sz="17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254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700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ประกาศ</a:t>
                      </a:r>
                      <a:br>
                        <a:rPr lang="th-TH" sz="1700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</a:br>
                      <a:r>
                        <a:rPr lang="th-TH" sz="1700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ผู้</a:t>
                      </a:r>
                      <a:r>
                        <a:rPr lang="th-TH" sz="17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ชนะ</a:t>
                      </a:r>
                      <a:endParaRPr lang="en-US" sz="17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254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7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หมายเหตุ</a:t>
                      </a:r>
                      <a:endParaRPr lang="en-US" sz="17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254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67690">
                <a:tc gridSpan="7"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600"/>
                        </a:spcAft>
                        <a:tabLst>
                          <a:tab pos="288290" algn="l"/>
                        </a:tabLst>
                      </a:pPr>
                      <a:r>
                        <a:rPr lang="th-TH" sz="17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7.	แขวงทางหลวงลำพูน</a:t>
                      </a:r>
                      <a:endParaRPr lang="en-US" sz="1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254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alpha val="2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33675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th-TH" sz="17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	</a:t>
                      </a:r>
                      <a:r>
                        <a:rPr lang="th-TH" sz="1700" b="0" spc="-6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7.3 ขยายผิวจราจรทางหลวงหมายเลข 1147 ตอนสันป่าฝ้าย - </a:t>
                      </a:r>
                      <a:r>
                        <a:rPr lang="th-TH" sz="1700" b="0" spc="-6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ห้วย</a:t>
                      </a:r>
                      <a:r>
                        <a:rPr lang="th-TH" sz="1700" b="0" spc="-6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ไซ </a:t>
                      </a:r>
                      <a:r>
                        <a:rPr lang="th-TH" sz="17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จังหวัดลำพูน </a:t>
                      </a:r>
                      <a:r>
                        <a:rPr lang="th-TH" sz="1700" b="0" spc="-7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จากเดิมกว้าง 2 ช่องจราจรทางหลวง กว้าง 9 เมตร เป็นทางหลวง 2 ช่องจราจร </a:t>
                      </a:r>
                      <a:r>
                        <a:rPr lang="th-TH" sz="1700" b="0" spc="-7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กว้าง </a:t>
                      </a:r>
                      <a:r>
                        <a:rPr lang="th-TH" sz="1700" b="0" spc="-7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12 </a:t>
                      </a:r>
                      <a:r>
                        <a:rPr lang="th-TH" sz="1700" b="0" spc="-7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เมตร </a:t>
                      </a:r>
                      <a:r>
                        <a:rPr lang="th-TH" sz="1700" b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และก่อสร้างอาคารระบายน้ำในเขตทางหลวง เพื่อแก้ปัญหาน้ำท่วมขัง ระหว่าง กม.4+100 - กม. 5+000  ระยะทาง 900 เมตร </a:t>
                      </a:r>
                      <a:r>
                        <a:rPr lang="th-TH" sz="1700" b="0" i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(15,000,000 บาท)</a:t>
                      </a:r>
                      <a:endParaRPr lang="en-US" sz="17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17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170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88290" algn="l"/>
                        </a:tabLst>
                        <a:defRPr/>
                      </a:pPr>
                      <a:r>
                        <a:rPr lang="en-US" sz="17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 </a:t>
                      </a:r>
                      <a:endParaRPr kumimoji="0" lang="en-US" sz="17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endParaRPr lang="en-US" sz="1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17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88290" algn="l"/>
                        </a:tabLst>
                        <a:defRPr/>
                      </a:pPr>
                      <a:r>
                        <a:rPr lang="en-US" sz="17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 </a:t>
                      </a:r>
                      <a:r>
                        <a:rPr lang="en-US" sz="1700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lang="en-US" sz="1700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  <a:sym typeface="Wingdings 2" panose="05020102010507070707" pitchFamily="18" charset="2"/>
                        </a:rPr>
                        <a:t></a:t>
                      </a:r>
                      <a:endParaRPr lang="en-US" sz="1700" dirty="0" smtClean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endParaRPr lang="en-US" sz="1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th-TH" sz="1700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1. สำนักงบประมาณแจ้งผลการอนุมัติขอทำความตกลงและเห็นชอบการโอนเปลี่ยนแปลงรายการงบประมาณประจำปีงบประมาณ พ.ศ. 2563 รายการสิ่งก่อสร้างที่มีวงเงินต่อหน่วยเกิน 10 ล้านบาท </a:t>
                      </a:r>
                      <a:r>
                        <a:rPr lang="th-TH" sz="1700" u="sng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ซึ่งได้รับความเห็นชอบจำนวน </a:t>
                      </a:r>
                      <a:r>
                        <a:rPr lang="th-TH" sz="1700" u="sng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14,508,300 บาท</a:t>
                      </a:r>
                      <a:endParaRPr lang="th-TH" sz="1700" u="sng" dirty="0" smtClean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th-TH" sz="1700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2. </a:t>
                      </a:r>
                      <a:r>
                        <a:rPr lang="th-TH" sz="1700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ลงนามสัญญาวันที่</a:t>
                      </a:r>
                      <a:r>
                        <a:rPr lang="th-TH" sz="1700" baseline="0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21 พฤษภาคม 2563</a:t>
                      </a:r>
                      <a:endParaRPr lang="en-US" sz="17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ED7D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01007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th-TH" sz="17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	7.4 เสริมผิวจราจรผิวทางแบบแอสฟัลต์คอนกรีต และก่อสร้างอาคารระบายน้ำในเขตทางหลวงหมายเลข 1189 ตอน ช่างเพี้ยน - </a:t>
                      </a:r>
                      <a:r>
                        <a:rPr lang="th-TH" sz="1700" b="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บ้านธิ</a:t>
                      </a:r>
                      <a:r>
                        <a:rPr lang="th-TH" sz="1700" b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จังหวัดลำพูน เพื่อแก้ปัญหาน้ำท่วมขัง ระหว่าง กม. 8+305 - กม. 9+640 ระยะทาง 1.335 กิโลเมตร </a:t>
                      </a:r>
                      <a:r>
                        <a:rPr lang="th-TH" sz="1700" b="0" i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(15,000,000 บาท)</a:t>
                      </a:r>
                      <a:endParaRPr lang="en-US" sz="17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170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7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17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endParaRPr lang="en-US" sz="1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17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 </a:t>
                      </a:r>
                      <a:endParaRPr lang="en-US" sz="1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88290" algn="l"/>
                        </a:tabLst>
                        <a:defRPr/>
                      </a:pPr>
                      <a:r>
                        <a:rPr lang="en-US" sz="17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Cordia New" panose="020B0304020202020204" pitchFamily="34" charset="-34"/>
                        </a:rPr>
                        <a:t> </a:t>
                      </a:r>
                      <a:r>
                        <a:rPr lang="en-US" sz="1700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lang="en-US" sz="1700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  <a:sym typeface="Wingdings 2" panose="05020102010507070707" pitchFamily="18" charset="2"/>
                        </a:rPr>
                        <a:t></a:t>
                      </a:r>
                      <a:endParaRPr lang="en-US" sz="1700" dirty="0" smtClean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endParaRPr lang="en-US" sz="17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th-TH" sz="1700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1. สำนักงบประมาณแจ้งผลการอนุมัติขอทำความตกลงและเห็นชอบการโอนเปลี่ยนแปลงรายการงบประมาณประจำปีงบประมาณ พ.ศ. 2563 รายการสิ่งก่อสร้างที่มีวงเงินต่อหน่วยเกิน 10 ล้านบาท ซึ่งได้รับความเห็นชอบจำนวน 14,495,100บาท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th-TH" sz="1700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2. ลงนามสัญญาวันที่</a:t>
                      </a:r>
                      <a:r>
                        <a:rPr lang="th-TH" sz="1700" baseline="0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 22 พฤษภาคม 2563</a:t>
                      </a:r>
                      <a:endParaRPr lang="en-US" sz="17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27520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Straetegy\lamphun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31507" y="116632"/>
            <a:ext cx="1106909" cy="1010656"/>
          </a:xfrm>
          <a:prstGeom prst="rect">
            <a:avLst/>
          </a:prstGeom>
          <a:noFill/>
          <a:effectLst>
            <a:outerShdw blurRad="50800" dist="38100" dir="2700000" sx="101000" sy="101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วงรี 10"/>
          <p:cNvSpPr/>
          <p:nvPr/>
        </p:nvSpPr>
        <p:spPr>
          <a:xfrm>
            <a:off x="7752184" y="6025480"/>
            <a:ext cx="864096" cy="792088"/>
          </a:xfrm>
          <a:prstGeom prst="ellipse">
            <a:avLst/>
          </a:prstGeom>
          <a:blipFill>
            <a:blip r:embed="rId5" cstate="print"/>
            <a:stretch>
              <a:fillRect/>
            </a:stretch>
          </a:blip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800">
              <a:solidFill>
                <a:prstClr val="white"/>
              </a:solidFill>
            </a:endParaRPr>
          </a:p>
        </p:txBody>
      </p:sp>
      <p:sp>
        <p:nvSpPr>
          <p:cNvPr id="12" name="วงรี 11"/>
          <p:cNvSpPr/>
          <p:nvPr/>
        </p:nvSpPr>
        <p:spPr>
          <a:xfrm>
            <a:off x="6816080" y="6025480"/>
            <a:ext cx="864096" cy="792088"/>
          </a:xfrm>
          <a:prstGeom prst="ellipse">
            <a:avLst/>
          </a:prstGeom>
          <a:blipFill>
            <a:blip r:embed="rId6" cstate="print"/>
            <a:stretch>
              <a:fillRect/>
            </a:stretch>
          </a:blip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800">
              <a:solidFill>
                <a:prstClr val="white"/>
              </a:solidFill>
            </a:endParaRPr>
          </a:p>
        </p:txBody>
      </p:sp>
      <p:sp>
        <p:nvSpPr>
          <p:cNvPr id="13" name="วงรี 12"/>
          <p:cNvSpPr/>
          <p:nvPr/>
        </p:nvSpPr>
        <p:spPr>
          <a:xfrm>
            <a:off x="8688288" y="6025480"/>
            <a:ext cx="864096" cy="792088"/>
          </a:xfrm>
          <a:prstGeom prst="ellipse">
            <a:avLst/>
          </a:prstGeom>
          <a:blipFill>
            <a:blip r:embed="rId7" cstate="print"/>
            <a:stretch>
              <a:fillRect/>
            </a:stretch>
          </a:blip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800">
              <a:solidFill>
                <a:prstClr val="white"/>
              </a:solidFill>
            </a:endParaRPr>
          </a:p>
        </p:txBody>
      </p:sp>
      <p:sp>
        <p:nvSpPr>
          <p:cNvPr id="14" name="วงรี 13"/>
          <p:cNvSpPr/>
          <p:nvPr/>
        </p:nvSpPr>
        <p:spPr>
          <a:xfrm>
            <a:off x="9624392" y="6025480"/>
            <a:ext cx="864096" cy="792088"/>
          </a:xfrm>
          <a:prstGeom prst="ellipse">
            <a:avLst/>
          </a:prstGeom>
          <a:blipFill dpi="0" rotWithShape="1">
            <a:blip r:embed="rId8" cstate="print"/>
            <a:srcRect/>
            <a:stretch>
              <a:fillRect/>
            </a:stretch>
          </a:blip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sz="2800">
              <a:solidFill>
                <a:prstClr val="white"/>
              </a:solidFill>
            </a:endParaRPr>
          </a:p>
        </p:txBody>
      </p:sp>
      <p:graphicFrame>
        <p:nvGraphicFramePr>
          <p:cNvPr id="8" name="ตาราง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1646937"/>
              </p:ext>
            </p:extLst>
          </p:nvPr>
        </p:nvGraphicFramePr>
        <p:xfrm>
          <a:off x="254001" y="1586515"/>
          <a:ext cx="11683997" cy="3697224"/>
        </p:xfrm>
        <a:graphic>
          <a:graphicData uri="http://schemas.openxmlformats.org/drawingml/2006/table">
            <a:tbl>
              <a:tblPr firstRow="1" firstCol="1" bandRow="1"/>
              <a:tblGrid>
                <a:gridCol w="4707466"/>
                <a:gridCol w="889000"/>
                <a:gridCol w="711200"/>
                <a:gridCol w="787400"/>
                <a:gridCol w="948266"/>
                <a:gridCol w="1041400"/>
                <a:gridCol w="2599265"/>
              </a:tblGrid>
              <a:tr h="762000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728980" algn="l"/>
                        </a:tabLst>
                      </a:pPr>
                      <a:r>
                        <a:rPr lang="th-TH" sz="2000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โครงการ</a:t>
                      </a:r>
                      <a:endParaRPr lang="en-US" sz="2000" b="1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254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จัดทำร่าง</a:t>
                      </a:r>
                      <a:endParaRPr lang="en-US" sz="2000" dirty="0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TOR</a:t>
                      </a:r>
                      <a:endParaRPr lang="en-US" sz="20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254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ประกาศแผน</a:t>
                      </a:r>
                      <a:endParaRPr lang="en-US" sz="20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254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ประกาศ</a:t>
                      </a:r>
                      <a:endParaRPr lang="en-US" sz="2000" dirty="0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ร่าง</a:t>
                      </a:r>
                      <a:endParaRPr lang="en-US" sz="20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254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ประกาศ</a:t>
                      </a:r>
                      <a:endParaRPr lang="en-US" sz="2000" dirty="0"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เชิญชวน</a:t>
                      </a:r>
                      <a:endParaRPr lang="en-US" sz="20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254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ประกาศ</a:t>
                      </a:r>
                      <a:br>
                        <a:rPr lang="th-TH" sz="2000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</a:br>
                      <a:r>
                        <a:rPr lang="th-TH" sz="2000" dirty="0" smtClean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ผู้</a:t>
                      </a:r>
                      <a:r>
                        <a:rPr lang="th-TH" sz="20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ชนะ</a:t>
                      </a:r>
                      <a:endParaRPr lang="en-US" sz="20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254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2000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หมายเหตุ</a:t>
                      </a:r>
                      <a:endParaRPr lang="en-US" sz="20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254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69875">
                <a:tc gridSpan="7"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600"/>
                        </a:spcAft>
                        <a:tabLst>
                          <a:tab pos="288290" algn="l"/>
                        </a:tabLst>
                      </a:pPr>
                      <a:r>
                        <a:rPr lang="th-TH" sz="2000" b="1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8.	แขวงทางหลวงชนบท</a:t>
                      </a:r>
                      <a:r>
                        <a:rPr lang="th-TH" sz="2000" b="1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ลำพูน</a:t>
                      </a:r>
                      <a:endParaRPr lang="en-US" sz="20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254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alpha val="20000"/>
                      </a:srgbClr>
                    </a:solidFill>
                  </a:tcPr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Cordia New" panose="020B0304020202020204" pitchFamily="34" charset="-34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2887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th-TH" sz="2000" b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	8.1 ปรับปรุงโครงข่ายทางหลวงชนบท สายทาง ลพ 3017 แยกทางหลวงหมายเลข 106-บ้านนาทราย อำเภอลี้ จังหวัดลำพูน โดยการปรับปรุง</a:t>
                      </a:r>
                      <a:r>
                        <a:rPr lang="th-TH" sz="2000" b="0" spc="-3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ซ่อมแซมถนนที่ชำรุดเสียหาย ระยะทาง 1.450 กิโลเมตร </a:t>
                      </a:r>
                      <a:r>
                        <a:rPr lang="th-TH" sz="2000" b="0" i="1" spc="-3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(9,000,000 บาท)</a:t>
                      </a:r>
                      <a:endParaRPr lang="en-US" sz="2000" b="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20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 </a:t>
                      </a: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20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 </a:t>
                      </a: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endParaRPr lang="en-US" sz="20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200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 </a:t>
                      </a: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288290" algn="l"/>
                        </a:tabLst>
                        <a:defRPr/>
                      </a:pPr>
                      <a:r>
                        <a:rPr lang="en-US" sz="20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 </a:t>
                      </a:r>
                      <a:r>
                        <a:rPr kumimoji="0" lang="en-US" sz="20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  <a:sym typeface="Wingdings 2" panose="05020102010507070707" pitchFamily="18" charset="2"/>
                        </a:rPr>
                        <a:t></a:t>
                      </a:r>
                      <a:endParaRPr kumimoji="0" lang="en-US" sz="20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endParaRPr lang="en-US" sz="20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th-TH" sz="2000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1.ลงนามในสัญญาจ้างแล้วและอยู่ระหว่างดำเนินโครงการ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th-TH" sz="2000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2. อยู่ระหว่างการเบิกจ่ายล่วงหน้า</a:t>
                      </a:r>
                      <a:endParaRPr lang="en-US" sz="20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728878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b="1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th-TH" sz="2000" b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	8.2 ปรับปรุงโครงข่ายทางหลวงชนบท สาย ลพ 4056 แยกทางหลวง</a:t>
                      </a:r>
                      <a:r>
                        <a:rPr lang="th-TH" sz="2000" b="0" spc="-70" baseline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หมายเลข 1184 (กมที่ 2+470) - บ้านห้วยไฟ (โครงการพระราชดำริลุ่มน้ำแม่อาว) </a:t>
                      </a:r>
                      <a:r>
                        <a:rPr lang="th-TH" sz="2000" b="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อำเภอป่าซาง จังหวัดลำพูน โดยการปรับปรุง</a:t>
                      </a:r>
                      <a:r>
                        <a:rPr lang="th-TH" sz="2000" b="0" spc="-3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ซ่อมแซมถนนที่ชำรุดเสียหาย ระยะทาง 2.500 กิโลเมตร </a:t>
                      </a:r>
                      <a:r>
                        <a:rPr lang="th-TH" sz="2000" b="0" i="1" spc="-3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(8,000,000 บาท)</a:t>
                      </a:r>
                      <a:endParaRPr lang="en-US" sz="2000" b="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20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 </a:t>
                      </a: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20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 </a:t>
                      </a: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20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 </a:t>
                      </a: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2000" dirty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 </a:t>
                      </a: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en-US" sz="2000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  <a:sym typeface="Wingdings 2" panose="05020102010507070707" pitchFamily="18" charset="2"/>
                        </a:rPr>
                        <a:t></a:t>
                      </a:r>
                      <a:endParaRPr lang="en-US" sz="20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1pPr>
                      <a:lvl2pPr marL="457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2pPr>
                      <a:lvl3pPr marL="914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3pPr>
                      <a:lvl4pPr marL="1371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4pPr>
                      <a:lvl5pPr marL="18288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5pPr>
                      <a:lvl6pPr marL="22860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6pPr>
                      <a:lvl7pPr marL="27432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7pPr>
                      <a:lvl8pPr marL="32004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8pPr>
                      <a:lvl9pPr marL="3657600" algn="l" defTabSz="914400" rtl="0" eaLnBrk="1" latinLnBrk="0" hangingPunct="1">
                        <a:defRPr sz="2800" kern="1200">
                          <a:solidFill>
                            <a:schemeClr val="tx1"/>
                          </a:solidFill>
                          <a:latin typeface="Calibri" panose="020F0502020204030204"/>
                          <a:ea typeface=""/>
                          <a:cs typeface=""/>
                        </a:defRPr>
                      </a:lvl9pPr>
                    </a:lstStyle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th-TH" sz="2000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1.ลงนามในสัญญาจ้างแล้วและอยู่ระหว่างดำเนินโครงการ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  <a:tabLst>
                          <a:tab pos="288290" algn="l"/>
                        </a:tabLst>
                      </a:pPr>
                      <a:r>
                        <a:rPr lang="th-TH" sz="2000" dirty="0" smtClean="0">
                          <a:effectLst/>
                          <a:latin typeface="TH SarabunPSK" panose="020B0500040200020003" pitchFamily="34" charset="-34"/>
                          <a:ea typeface="Calibri" panose="020F0502020204030204" pitchFamily="34" charset="0"/>
                          <a:cs typeface="TH SarabunPSK" panose="020B0500040200020003" pitchFamily="34" charset="-34"/>
                        </a:rPr>
                        <a:t>2. เบิกจ่ายล่วงหน้า 1,170,000 บาท</a:t>
                      </a:r>
                      <a:endParaRPr lang="en-US" sz="2000" dirty="0">
                        <a:effectLst/>
                        <a:latin typeface="TH SarabunPSK" panose="020B0500040200020003" pitchFamily="34" charset="-34"/>
                        <a:ea typeface="Calibri" panose="020F0502020204030204" pitchFamily="34" charset="0"/>
                        <a:cs typeface="TH SarabunPSK" panose="020B0500040200020003" pitchFamily="34" charset="-34"/>
                      </a:endParaRPr>
                    </a:p>
                  </a:txBody>
                  <a:tcPr marL="68580" marR="68580" marT="0" marB="0">
                    <a:lnL w="12700" cmpd="sng">
                      <a:solidFill>
                        <a:srgbClr val="ED7D31"/>
                      </a:solidFill>
                    </a:lnL>
                    <a:lnR w="12700" cmpd="sng">
                      <a:solidFill>
                        <a:srgbClr val="ED7D31"/>
                      </a:solidFill>
                    </a:lnR>
                    <a:lnT w="12700" cmpd="sng">
                      <a:solidFill>
                        <a:srgbClr val="ED7D31"/>
                      </a:solidFill>
                    </a:lnT>
                    <a:lnB w="12700" cmpd="sng">
                      <a:solidFill>
                        <a:srgbClr val="ED7D31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D7D31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50561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กรอ. 59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1014</TotalTime>
  <Words>602</Words>
  <Application>Microsoft Office PowerPoint</Application>
  <PresentationFormat>แบบจอกว้าง</PresentationFormat>
  <Paragraphs>212</Paragraphs>
  <Slides>7</Slides>
  <Notes>7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6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7</vt:i4>
      </vt:variant>
    </vt:vector>
  </HeadingPairs>
  <TitlesOfParts>
    <vt:vector size="14" baseType="lpstr">
      <vt:lpstr>Angsana New</vt:lpstr>
      <vt:lpstr>Arial</vt:lpstr>
      <vt:lpstr>Calibri</vt:lpstr>
      <vt:lpstr>Cordia New</vt:lpstr>
      <vt:lpstr>TH SarabunPSK</vt:lpstr>
      <vt:lpstr>Wingdings 2</vt:lpstr>
      <vt:lpstr>กรอ. 59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PRODESK</dc:creator>
  <cp:lastModifiedBy>PRODESK</cp:lastModifiedBy>
  <cp:revision>29</cp:revision>
  <cp:lastPrinted>2020-03-27T08:38:49Z</cp:lastPrinted>
  <dcterms:created xsi:type="dcterms:W3CDTF">2020-03-24T04:24:35Z</dcterms:created>
  <dcterms:modified xsi:type="dcterms:W3CDTF">2020-05-22T03:23:43Z</dcterms:modified>
</cp:coreProperties>
</file>