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theme/theme4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5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theme/themeOverride3.xml" ContentType="application/vnd.openxmlformats-officedocument.themeOverride+xml"/>
  <Override PartName="/ppt/charts/chart4.xml" ContentType="application/vnd.openxmlformats-officedocument.drawingml.chart+xml"/>
  <Override PartName="/ppt/theme/themeOverride4.xml" ContentType="application/vnd.openxmlformats-officedocument.themeOverride+xml"/>
  <Override PartName="/ppt/drawings/drawing2.xml" ContentType="application/vnd.openxmlformats-officedocument.drawingml.chartshapes+xml"/>
  <Override PartName="/ppt/charts/chart5.xml" ContentType="application/vnd.openxmlformats-officedocument.drawingml.chart+xml"/>
  <Override PartName="/ppt/theme/themeOverride5.xml" ContentType="application/vnd.openxmlformats-officedocument.themeOverride+xml"/>
  <Override PartName="/ppt/charts/chart6.xml" ContentType="application/vnd.openxmlformats-officedocument.drawingml.chart+xml"/>
  <Override PartName="/ppt/theme/themeOverride6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  <p:sldMasterId id="2147483720" r:id="rId2"/>
    <p:sldMasterId id="2147483732" r:id="rId3"/>
    <p:sldMasterId id="2147483751" r:id="rId4"/>
    <p:sldMasterId id="2147483765" r:id="rId5"/>
    <p:sldMasterId id="2147483801" r:id="rId6"/>
  </p:sldMasterIdLst>
  <p:notesMasterIdLst>
    <p:notesMasterId r:id="rId31"/>
  </p:notesMasterIdLst>
  <p:handoutMasterIdLst>
    <p:handoutMasterId r:id="rId32"/>
  </p:handoutMasterIdLst>
  <p:sldIdLst>
    <p:sldId id="610" r:id="rId7"/>
    <p:sldId id="614" r:id="rId8"/>
    <p:sldId id="615" r:id="rId9"/>
    <p:sldId id="323" r:id="rId10"/>
    <p:sldId id="340" r:id="rId11"/>
    <p:sldId id="613" r:id="rId12"/>
    <p:sldId id="612" r:id="rId13"/>
    <p:sldId id="611" r:id="rId14"/>
    <p:sldId id="577" r:id="rId15"/>
    <p:sldId id="578" r:id="rId16"/>
    <p:sldId id="580" r:id="rId17"/>
    <p:sldId id="582" r:id="rId18"/>
    <p:sldId id="581" r:id="rId19"/>
    <p:sldId id="584" r:id="rId20"/>
    <p:sldId id="585" r:id="rId21"/>
    <p:sldId id="583" r:id="rId22"/>
    <p:sldId id="590" r:id="rId23"/>
    <p:sldId id="589" r:id="rId24"/>
    <p:sldId id="588" r:id="rId25"/>
    <p:sldId id="587" r:id="rId26"/>
    <p:sldId id="592" r:id="rId27"/>
    <p:sldId id="591" r:id="rId28"/>
    <p:sldId id="586" r:id="rId29"/>
    <p:sldId id="593" r:id="rId30"/>
  </p:sldIdLst>
  <p:sldSz cx="9144000" cy="6858000" type="screen4x3"/>
  <p:notesSz cx="6858000" cy="9947275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6600"/>
    <a:srgbClr val="FFFF00"/>
    <a:srgbClr val="FF0066"/>
    <a:srgbClr val="FF1D1D"/>
    <a:srgbClr val="33CC33"/>
    <a:srgbClr val="800080"/>
    <a:srgbClr val="FF9900"/>
    <a:srgbClr val="FF66CC"/>
    <a:srgbClr val="FFF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09" autoAdjust="0"/>
  </p:normalViewPr>
  <p:slideViewPr>
    <p:cSldViewPr>
      <p:cViewPr varScale="1">
        <p:scale>
          <a:sx n="111" d="100"/>
          <a:sy n="111" d="100"/>
        </p:scale>
        <p:origin x="-161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handoutMaster" Target="handoutMasters/handout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tableStyles" Target="tableStyle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___Microsoft_Excel1.xlsx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1.xml"/><Relationship Id="rId2" Type="http://schemas.openxmlformats.org/officeDocument/2006/relationships/package" Target="../embeddings/________Microsoft_Excel2.xlsx"/><Relationship Id="rId1" Type="http://schemas.openxmlformats.org/officeDocument/2006/relationships/themeOverride" Target="../theme/themeOverride2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___Microsoft_Excel3.xlsx"/><Relationship Id="rId1" Type="http://schemas.openxmlformats.org/officeDocument/2006/relationships/themeOverride" Target="../theme/themeOverrid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chartUserShapes" Target="../drawings/drawing2.xml"/><Relationship Id="rId2" Type="http://schemas.openxmlformats.org/officeDocument/2006/relationships/package" Target="../embeddings/________Microsoft_Excel4.xlsx"/><Relationship Id="rId1" Type="http://schemas.openxmlformats.org/officeDocument/2006/relationships/themeOverride" Target="../theme/themeOverride4.xml"/></Relationships>
</file>

<file path=ppt/charts/_rels/chart5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___Microsoft_Excel5.xlsx"/><Relationship Id="rId1" Type="http://schemas.openxmlformats.org/officeDocument/2006/relationships/themeOverride" Target="../theme/themeOverrid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Microsoft_Excel6.xlsx"/><Relationship Id="rId2" Type="http://schemas.openxmlformats.org/officeDocument/2006/relationships/image" Target="../media/image8.jpeg"/><Relationship Id="rId1" Type="http://schemas.openxmlformats.org/officeDocument/2006/relationships/themeOverride" Target="../theme/themeOverrid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072069840541152E-2"/>
          <c:y val="3.7870350509567115E-2"/>
          <c:w val="0.86773224006963268"/>
          <c:h val="0.793238611051528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93445612466E-3"/>
                  <c:y val="-2.18277866693066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E5-4C8A-9D1F-51A4E3272FDC}"/>
                </c:ext>
              </c:extLst>
            </c:dLbl>
            <c:dLbl>
              <c:idx val="1"/>
              <c:layout>
                <c:manualLayout>
                  <c:x val="0"/>
                  <c:y val="-3.2741680003959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E5-4C8A-9D1F-51A4E3272FDC}"/>
                </c:ext>
              </c:extLst>
            </c:dLbl>
            <c:dLbl>
              <c:idx val="2"/>
              <c:layout>
                <c:manualLayout>
                  <c:x val="4.1666680336837399E-3"/>
                  <c:y val="-3.9290016004751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E5-4C8A-9D1F-51A4E3272FDC}"/>
                </c:ext>
              </c:extLst>
            </c:dLbl>
            <c:dLbl>
              <c:idx val="3"/>
              <c:layout>
                <c:manualLayout>
                  <c:x val="0"/>
                  <c:y val="-3.4924458670890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E5-4C8A-9D1F-51A4E3272FDC}"/>
                </c:ext>
              </c:extLst>
            </c:dLbl>
            <c:dLbl>
              <c:idx val="4"/>
              <c:layout>
                <c:manualLayout>
                  <c:x val="-2.7777786891224933E-3"/>
                  <c:y val="-3.2741680003960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BE5-4C8A-9D1F-51A4E3272FDC}"/>
                </c:ext>
              </c:extLst>
            </c:dLbl>
            <c:dLbl>
              <c:idx val="5"/>
              <c:layout>
                <c:manualLayout>
                  <c:x val="0"/>
                  <c:y val="-2.619334400316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E5-4C8A-9D1F-51A4E3272FDC}"/>
                </c:ext>
              </c:extLst>
            </c:dLbl>
            <c:dLbl>
              <c:idx val="6"/>
              <c:layout>
                <c:manualLayout>
                  <c:x val="8.3333360673674781E-3"/>
                  <c:y val="-2.1827786669306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BE5-4C8A-9D1F-51A4E3272F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Sheet1!$A$2:$A$10</c:f>
              <c:strCache>
                <c:ptCount val="9"/>
                <c:pt idx="0">
                  <c:v>ขยะมูลฝอยชุมชนที่เกิดขึ้น</c:v>
                </c:pt>
                <c:pt idx="1">
                  <c:v>อำเภอทุ่งหัวช้าง</c:v>
                </c:pt>
                <c:pt idx="2">
                  <c:v>อำเภอบ้านธิ</c:v>
                </c:pt>
                <c:pt idx="3">
                  <c:v>อำเภอบ้านโฮ่ง</c:v>
                </c:pt>
                <c:pt idx="4">
                  <c:v>อำเภอป่าซาง</c:v>
                </c:pt>
                <c:pt idx="5">
                  <c:v>อำเภอเมืองลำพูน</c:v>
                </c:pt>
                <c:pt idx="6">
                  <c:v>อำเภอแม่ทา</c:v>
                </c:pt>
                <c:pt idx="7">
                  <c:v>อำเภอลี้</c:v>
                </c:pt>
                <c:pt idx="8">
                  <c:v>อำเภอเวียงหนองล่อง</c:v>
                </c:pt>
              </c:strCache>
            </c:strRef>
          </c:cat>
          <c:val>
            <c:numRef>
              <c:f>Sheet1!$B$2:$B$10</c:f>
              <c:numCache>
                <c:formatCode>_(* #,##0.00_);_(* \(#,##0.00\);_(* "-"??_);_(@_)</c:formatCode>
                <c:ptCount val="9"/>
                <c:pt idx="0">
                  <c:v>57622.04</c:v>
                </c:pt>
                <c:pt idx="1">
                  <c:v>1695.99</c:v>
                </c:pt>
                <c:pt idx="2">
                  <c:v>1793.84</c:v>
                </c:pt>
                <c:pt idx="3">
                  <c:v>3571.81</c:v>
                </c:pt>
                <c:pt idx="4">
                  <c:v>9847.4</c:v>
                </c:pt>
                <c:pt idx="5">
                  <c:v>25673.54</c:v>
                </c:pt>
                <c:pt idx="6">
                  <c:v>3720.24</c:v>
                </c:pt>
                <c:pt idx="7">
                  <c:v>7764.06</c:v>
                </c:pt>
                <c:pt idx="8">
                  <c:v>3555.16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E5-4C8A-9D1F-51A4E327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9463424"/>
        <c:axId val="109464960"/>
        <c:axId val="0"/>
      </c:bar3DChart>
      <c:catAx>
        <c:axId val="10946342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th-TH"/>
          </a:p>
        </c:txPr>
        <c:crossAx val="109464960"/>
        <c:crosses val="autoZero"/>
        <c:auto val="1"/>
        <c:lblAlgn val="ctr"/>
        <c:lblOffset val="100"/>
        <c:noMultiLvlLbl val="0"/>
      </c:catAx>
      <c:valAx>
        <c:axId val="109464960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th-TH"/>
          </a:p>
        </c:txPr>
        <c:crossAx val="1094634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1072069840541152E-2"/>
          <c:y val="3.7870350509567115E-2"/>
          <c:w val="0.86773224006963268"/>
          <c:h val="0.7932386110515287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cat>
            <c:strRef>
              <c:f>Sheet1!$A$2:$A$9</c:f>
              <c:strCache>
                <c:ptCount val="8"/>
                <c:pt idx="0">
                  <c:v>อำเภอทุ่งหัวช้าง</c:v>
                </c:pt>
                <c:pt idx="1">
                  <c:v>อำเภอบ้านธิ</c:v>
                </c:pt>
                <c:pt idx="2">
                  <c:v>อำเภอบ้านโฮ่ง</c:v>
                </c:pt>
                <c:pt idx="3">
                  <c:v>อำเภอป่าซาง</c:v>
                </c:pt>
                <c:pt idx="4">
                  <c:v>อำเภอเมืองลำพูน</c:v>
                </c:pt>
                <c:pt idx="5">
                  <c:v>อำเภอแม่ทา</c:v>
                </c:pt>
                <c:pt idx="6">
                  <c:v>อำเภอลี้</c:v>
                </c:pt>
                <c:pt idx="7">
                  <c:v>อำเภอเวียงหนองล่อง</c:v>
                </c:pt>
              </c:strCache>
            </c:strRef>
          </c:cat>
          <c:val>
            <c:numRef>
              <c:f>Sheet1!$B$2:$B$9</c:f>
              <c:numCache>
                <c:formatCode>_(* #,##0.00_);_(* \(#,##0.00\);_(* "-"??_);_(@_)</c:formatCode>
                <c:ptCount val="8"/>
                <c:pt idx="0">
                  <c:v>1695.99</c:v>
                </c:pt>
                <c:pt idx="1">
                  <c:v>1793.84</c:v>
                </c:pt>
                <c:pt idx="2">
                  <c:v>3571.81</c:v>
                </c:pt>
                <c:pt idx="3">
                  <c:v>9847.4</c:v>
                </c:pt>
                <c:pt idx="4">
                  <c:v>25673.54</c:v>
                </c:pt>
                <c:pt idx="5">
                  <c:v>3720.24</c:v>
                </c:pt>
                <c:pt idx="6">
                  <c:v>7764.06</c:v>
                </c:pt>
                <c:pt idx="7">
                  <c:v>3555.16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E5-4C8A-9D1F-51A4E327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2">
    <c:autoUpdate val="0"/>
  </c:externalData>
  <c:userShapes r:id="rId3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072069840541152E-2"/>
          <c:y val="3.7870350509567115E-2"/>
          <c:w val="0.86773224006963268"/>
          <c:h val="0.793238611051528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93445612466E-3"/>
                  <c:y val="-2.18277866693066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E5-4C8A-9D1F-51A4E3272FDC}"/>
                </c:ext>
              </c:extLst>
            </c:dLbl>
            <c:dLbl>
              <c:idx val="1"/>
              <c:layout>
                <c:manualLayout>
                  <c:x val="0"/>
                  <c:y val="-3.2741680003959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E5-4C8A-9D1F-51A4E3272FDC}"/>
                </c:ext>
              </c:extLst>
            </c:dLbl>
            <c:dLbl>
              <c:idx val="2"/>
              <c:layout>
                <c:manualLayout>
                  <c:x val="4.1666680336837399E-3"/>
                  <c:y val="-3.9290016004751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E5-4C8A-9D1F-51A4E3272FDC}"/>
                </c:ext>
              </c:extLst>
            </c:dLbl>
            <c:dLbl>
              <c:idx val="3"/>
              <c:layout>
                <c:manualLayout>
                  <c:x val="0"/>
                  <c:y val="-3.4924458670890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E5-4C8A-9D1F-51A4E3272FDC}"/>
                </c:ext>
              </c:extLst>
            </c:dLbl>
            <c:dLbl>
              <c:idx val="4"/>
              <c:layout>
                <c:manualLayout>
                  <c:x val="-2.7777786891224933E-3"/>
                  <c:y val="-3.2741680003960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BE5-4C8A-9D1F-51A4E3272FDC}"/>
                </c:ext>
              </c:extLst>
            </c:dLbl>
            <c:dLbl>
              <c:idx val="5"/>
              <c:layout>
                <c:manualLayout>
                  <c:x val="0"/>
                  <c:y val="-2.619334400316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E5-4C8A-9D1F-51A4E3272FDC}"/>
                </c:ext>
              </c:extLst>
            </c:dLbl>
            <c:dLbl>
              <c:idx val="6"/>
              <c:layout>
                <c:manualLayout>
                  <c:x val="8.3333360673674781E-3"/>
                  <c:y val="-2.1827786669306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BE5-4C8A-9D1F-51A4E3272F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ขยะมูลฝอยที่ อปท. เก็บข้อมูลได้</c:v>
                </c:pt>
                <c:pt idx="1">
                  <c:v>ขยะมูลฝอยทั่วไป</c:v>
                </c:pt>
                <c:pt idx="2">
                  <c:v>ขยะอินทรีย์</c:v>
                </c:pt>
                <c:pt idx="3">
                  <c:v>ขยะรีไซเคิล</c:v>
                </c:pt>
                <c:pt idx="4">
                  <c:v>ขยะอันตรายชุมชน</c:v>
                </c:pt>
              </c:strCache>
            </c:strRef>
          </c:cat>
          <c:val>
            <c:numRef>
              <c:f>Sheet1!$B$2:$B$6</c:f>
              <c:numCache>
                <c:formatCode>_(* #,##0.00_);_(* \(#,##0.00\);_(* "-"??_);_(@_)</c:formatCode>
                <c:ptCount val="5"/>
                <c:pt idx="0">
                  <c:v>42459.03</c:v>
                </c:pt>
                <c:pt idx="1">
                  <c:v>19581.96</c:v>
                </c:pt>
                <c:pt idx="2">
                  <c:v>14777.48</c:v>
                </c:pt>
                <c:pt idx="3">
                  <c:v>7680.44</c:v>
                </c:pt>
                <c:pt idx="4">
                  <c:v>419.16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E5-4C8A-9D1F-51A4E327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1765248"/>
        <c:axId val="31766784"/>
        <c:axId val="0"/>
      </c:bar3DChart>
      <c:catAx>
        <c:axId val="31765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th-TH"/>
          </a:p>
        </c:txPr>
        <c:crossAx val="31766784"/>
        <c:crosses val="autoZero"/>
        <c:auto val="1"/>
        <c:lblAlgn val="ctr"/>
        <c:lblOffset val="100"/>
        <c:noMultiLvlLbl val="0"/>
      </c:catAx>
      <c:valAx>
        <c:axId val="31766784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th-TH"/>
          </a:p>
        </c:txPr>
        <c:crossAx val="3176524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7.1072069840541152E-2"/>
          <c:y val="3.7870350509567115E-2"/>
          <c:w val="0.86773224006963268"/>
          <c:h val="0.79323861105152871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dLbls>
            <c:dLbl>
              <c:idx val="0"/>
              <c:layout>
                <c:manualLayout>
                  <c:x val="-0.16352258208308687"/>
                  <c:y val="3.0184391516931489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 dirty="0" smtClean="0"/>
                      <a:t>46.12% 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87F-4B76-9916-E4B9E9478278}"/>
                </c:ext>
              </c:extLst>
            </c:dLbl>
            <c:dLbl>
              <c:idx val="1"/>
              <c:layout>
                <c:manualLayout>
                  <c:x val="0.11460460278939608"/>
                  <c:y val="-0.1035994093805432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 dirty="0" smtClean="0"/>
                      <a:t>34.80%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87F-4B76-9916-E4B9E9478278}"/>
                </c:ext>
              </c:extLst>
            </c:dLbl>
            <c:dLbl>
              <c:idx val="2"/>
              <c:layout>
                <c:manualLayout>
                  <c:x val="8.6095157541544926E-2"/>
                  <c:y val="0.2183379413542626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 dirty="0" smtClean="0"/>
                      <a:t>18.09%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87F-4B76-9916-E4B9E9478278}"/>
                </c:ext>
              </c:extLst>
            </c:dLbl>
            <c:dLbl>
              <c:idx val="3"/>
              <c:delet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87F-4B76-9916-E4B9E9478278}"/>
                </c:ext>
              </c:extLst>
            </c:dLbl>
            <c:dLbl>
              <c:idx val="4"/>
              <c:layout>
                <c:manualLayout>
                  <c:x val="0.14017054030092091"/>
                  <c:y val="4.5788337155774086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18.98%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87F-4B76-9916-E4B9E9478278}"/>
                </c:ext>
              </c:extLst>
            </c:dLbl>
            <c:dLbl>
              <c:idx val="5"/>
              <c:layout>
                <c:manualLayout>
                  <c:x val="9.7413636509285813E-3"/>
                  <c:y val="9.3859482678018497E-2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 </a:t>
                    </a:r>
                    <a:r>
                      <a:rPr lang="en-US" b="1" dirty="0" smtClean="0"/>
                      <a:t>2.88% 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1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87F-4B76-9916-E4B9E947827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th-TH"/>
              </a:p>
            </c:txPr>
            <c:showLegendKey val="0"/>
            <c:showVal val="1"/>
            <c:showCatName val="1"/>
            <c:showSerName val="1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ขยะมูลฝอยทั่วไป</c:v>
                </c:pt>
                <c:pt idx="1">
                  <c:v>ขยะอินทรีย์</c:v>
                </c:pt>
                <c:pt idx="2">
                  <c:v>ขยะรีไซเคิล</c:v>
                </c:pt>
                <c:pt idx="3">
                  <c:v>ขยะอันตรายชุมชน</c:v>
                </c:pt>
              </c:strCache>
            </c:strRef>
          </c:cat>
          <c:val>
            <c:numRef>
              <c:f>Sheet1!$B$2:$B$5</c:f>
              <c:numCache>
                <c:formatCode>_(* #,##0.00_);_(* \(#,##0.00\);_(* "-"??_);_(@_)</c:formatCode>
                <c:ptCount val="4"/>
                <c:pt idx="0">
                  <c:v>19581.96</c:v>
                </c:pt>
                <c:pt idx="1">
                  <c:v>14777.48</c:v>
                </c:pt>
                <c:pt idx="2">
                  <c:v>7680.44</c:v>
                </c:pt>
                <c:pt idx="3">
                  <c:v>419.16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87F-4B76-9916-E4B9E947827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2">
    <c:autoUpdate val="0"/>
  </c:externalData>
  <c:userShapes r:id="rId3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1072069840541152E-2"/>
          <c:y val="3.7870350509567115E-2"/>
          <c:w val="0.86773224006963268"/>
          <c:h val="0.7932386110515287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3888893445612466E-3"/>
                  <c:y val="-2.182778666930662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EBE5-4C8A-9D1F-51A4E3272FDC}"/>
                </c:ext>
              </c:extLst>
            </c:dLbl>
            <c:dLbl>
              <c:idx val="1"/>
              <c:layout>
                <c:manualLayout>
                  <c:x val="0"/>
                  <c:y val="-3.27416800039599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BE5-4C8A-9D1F-51A4E3272FDC}"/>
                </c:ext>
              </c:extLst>
            </c:dLbl>
            <c:dLbl>
              <c:idx val="2"/>
              <c:layout>
                <c:manualLayout>
                  <c:x val="4.1666680336837399E-3"/>
                  <c:y val="-3.92900160047519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BE5-4C8A-9D1F-51A4E3272FDC}"/>
                </c:ext>
              </c:extLst>
            </c:dLbl>
            <c:dLbl>
              <c:idx val="3"/>
              <c:layout>
                <c:manualLayout>
                  <c:x val="0"/>
                  <c:y val="-3.492445867089052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EBE5-4C8A-9D1F-51A4E3272FDC}"/>
                </c:ext>
              </c:extLst>
            </c:dLbl>
            <c:dLbl>
              <c:idx val="4"/>
              <c:layout>
                <c:manualLayout>
                  <c:x val="-2.7777786891224933E-3"/>
                  <c:y val="-3.27416800039600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EBE5-4C8A-9D1F-51A4E3272FDC}"/>
                </c:ext>
              </c:extLst>
            </c:dLbl>
            <c:dLbl>
              <c:idx val="5"/>
              <c:layout>
                <c:manualLayout>
                  <c:x val="0"/>
                  <c:y val="-2.61933440031678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EBE5-4C8A-9D1F-51A4E3272FDC}"/>
                </c:ext>
              </c:extLst>
            </c:dLbl>
            <c:dLbl>
              <c:idx val="6"/>
              <c:layout>
                <c:manualLayout>
                  <c:x val="8.3333360673674781E-3"/>
                  <c:y val="-2.182778666930662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EBE5-4C8A-9D1F-51A4E3272F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/>
                </a:pPr>
                <a:endParaRPr lang="th-TH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Sheet1!$A$2:$A$6</c:f>
              <c:strCache>
                <c:ptCount val="5"/>
                <c:pt idx="0">
                  <c:v>ขยะมูลฝอยชุมชนที่เกิดขึ้น</c:v>
                </c:pt>
                <c:pt idx="1">
                  <c:v>ขยะมูลฝอยที่ อปท. เก็บขนได้</c:v>
                </c:pt>
                <c:pt idx="2">
                  <c:v>ขยะมูลฝอยที่ถูกนำไปใช้ประโยชน์</c:v>
                </c:pt>
                <c:pt idx="3">
                  <c:v>ขยะมูลฝอยที่ไม่ได้เก็บขน</c:v>
                </c:pt>
                <c:pt idx="4">
                  <c:v>ขยะที่ไม่ระบุสถานที่</c:v>
                </c:pt>
              </c:strCache>
            </c:strRef>
          </c:cat>
          <c:val>
            <c:numRef>
              <c:f>Sheet1!$B$2:$B$6</c:f>
              <c:numCache>
                <c:formatCode>_(* #,##0.00_);_(* \(#,##0.00\);_(* "-"??_);_(@_)</c:formatCode>
                <c:ptCount val="5"/>
                <c:pt idx="0">
                  <c:v>57622.04</c:v>
                </c:pt>
                <c:pt idx="1">
                  <c:v>29841.11</c:v>
                </c:pt>
                <c:pt idx="2">
                  <c:v>23987.32</c:v>
                </c:pt>
                <c:pt idx="3">
                  <c:v>1658.17</c:v>
                </c:pt>
                <c:pt idx="4">
                  <c:v>10940.11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7-EBE5-4C8A-9D1F-51A4E3272F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34005760"/>
        <c:axId val="34007296"/>
        <c:axId val="0"/>
      </c:bar3DChart>
      <c:catAx>
        <c:axId val="3400576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2000"/>
            </a:pPr>
            <a:endParaRPr lang="th-TH"/>
          </a:p>
        </c:txPr>
        <c:crossAx val="34007296"/>
        <c:crosses val="autoZero"/>
        <c:auto val="1"/>
        <c:lblAlgn val="ctr"/>
        <c:lblOffset val="100"/>
        <c:noMultiLvlLbl val="0"/>
      </c:catAx>
      <c:valAx>
        <c:axId val="34007296"/>
        <c:scaling>
          <c:orientation val="minMax"/>
        </c:scaling>
        <c:delete val="0"/>
        <c:axPos val="l"/>
        <c:numFmt formatCode="_(* #,##0.00_);_(* \(#,##0.00\);_(* &quot;-&quot;??_);_(@_)" sourceLinked="1"/>
        <c:majorTickMark val="out"/>
        <c:minorTickMark val="none"/>
        <c:tickLblPos val="nextTo"/>
        <c:txPr>
          <a:bodyPr/>
          <a:lstStyle/>
          <a:p>
            <a:pPr>
              <a:defRPr sz="1000"/>
            </a:pPr>
            <a:endParaRPr lang="th-TH"/>
          </a:p>
        </c:txPr>
        <c:crossAx val="3400576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th-TH"/>
    </a:p>
  </c:txPr>
  <c:externalData r:id="rId2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h-TH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15397008551074545"/>
          <c:y val="9.5971613371702125E-2"/>
          <c:w val="0.83769657842188694"/>
          <c:h val="0.67796943640015639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คอลัมน์1</c:v>
                </c:pt>
              </c:strCache>
            </c:strRef>
          </c:tx>
          <c:spPr>
            <a:solidFill>
              <a:srgbClr val="33CC33"/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Lbls>
            <c:dLbl>
              <c:idx val="1"/>
              <c:layout>
                <c:manualLayout>
                  <c:x val="-5.555557378244984E-3"/>
                  <c:y val="-9.2592592592592587E-3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D37C-45ED-9228-E2E9E7C79DA6}"/>
                </c:ext>
              </c:extLst>
            </c:dLbl>
            <c:dLbl>
              <c:idx val="2"/>
              <c:layout>
                <c:manualLayout>
                  <c:x val="1.3888893445612464E-3"/>
                  <c:y val="-2.222222222222223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D37C-45ED-9228-E2E9E7C79DA6}"/>
                </c:ext>
              </c:extLst>
            </c:dLbl>
            <c:dLbl>
              <c:idx val="3"/>
              <c:layout>
                <c:manualLayout>
                  <c:x val="2.7777786891224929E-3"/>
                  <c:y val="-2.0370370370370379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D37C-45ED-9228-E2E9E7C79DA6}"/>
                </c:ext>
              </c:extLst>
            </c:dLbl>
            <c:dLbl>
              <c:idx val="4"/>
              <c:layout>
                <c:manualLayout>
                  <c:x val="-1.3888893445612464E-3"/>
                  <c:y val="-1.851851851851852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D37C-45ED-9228-E2E9E7C79DA6}"/>
                </c:ext>
              </c:extLst>
            </c:dLbl>
            <c:dLbl>
              <c:idx val="5"/>
              <c:layout>
                <c:manualLayout>
                  <c:x val="-5.555557378244984E-3"/>
                  <c:y val="-2.4074074074074081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D37C-45ED-9228-E2E9E7C79DA6}"/>
                </c:ext>
              </c:extLst>
            </c:dLbl>
            <c:dLbl>
              <c:idx val="6"/>
              <c:layout>
                <c:manualLayout>
                  <c:x val="5.555557378244984E-3"/>
                  <c:y val="-1.4814814814814815E-2"/>
                </c:manualLayout>
              </c:layout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separator>, </c:separator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D37C-45ED-9228-E2E9E7C79DA6}"/>
                </c:ext>
              </c:extLst>
            </c:dLbl>
            <c:spPr>
              <a:noFill/>
              <a:ln>
                <a:noFill/>
              </a:ln>
              <a:effectLst/>
            </c:sp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, 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Sheet1!$A$2:$A$9</c:f>
              <c:strCache>
                <c:ptCount val="8"/>
                <c:pt idx="0">
                  <c:v>อำเภอเมืองลำพูน</c:v>
                </c:pt>
                <c:pt idx="1">
                  <c:v>อำเภอบ้านธิ</c:v>
                </c:pt>
                <c:pt idx="2">
                  <c:v>อำเภอป่าซาง</c:v>
                </c:pt>
                <c:pt idx="3">
                  <c:v>อำเภอแม่ทา</c:v>
                </c:pt>
                <c:pt idx="4">
                  <c:v>อำเภอบ้านโฮ่ง</c:v>
                </c:pt>
                <c:pt idx="5">
                  <c:v>อำเภอเวียงหนองล่อง</c:v>
                </c:pt>
                <c:pt idx="6">
                  <c:v>อำเภอทุ่งหัวช้าง</c:v>
                </c:pt>
                <c:pt idx="7">
                  <c:v>อำเภอลี้</c:v>
                </c:pt>
              </c:strCache>
            </c:strRef>
          </c:cat>
          <c:val>
            <c:numRef>
              <c:f>Sheet1!$B$2:$B$9</c:f>
              <c:numCache>
                <c:formatCode>_(* #,##0.00_);_(* \(#,##0.00\);_(* "-"??_);_(@_)</c:formatCode>
                <c:ptCount val="8"/>
                <c:pt idx="0" formatCode="#,##0.00">
                  <c:v>30833917</c:v>
                </c:pt>
                <c:pt idx="1">
                  <c:v>868700</c:v>
                </c:pt>
                <c:pt idx="2">
                  <c:v>4390108.51</c:v>
                </c:pt>
                <c:pt idx="3">
                  <c:v>2048822.2</c:v>
                </c:pt>
                <c:pt idx="4">
                  <c:v>1899579.85</c:v>
                </c:pt>
                <c:pt idx="5">
                  <c:v>669438</c:v>
                </c:pt>
                <c:pt idx="6">
                  <c:v>89500</c:v>
                </c:pt>
                <c:pt idx="7">
                  <c:v>1319749.33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D37C-45ED-9228-E2E9E7C79DA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3738112"/>
        <c:axId val="33748096"/>
      </c:barChart>
      <c:catAx>
        <c:axId val="33738112"/>
        <c:scaling>
          <c:orientation val="minMax"/>
        </c:scaling>
        <c:delete val="0"/>
        <c:axPos val="b"/>
        <c:numFmt formatCode="mmm\-yy" sourceLinked="1"/>
        <c:majorTickMark val="out"/>
        <c:minorTickMark val="none"/>
        <c:tickLblPos val="nextTo"/>
        <c:crossAx val="33748096"/>
        <c:crosses val="autoZero"/>
        <c:auto val="1"/>
        <c:lblAlgn val="ctr"/>
        <c:lblOffset val="100"/>
        <c:noMultiLvlLbl val="0"/>
      </c:catAx>
      <c:valAx>
        <c:axId val="33748096"/>
        <c:scaling>
          <c:orientation val="minMax"/>
        </c:scaling>
        <c:delete val="0"/>
        <c:axPos val="l"/>
        <c:numFmt formatCode="#,##0.00" sourceLinked="1"/>
        <c:majorTickMark val="out"/>
        <c:minorTickMark val="none"/>
        <c:tickLblPos val="nextTo"/>
        <c:crossAx val="33738112"/>
        <c:crosses val="autoZero"/>
        <c:crossBetween val="between"/>
      </c:valAx>
      <c:spPr>
        <a:blipFill>
          <a:blip xmlns:r="http://schemas.openxmlformats.org/officeDocument/2006/relationships" r:embed="rId2"/>
          <a:tile tx="0" ty="0" sx="100000" sy="100000" flip="none" algn="tl"/>
        </a:blipFill>
      </c:spPr>
    </c:plotArea>
    <c:plotVisOnly val="1"/>
    <c:dispBlanksAs val="gap"/>
    <c:showDLblsOverMax val="0"/>
  </c:chart>
  <c:txPr>
    <a:bodyPr/>
    <a:lstStyle/>
    <a:p>
      <a:pPr>
        <a:defRPr sz="1600">
          <a:latin typeface="TH SarabunPSK" pitchFamily="34" charset="-34"/>
          <a:cs typeface="TH SarabunPSK" pitchFamily="34" charset="-34"/>
        </a:defRPr>
      </a:pPr>
      <a:endParaRPr lang="th-TH"/>
    </a:p>
  </c:txPr>
  <c:externalData r:id="rId3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0.44925</cdr:x>
      <cdr:y>0.57082</cdr:y>
    </cdr:from>
    <cdr:to>
      <cdr:x>0.54959</cdr:x>
      <cdr:y>0.7379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093659" y="312412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th-TH" sz="20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rPr>
            <a:t>เมืองลำพูน</a:t>
          </a:r>
        </a:p>
        <a:p xmlns:a="http://schemas.openxmlformats.org/drawingml/2006/main">
          <a:pPr algn="ctr"/>
          <a:r>
            <a:rPr lang="th-TH" sz="2000" b="1" dirty="0" smtClean="0">
              <a:solidFill>
                <a:srgbClr val="FFFF00"/>
              </a:solidFill>
              <a:latin typeface="TH SarabunPSK" pitchFamily="34" charset="-34"/>
              <a:cs typeface="TH SarabunPSK" pitchFamily="34" charset="-34"/>
            </a:rPr>
            <a:t>44.56%</a:t>
          </a:r>
          <a:endParaRPr lang="th-TH" sz="2000" b="1" dirty="0">
            <a:solidFill>
              <a:srgbClr val="FFFF00"/>
            </a:solidFill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0.6326</cdr:x>
      <cdr:y>0.36031</cdr:y>
    </cdr:from>
    <cdr:to>
      <cdr:x>0.73295</cdr:x>
      <cdr:y>0.52739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5764427" y="197199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th-TH" sz="2000" dirty="0"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0.61679</cdr:x>
      <cdr:y>0.30769</cdr:y>
    </cdr:from>
    <cdr:to>
      <cdr:x>0.71714</cdr:x>
      <cdr:y>0.47476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5620411" y="168396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th-TH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ป่าซาง</a:t>
          </a:r>
        </a:p>
        <a:p xmlns:a="http://schemas.openxmlformats.org/drawingml/2006/main">
          <a:pPr algn="ctr"/>
          <a:r>
            <a:rPr lang="th-TH" sz="20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17.09%</a:t>
          </a:r>
          <a:endParaRPr lang="th-TH" sz="20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0.34812</cdr:x>
      <cdr:y>0.18927</cdr:y>
    </cdr:from>
    <cdr:to>
      <cdr:x>0.44846</cdr:x>
      <cdr:y>0.35635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3172139" y="103589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th-TH" sz="2000" b="1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rPr>
            <a:t>ลี้</a:t>
          </a:r>
        </a:p>
        <a:p xmlns:a="http://schemas.openxmlformats.org/drawingml/2006/main">
          <a:pPr algn="ctr"/>
          <a:r>
            <a:rPr lang="th-TH" sz="2000" b="1" dirty="0" smtClean="0">
              <a:solidFill>
                <a:srgbClr val="006600"/>
              </a:solidFill>
              <a:latin typeface="TH SarabunPSK" pitchFamily="34" charset="-34"/>
              <a:cs typeface="TH SarabunPSK" pitchFamily="34" charset="-34"/>
            </a:rPr>
            <a:t>13.47%</a:t>
          </a:r>
          <a:endParaRPr lang="th-TH" sz="2000" b="1" dirty="0">
            <a:solidFill>
              <a:srgbClr val="006600"/>
            </a:solidFill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0.26119</cdr:x>
      <cdr:y>0.32084</cdr:y>
    </cdr:from>
    <cdr:to>
      <cdr:x>0.36154</cdr:x>
      <cdr:y>0.48792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380051" y="1755974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th-TH" sz="2000" b="1" dirty="0" smtClean="0">
              <a:latin typeface="TH SarabunPSK" pitchFamily="34" charset="-34"/>
              <a:cs typeface="TH SarabunPSK" pitchFamily="34" charset="-34"/>
            </a:rPr>
            <a:t>แม่ทา</a:t>
          </a:r>
        </a:p>
        <a:p xmlns:a="http://schemas.openxmlformats.org/drawingml/2006/main">
          <a:pPr algn="ctr"/>
          <a:r>
            <a:rPr lang="th-TH" sz="2000" b="1" dirty="0" smtClean="0">
              <a:latin typeface="TH SarabunPSK" pitchFamily="34" charset="-34"/>
              <a:cs typeface="TH SarabunPSK" pitchFamily="34" charset="-34"/>
            </a:rPr>
            <a:t>6.46</a:t>
          </a:r>
          <a:endParaRPr lang="th-TH" sz="2000" b="1" dirty="0"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0.41924</cdr:x>
      <cdr:y>0.09717</cdr:y>
    </cdr:from>
    <cdr:to>
      <cdr:x>0.51959</cdr:x>
      <cdr:y>0.26425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3820211" y="53183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th-TH" sz="1400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rPr>
            <a:t>เวียงหนองล่อง</a:t>
          </a:r>
        </a:p>
        <a:p xmlns:a="http://schemas.openxmlformats.org/drawingml/2006/main">
          <a:pPr algn="ctr"/>
          <a:r>
            <a:rPr lang="th-TH" sz="2000" b="1" dirty="0" smtClean="0">
              <a:solidFill>
                <a:srgbClr val="C00000"/>
              </a:solidFill>
              <a:latin typeface="TH SarabunPSK" pitchFamily="34" charset="-34"/>
              <a:cs typeface="TH SarabunPSK" pitchFamily="34" charset="-34"/>
            </a:rPr>
            <a:t>6.17</a:t>
          </a:r>
          <a:endParaRPr lang="th-TH" sz="2000" b="1" dirty="0">
            <a:solidFill>
              <a:srgbClr val="C00000"/>
            </a:solidFill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0.56148</cdr:x>
      <cdr:y>0.11033</cdr:y>
    </cdr:from>
    <cdr:to>
      <cdr:x>0.66183</cdr:x>
      <cdr:y>0.27741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5116355" y="603846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th-TH" sz="1600" b="1" dirty="0" smtClean="0">
              <a:solidFill>
                <a:srgbClr val="FFFFCC"/>
              </a:solidFill>
              <a:latin typeface="TH SarabunPSK" pitchFamily="34" charset="-34"/>
              <a:cs typeface="TH SarabunPSK" pitchFamily="34" charset="-34"/>
            </a:rPr>
            <a:t>บ้าน</a:t>
          </a:r>
          <a:r>
            <a:rPr lang="th-TH" sz="1600" b="1" dirty="0" err="1" smtClean="0">
              <a:solidFill>
                <a:srgbClr val="FFFFCC"/>
              </a:solidFill>
              <a:latin typeface="TH SarabunPSK" pitchFamily="34" charset="-34"/>
              <a:cs typeface="TH SarabunPSK" pitchFamily="34" charset="-34"/>
            </a:rPr>
            <a:t>โฮ่ง</a:t>
          </a:r>
          <a:endParaRPr lang="th-TH" sz="1600" b="1" dirty="0" smtClean="0">
            <a:solidFill>
              <a:srgbClr val="FFFFCC"/>
            </a:solidFill>
            <a:latin typeface="TH SarabunPSK" pitchFamily="34" charset="-34"/>
            <a:cs typeface="TH SarabunPSK" pitchFamily="34" charset="-34"/>
          </a:endParaRPr>
        </a:p>
        <a:p xmlns:a="http://schemas.openxmlformats.org/drawingml/2006/main">
          <a:pPr algn="ctr"/>
          <a:r>
            <a:rPr lang="th-TH" sz="1600" b="1" dirty="0" smtClean="0">
              <a:solidFill>
                <a:srgbClr val="FFFFCC"/>
              </a:solidFill>
              <a:latin typeface="TH SarabunPSK" pitchFamily="34" charset="-34"/>
              <a:cs typeface="TH SarabunPSK" pitchFamily="34" charset="-34"/>
            </a:rPr>
            <a:t>6.20%</a:t>
          </a:r>
          <a:endParaRPr lang="th-TH" sz="1600" b="1" dirty="0">
            <a:solidFill>
              <a:srgbClr val="FFFFCC"/>
            </a:solidFill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0.47588</cdr:x>
      <cdr:y>0</cdr:y>
    </cdr:from>
    <cdr:to>
      <cdr:x>0.57623</cdr:x>
      <cdr:y>0.16707</cdr:y>
    </cdr:to>
    <cdr:sp macro="" textlink="">
      <cdr:nvSpPr>
        <cdr:cNvPr id="9" name="TextBox 8"/>
        <cdr:cNvSpPr txBox="1"/>
      </cdr:nvSpPr>
      <cdr:spPr>
        <a:xfrm xmlns:a="http://schemas.openxmlformats.org/drawingml/2006/main">
          <a:off x="4336400" y="-162880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th-TH" sz="14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ทุ่งหัวช่าง</a:t>
          </a:r>
        </a:p>
        <a:p xmlns:a="http://schemas.openxmlformats.org/drawingml/2006/main">
          <a:pPr algn="ctr"/>
          <a:r>
            <a:rPr lang="th-TH" sz="1600" b="1" dirty="0" smtClean="0">
              <a:solidFill>
                <a:schemeClr val="tx1"/>
              </a:solidFill>
              <a:latin typeface="TH SarabunPSK" pitchFamily="34" charset="-34"/>
              <a:cs typeface="TH SarabunPSK" pitchFamily="34" charset="-34"/>
            </a:rPr>
            <a:t>2.94%</a:t>
          </a:r>
          <a:endParaRPr lang="th-TH" sz="1600" b="1" dirty="0">
            <a:solidFill>
              <a:schemeClr val="tx1"/>
            </a:solidFill>
            <a:latin typeface="TH SarabunPSK" pitchFamily="34" charset="-34"/>
            <a:cs typeface="TH SarabunPSK" pitchFamily="34" charset="-34"/>
          </a:endParaRPr>
        </a:p>
      </cdr:txBody>
    </cdr:sp>
  </cdr:relSizeAnchor>
  <cdr:relSizeAnchor xmlns:cdr="http://schemas.openxmlformats.org/drawingml/2006/chartDrawing">
    <cdr:from>
      <cdr:x>0.51174</cdr:x>
      <cdr:y>0.06578</cdr:y>
    </cdr:from>
    <cdr:to>
      <cdr:x>0.61209</cdr:x>
      <cdr:y>0.23286</cdr:y>
    </cdr:to>
    <cdr:sp macro="" textlink="">
      <cdr:nvSpPr>
        <cdr:cNvPr id="10" name="TextBox 9"/>
        <cdr:cNvSpPr txBox="1"/>
      </cdr:nvSpPr>
      <cdr:spPr>
        <a:xfrm xmlns:a="http://schemas.openxmlformats.org/drawingml/2006/main">
          <a:off x="4663169" y="360040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th-TH" sz="1400" b="1" dirty="0" err="1" smtClean="0">
              <a:solidFill>
                <a:schemeClr val="accent5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บ้านธิ</a:t>
          </a:r>
          <a:endParaRPr lang="th-TH" sz="1400" b="1" dirty="0" smtClean="0">
            <a:solidFill>
              <a:schemeClr val="accent5">
                <a:lumMod val="50000"/>
              </a:schemeClr>
            </a:solidFill>
            <a:latin typeface="TH SarabunPSK" pitchFamily="34" charset="-34"/>
            <a:cs typeface="TH SarabunPSK" pitchFamily="34" charset="-34"/>
          </a:endParaRPr>
        </a:p>
        <a:p xmlns:a="http://schemas.openxmlformats.org/drawingml/2006/main">
          <a:pPr algn="ctr"/>
          <a:r>
            <a:rPr lang="th-TH" sz="1600" b="1" dirty="0" smtClean="0">
              <a:solidFill>
                <a:schemeClr val="accent5">
                  <a:lumMod val="50000"/>
                </a:schemeClr>
              </a:solidFill>
              <a:latin typeface="TH SarabunPSK" pitchFamily="34" charset="-34"/>
              <a:cs typeface="TH SarabunPSK" pitchFamily="34" charset="-34"/>
            </a:rPr>
            <a:t>3.11</a:t>
          </a:r>
          <a:endParaRPr lang="th-TH" sz="1600" b="1" dirty="0">
            <a:solidFill>
              <a:schemeClr val="accent5">
                <a:lumMod val="50000"/>
              </a:schemeClr>
            </a:solidFill>
            <a:latin typeface="TH SarabunPSK" pitchFamily="34" charset="-34"/>
            <a:cs typeface="TH SarabunPSK" pitchFamily="34" charset="-34"/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0.54599</cdr:x>
      <cdr:y>0.27215</cdr:y>
    </cdr:from>
    <cdr:to>
      <cdr:x>0.67987</cdr:x>
      <cdr:y>0.35878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5004047" y="1373142"/>
          <a:ext cx="1227029" cy="43709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8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H SarabunIT๙" pitchFamily="34" charset="-34"/>
              <a:cs typeface="TH SarabunIT๙" pitchFamily="34" charset="-34"/>
            </a:rPr>
            <a:t>ขยะทั่วไป</a:t>
          </a:r>
        </a:p>
      </cdr:txBody>
    </cdr:sp>
  </cdr:relSizeAnchor>
  <cdr:relSizeAnchor xmlns:cdr="http://schemas.openxmlformats.org/drawingml/2006/chartDrawing">
    <cdr:from>
      <cdr:x>0.31814</cdr:x>
      <cdr:y>0.49392</cdr:y>
    </cdr:from>
    <cdr:to>
      <cdr:x>0.45202</cdr:x>
      <cdr:y>0.58056</cdr:y>
    </cdr:to>
    <cdr:sp macro="" textlink="">
      <cdr:nvSpPr>
        <cdr:cNvPr id="5" name="TextBox 1"/>
        <cdr:cNvSpPr txBox="1"/>
      </cdr:nvSpPr>
      <cdr:spPr>
        <a:xfrm xmlns:a="http://schemas.openxmlformats.org/drawingml/2006/main">
          <a:off x="2915815" y="2955230"/>
          <a:ext cx="1227029" cy="51838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8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H SarabunIT๙" pitchFamily="34" charset="-34"/>
              <a:cs typeface="TH SarabunIT๙" pitchFamily="34" charset="-34"/>
            </a:rPr>
            <a:t>ขยะอินทรีย์</a:t>
          </a:r>
        </a:p>
      </cdr:txBody>
    </cdr:sp>
  </cdr:relSizeAnchor>
  <cdr:relSizeAnchor xmlns:cdr="http://schemas.openxmlformats.org/drawingml/2006/chartDrawing">
    <cdr:from>
      <cdr:x>0.326</cdr:x>
      <cdr:y>0</cdr:y>
    </cdr:from>
    <cdr:to>
      <cdr:x>0.45987</cdr:x>
      <cdr:y>0.08664</cdr:y>
    </cdr:to>
    <cdr:sp macro="" textlink="">
      <cdr:nvSpPr>
        <cdr:cNvPr id="6" name="TextBox 1"/>
        <cdr:cNvSpPr txBox="1"/>
      </cdr:nvSpPr>
      <cdr:spPr>
        <a:xfrm xmlns:a="http://schemas.openxmlformats.org/drawingml/2006/main">
          <a:off x="2987823" y="-1695818"/>
          <a:ext cx="1226937" cy="4371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4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rPr>
            <a:t>ขยะอันตราย</a:t>
          </a:r>
          <a:r>
            <a:rPr lang="th-TH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rPr>
            <a:t>ชุมชน </a:t>
          </a:r>
          <a:r>
            <a:rPr lang="th-TH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PSK" pitchFamily="34" charset="-34"/>
              <a:cs typeface="TH SarabunPSK" pitchFamily="34" charset="-34"/>
            </a:rPr>
            <a:t>0.99</a:t>
          </a:r>
          <a:r>
            <a:rPr lang="th-TH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H SarabunIT๙" pitchFamily="34" charset="-34"/>
              <a:cs typeface="TH SarabunIT๙" pitchFamily="34" charset="-34"/>
            </a:rPr>
            <a:t>%</a:t>
          </a:r>
          <a:endParaRPr lang="th-TH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TH SarabunIT๙" pitchFamily="34" charset="-34"/>
            <a:cs typeface="TH SarabunIT๙" pitchFamily="34" charset="-34"/>
          </a:endParaRPr>
        </a:p>
      </cdr:txBody>
    </cdr:sp>
  </cdr:relSizeAnchor>
  <cdr:relSizeAnchor xmlns:cdr="http://schemas.openxmlformats.org/drawingml/2006/chartDrawing">
    <cdr:from>
      <cdr:x>0.34171</cdr:x>
      <cdr:y>0.15798</cdr:y>
    </cdr:from>
    <cdr:to>
      <cdr:x>0.47558</cdr:x>
      <cdr:y>0.24462</cdr:y>
    </cdr:to>
    <cdr:sp macro="" textlink="">
      <cdr:nvSpPr>
        <cdr:cNvPr id="7" name="TextBox 1"/>
        <cdr:cNvSpPr txBox="1"/>
      </cdr:nvSpPr>
      <cdr:spPr>
        <a:xfrm xmlns:a="http://schemas.openxmlformats.org/drawingml/2006/main">
          <a:off x="3131839" y="797078"/>
          <a:ext cx="1226937" cy="437146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h-TH" sz="2800" b="1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TH SarabunIT๙" pitchFamily="34" charset="-34"/>
              <a:cs typeface="TH SarabunIT๙" pitchFamily="34" charset="-34"/>
            </a:rPr>
            <a:t>ขยะรีไซเคิล</a:t>
          </a: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2971800" cy="497364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4" y="0"/>
            <a:ext cx="2971800" cy="497364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r">
              <a:defRPr sz="1200"/>
            </a:lvl1pPr>
          </a:lstStyle>
          <a:p>
            <a:fld id="{BE5A41E3-A53D-4355-AB90-AD7AD2058B10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2" y="9448186"/>
            <a:ext cx="2971800" cy="497364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4" y="9448186"/>
            <a:ext cx="2971800" cy="497364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r">
              <a:defRPr sz="1200"/>
            </a:lvl1pPr>
          </a:lstStyle>
          <a:p>
            <a:fld id="{B036E753-6318-410B-AB66-BDE43D9AADAD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485075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2548" cy="497841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3852" y="1"/>
            <a:ext cx="2972548" cy="497841"/>
          </a:xfrm>
          <a:prstGeom prst="rect">
            <a:avLst/>
          </a:prstGeom>
        </p:spPr>
        <p:txBody>
          <a:bodyPr vert="horz" lIns="91861" tIns="45930" rIns="91861" bIns="45930" rtlCol="0"/>
          <a:lstStyle>
            <a:lvl1pPr algn="r">
              <a:defRPr sz="1200"/>
            </a:lvl1pPr>
          </a:lstStyle>
          <a:p>
            <a:fld id="{DE87EAF6-DEA7-4235-9175-CE5C6551C86E}" type="datetimeFigureOut">
              <a:rPr lang="th-TH" smtClean="0"/>
              <a:pPr/>
              <a:t>22/05/63</a:t>
            </a:fld>
            <a:endParaRPr lang="th-TH"/>
          </a:p>
        </p:txBody>
      </p:sp>
      <p:sp>
        <p:nvSpPr>
          <p:cNvPr id="4" name="ตัวแทน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61" tIns="45930" rIns="91861" bIns="4593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482" y="4725514"/>
            <a:ext cx="5487041" cy="4475797"/>
          </a:xfrm>
          <a:prstGeom prst="rect">
            <a:avLst/>
          </a:prstGeom>
        </p:spPr>
        <p:txBody>
          <a:bodyPr vert="horz" lIns="91861" tIns="45930" rIns="91861" bIns="45930" rtlCol="0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9447845"/>
            <a:ext cx="2972548" cy="497841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3852" y="9447845"/>
            <a:ext cx="2972548" cy="497841"/>
          </a:xfrm>
          <a:prstGeom prst="rect">
            <a:avLst/>
          </a:prstGeom>
        </p:spPr>
        <p:txBody>
          <a:bodyPr vert="horz" lIns="91861" tIns="45930" rIns="91861" bIns="45930" rtlCol="0" anchor="b"/>
          <a:lstStyle>
            <a:lvl1pPr algn="r">
              <a:defRPr sz="1200"/>
            </a:lvl1pPr>
          </a:lstStyle>
          <a:p>
            <a:fld id="{A3CF098B-0B94-49FB-9D0E-13D8BC97F8D2}" type="slidenum">
              <a:rPr lang="th-TH" smtClean="0"/>
              <a:pPr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1496408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รูปบนภาพนิ่ง 1"/>
          <p:cNvSpPr>
            <a:spLocks noGrp="1" noRot="1" noChangeAspect="1"/>
          </p:cNvSpPr>
          <p:nvPr>
            <p:ph type="sldImg"/>
          </p:nvPr>
        </p:nvSpPr>
        <p:spPr>
          <a:xfrm>
            <a:off x="942975" y="746125"/>
            <a:ext cx="4973638" cy="3729038"/>
          </a:xfrm>
        </p:spPr>
      </p:sp>
      <p:sp>
        <p:nvSpPr>
          <p:cNvPr id="3" name="ตัวแทนบันทึกย่อ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ตัวแทนหมายเลขภาพนิ่ง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2728CD-B810-410C-9C1E-57957C3A65EC}" type="slidenum">
              <a:rPr lang="th-TH" smtClean="0">
                <a:solidFill>
                  <a:prstClr val="black"/>
                </a:solidFill>
              </a:rPr>
              <a:pPr/>
              <a:t>8</a:t>
            </a:fld>
            <a:endParaRPr lang="th-TH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4976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3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6181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8528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84564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D177B-C8E7-45F6-95A1-E0E38718AFB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98965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7B5F44-B35B-47EA-B7E4-3996944A7204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2000" b="1">
                <a:latin typeface="TH SarabunPSK" panose="020B0500040200020003" pitchFamily="34" charset="-34"/>
                <a:cs typeface="TH SarabunPSK" panose="020B0500040200020003" pitchFamily="34" charset="-34"/>
              </a:defRPr>
            </a:lvl1pPr>
          </a:lstStyle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52678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3889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23889" y="458947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9960A-EB3F-4EC7-AD3C-B912B820423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38807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sz="half" idx="1"/>
          </p:nvPr>
        </p:nvSpPr>
        <p:spPr>
          <a:xfrm>
            <a:off x="628651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4629151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C7C4C-0F97-4C03-AEA2-B79877852CA9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84500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9842" y="365126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ตัวแทนเนื้อหา 3"/>
          <p:cNvSpPr>
            <a:spLocks noGrp="1"/>
          </p:cNvSpPr>
          <p:nvPr>
            <p:ph sz="half" idx="2"/>
          </p:nvPr>
        </p:nvSpPr>
        <p:spPr>
          <a:xfrm>
            <a:off x="629842" y="2505076"/>
            <a:ext cx="3868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แทนข้อความ 4"/>
          <p:cNvSpPr>
            <a:spLocks noGrp="1"/>
          </p:cNvSpPr>
          <p:nvPr>
            <p:ph type="body" sz="quarter" idx="3"/>
          </p:nvPr>
        </p:nvSpPr>
        <p:spPr>
          <a:xfrm>
            <a:off x="4629152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ตัวแทนเนื้อหา 5"/>
          <p:cNvSpPr>
            <a:spLocks noGrp="1"/>
          </p:cNvSpPr>
          <p:nvPr>
            <p:ph sz="quarter" idx="4"/>
          </p:nvPr>
        </p:nvSpPr>
        <p:spPr>
          <a:xfrm>
            <a:off x="4629152" y="2505076"/>
            <a:ext cx="3887391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แทน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3AC21-459E-443E-B662-979C2F74D60D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แทน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แทนหมายเลขสไลด์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67786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E6A2B-C1F3-4308-AA52-514B9993E80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หมายเลขสไลด์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95633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E9CF3-35AC-4765-84C5-0489F11BA820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แทน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แทนหมายเลขสไลด์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32984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เนื้อหา 2"/>
          <p:cNvSpPr>
            <a:spLocks noGrp="1"/>
          </p:cNvSpPr>
          <p:nvPr>
            <p:ph idx="1"/>
          </p:nvPr>
        </p:nvSpPr>
        <p:spPr>
          <a:xfrm>
            <a:off x="3887395" y="987426"/>
            <a:ext cx="4629151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B6F52B-B488-47D3-A3D4-4E310A91E16E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5995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07732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รูปภาพ 2"/>
          <p:cNvSpPr>
            <a:spLocks noGrp="1"/>
          </p:cNvSpPr>
          <p:nvPr>
            <p:ph type="pic" idx="1"/>
          </p:nvPr>
        </p:nvSpPr>
        <p:spPr>
          <a:xfrm>
            <a:off x="3887395" y="987426"/>
            <a:ext cx="4629151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แทนข้อความ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ตัวแทน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CAF17-F512-44C9-BFD6-53BCDA3F4715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2504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2F879F-5784-4848-9D16-81CE0717648A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64932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43674" y="365125"/>
            <a:ext cx="1971675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28649" y="365125"/>
            <a:ext cx="5800725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97F06-817C-42D3-9483-086173F026C3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29898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02-KIMS BUSINESS\007-bizdesign.tv\000-PPT FOR KMONG\PSD\13-05-14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7" y="862365"/>
            <a:ext cx="3420164" cy="398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920519" y="992872"/>
            <a:ext cx="31464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28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  <p:sp>
        <p:nvSpPr>
          <p:cNvPr id="7" name="Text Placeholder 9">
            <a:extLst>
              <a:ext uri="{FF2B5EF4-FFF2-40B4-BE49-F238E27FC236}">
                <a16:creationId xmlns:a16="http://schemas.microsoft.com/office/drawing/2014/main" xmlns="" id="{120A1E39-4EAE-4670-B341-E8765113888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" y="5604688"/>
            <a:ext cx="9143999" cy="276737"/>
          </a:xfrm>
          <a:prstGeom prst="rect">
            <a:avLst/>
          </a:prstGeom>
        </p:spPr>
        <p:txBody>
          <a:bodyPr lIns="108000" anchor="ctr"/>
          <a:lstStyle>
            <a:lvl1pPr marL="0" indent="0" algn="ctr">
              <a:buNone/>
              <a:defRPr sz="1200" b="1" baseline="0">
                <a:solidFill>
                  <a:schemeClr val="tx1"/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INSTERT THE TITLE OF YOUR PRESENTATION HERE</a:t>
            </a:r>
            <a:endParaRPr lang="ko-KR" altLang="en-US" dirty="0"/>
          </a:p>
        </p:txBody>
      </p:sp>
      <p:sp>
        <p:nvSpPr>
          <p:cNvPr id="8" name="제목 1">
            <a:extLst>
              <a:ext uri="{FF2B5EF4-FFF2-40B4-BE49-F238E27FC236}">
                <a16:creationId xmlns:a16="http://schemas.microsoft.com/office/drawing/2014/main" xmlns="" id="{3DAC9DBF-2FD4-4775-8F53-02C2F29CA8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4869160"/>
            <a:ext cx="9143998" cy="720000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1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FREE PPT TEMPLATES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657776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KBM-정애\014-Fullppt\PNG이미지\탭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053" y="644691"/>
            <a:ext cx="2049645" cy="3365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836710" y="974941"/>
            <a:ext cx="1440672" cy="2404752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445111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002-KIMS BUSINESS\007-bizdesign.tv\000-PPT FOR KMONG\PSD\13-05-14\모니터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3637" y="862365"/>
            <a:ext cx="3420164" cy="3985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2920519" y="992872"/>
            <a:ext cx="3146400" cy="25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Insert Your Image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78987524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8"/>
          <p:cNvSpPr>
            <a:spLocks noGrp="1"/>
          </p:cNvSpPr>
          <p:nvPr>
            <p:ph type="title" hasCustomPrompt="1"/>
          </p:nvPr>
        </p:nvSpPr>
        <p:spPr>
          <a:xfrm>
            <a:off x="3671392" y="2909009"/>
            <a:ext cx="5472608" cy="722771"/>
          </a:xfrm>
          <a:prstGeom prst="rect">
            <a:avLst/>
          </a:prstGeom>
        </p:spPr>
        <p:txBody>
          <a:bodyPr anchor="ctr"/>
          <a:lstStyle>
            <a:lvl1pPr algn="l">
              <a:defRPr sz="3600"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Section Break</a:t>
            </a:r>
            <a:endParaRPr lang="ko-KR" altLang="en-US" dirty="0"/>
          </a:p>
        </p:txBody>
      </p:sp>
      <p:sp>
        <p:nvSpPr>
          <p:cNvPr id="5" name="Text Placeholder 9">
            <a:extLst>
              <a:ext uri="{FF2B5EF4-FFF2-40B4-BE49-F238E27FC236}">
                <a16:creationId xmlns:a16="http://schemas.microsoft.com/office/drawing/2014/main" xmlns="" id="{39315AC1-362C-42C8-AC5D-93231CD5493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671392" y="3645581"/>
            <a:ext cx="5472608" cy="263475"/>
          </a:xfrm>
          <a:prstGeom prst="rect">
            <a:avLst/>
          </a:prstGeom>
        </p:spPr>
        <p:txBody>
          <a:bodyPr lIns="108000" anchor="ctr"/>
          <a:lstStyle>
            <a:lvl1pPr marL="0" indent="0" algn="l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This text can be replaced with your own text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6104726"/>
      </p:ext>
    </p:extLst>
  </p:cSld>
  <p:clrMapOvr>
    <a:masterClrMapping/>
  </p:clrMapOvr>
  <p:extLst>
    <p:ext uri="{DCECCB84-F9BA-43D5-87BE-67443E8EF086}">
      <p15:sldGuideLst xmlns:p15="http://schemas.microsoft.com/office/powerpoint/2012/main" xmlns="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265100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7638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59672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1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350673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719624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82046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799798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48467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9344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517794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2894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92429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717177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1223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149881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40676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2249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565384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72326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04619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87433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022422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18483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53562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5245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09901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744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691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79493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26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6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6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445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ชื่อเรื่อง 1"/>
          <p:cNvSpPr>
            <a:spLocks noGrp="1"/>
          </p:cNvSpPr>
          <p:nvPr>
            <p:ph type="title"/>
          </p:nvPr>
        </p:nvSpPr>
        <p:spPr>
          <a:xfrm>
            <a:off x="628652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</a:p>
        </p:txBody>
      </p:sp>
      <p:sp>
        <p:nvSpPr>
          <p:cNvPr id="3" name="ตัวแทนข้อความ 2"/>
          <p:cNvSpPr>
            <a:spLocks noGrp="1"/>
          </p:cNvSpPr>
          <p:nvPr>
            <p:ph type="body" idx="1"/>
          </p:nvPr>
        </p:nvSpPr>
        <p:spPr>
          <a:xfrm>
            <a:off x="628652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แทนวันที่ 3"/>
          <p:cNvSpPr>
            <a:spLocks noGrp="1"/>
          </p:cNvSpPr>
          <p:nvPr>
            <p:ph type="dt" sz="half" idx="2"/>
          </p:nvPr>
        </p:nvSpPr>
        <p:spPr>
          <a:xfrm>
            <a:off x="628649" y="635636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9DB716B-E87B-46EE-B4B2-DB82F492EBBF}" type="datetime1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แทน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028952" y="635636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แทนหมายเลขสไลด์ 5"/>
          <p:cNvSpPr>
            <a:spLocks noGrp="1"/>
          </p:cNvSpPr>
          <p:nvPr>
            <p:ph type="sldNum" sz="quarter" idx="4"/>
          </p:nvPr>
        </p:nvSpPr>
        <p:spPr>
          <a:xfrm>
            <a:off x="6457951" y="635636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720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0041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6176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2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61886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5F293D-20BF-487A-BFA7-792ABC73B8A5}" type="datetimeFigureOut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22/05/63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DCBBE1-314B-45E7-A14D-E54A756E973C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th-TH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8435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2" r:id="rId1"/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2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รูปภาพ 5">
            <a:extLst>
              <a:ext uri="{FF2B5EF4-FFF2-40B4-BE49-F238E27FC236}">
                <a16:creationId xmlns="" xmlns:a16="http://schemas.microsoft.com/office/drawing/2014/main" id="{240EDB12-801D-401F-A496-84D79603ED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8211"/>
            <a:ext cx="9144000" cy="6858000"/>
          </a:xfrm>
          <a:prstGeom prst="rect">
            <a:avLst/>
          </a:prstGeom>
        </p:spPr>
      </p:pic>
      <p:sp>
        <p:nvSpPr>
          <p:cNvPr id="4" name="สี่เหลี่ยมผืนผ้า 3">
            <a:extLst>
              <a:ext uri="{FF2B5EF4-FFF2-40B4-BE49-F238E27FC236}">
                <a16:creationId xmlns="" xmlns:a16="http://schemas.microsoft.com/office/drawing/2014/main" id="{907869FC-BCC3-4796-A6AC-F6E2B81BBBF0}"/>
              </a:ext>
            </a:extLst>
          </p:cNvPr>
          <p:cNvSpPr/>
          <p:nvPr/>
        </p:nvSpPr>
        <p:spPr>
          <a:xfrm>
            <a:off x="146428" y="2348880"/>
            <a:ext cx="8892480" cy="1277273"/>
          </a:xfrm>
          <a:prstGeom prst="rect">
            <a:avLst/>
          </a:prstGeom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tabLst>
                <a:tab pos="1260475" algn="l"/>
              </a:tabLst>
            </a:pP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สรุปปริมาณขยะมูลฝอย</a:t>
            </a:r>
            <a:r>
              <a:rPr lang="en-US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ประจำ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ปีงบประมาณ </a:t>
            </a:r>
            <a:r>
              <a:rPr lang="th-TH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พ.ศ. </a:t>
            </a: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2563</a:t>
            </a:r>
          </a:p>
          <a:p>
            <a:pPr algn="ctr">
              <a:spcBef>
                <a:spcPts val="600"/>
              </a:spcBef>
              <a:tabLst>
                <a:tab pos="1260475" algn="l"/>
              </a:tabLst>
            </a:pPr>
            <a:r>
              <a:rPr lang="th-TH" sz="3600" b="1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IT๙" pitchFamily="34" charset="-34"/>
                <a:cs typeface="TH SarabunIT๙" pitchFamily="34" charset="-34"/>
              </a:rPr>
              <a:t>7 เดือน (เดือนตุลาคม 2562 – เมษายน 2563)</a:t>
            </a:r>
            <a:endParaRPr lang="en-US" sz="3600" dirty="0">
              <a:solidFill>
                <a:prstClr val="black"/>
              </a:solidFill>
              <a:latin typeface="TH SarabunIT๙" panose="020B0500040200020003" pitchFamily="34" charset="-34"/>
              <a:ea typeface="Times New Roman" panose="02020603050405020304" pitchFamily="18" charset="0"/>
              <a:cs typeface="TH SarabunIT๙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598468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4" y="7392"/>
            <a:ext cx="9144000" cy="6850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33909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328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544"/>
            <a:ext cx="9144000" cy="6825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2424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646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1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5929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21569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664"/>
            <a:ext cx="9144000" cy="68343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700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977"/>
            <a:ext cx="9144000" cy="68320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0246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5658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76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416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leaf-green-theme-ppt-background-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-1"/>
            <a:ext cx="9165138" cy="6858000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2D955555-D5C7-47B5-B2A6-587AEC18E777}"/>
              </a:ext>
            </a:extLst>
          </p:cNvPr>
          <p:cNvGrpSpPr/>
          <p:nvPr/>
        </p:nvGrpSpPr>
        <p:grpSpPr>
          <a:xfrm>
            <a:off x="31709" y="0"/>
            <a:ext cx="9112291" cy="6858000"/>
            <a:chOff x="31709" y="0"/>
            <a:chExt cx="9112291" cy="6858000"/>
          </a:xfrm>
        </p:grpSpPr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6376" y="116632"/>
              <a:ext cx="1064745" cy="1080120"/>
            </a:xfrm>
            <a:prstGeom prst="rect">
              <a:avLst/>
            </a:prstGeom>
          </p:spPr>
        </p:pic>
        <p:graphicFrame>
          <p:nvGraphicFramePr>
            <p:cNvPr id="6" name="แผนภูมิ 5"/>
            <p:cNvGraphicFramePr/>
            <p:nvPr>
              <p:extLst>
                <p:ext uri="{D42A27DB-BD31-4B8C-83A1-F6EECF244321}">
                  <p14:modId xmlns:p14="http://schemas.microsoft.com/office/powerpoint/2010/main" val="3093190354"/>
                </p:ext>
              </p:extLst>
            </p:nvPr>
          </p:nvGraphicFramePr>
          <p:xfrm>
            <a:off x="31709" y="260648"/>
            <a:ext cx="9112291" cy="65973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1706416" y="0"/>
              <a:ext cx="628006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ปริมาณขยะมูลฝอยชุมชนใน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ปัจจุบัน (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ข้อมูล </a:t>
              </a:r>
              <a:r>
                <a:rPr lang="th-TH" b="1" dirty="0" err="1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มฝ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.2)</a:t>
              </a:r>
            </a:p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เดือนตุลาคม 2562 – 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เมษายน 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2563</a:t>
              </a:r>
            </a:p>
            <a:p>
              <a:pPr algn="ctr"/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แยกตามอำเภอ 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(ตัน)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80152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2422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92"/>
            <a:ext cx="9144000" cy="6850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89268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827"/>
            <a:ext cx="9144000" cy="68583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8289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019"/>
            <a:ext cx="9144000" cy="68684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1840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92" y="21776"/>
            <a:ext cx="9144000" cy="683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0993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leaf-green-theme-ppt-background-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-1"/>
            <a:ext cx="9165138" cy="6858000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2D955555-D5C7-47B5-B2A6-587AEC18E777}"/>
              </a:ext>
            </a:extLst>
          </p:cNvPr>
          <p:cNvGrpSpPr/>
          <p:nvPr/>
        </p:nvGrpSpPr>
        <p:grpSpPr>
          <a:xfrm>
            <a:off x="52847" y="0"/>
            <a:ext cx="9112291" cy="7101805"/>
            <a:chOff x="52847" y="0"/>
            <a:chExt cx="9112291" cy="7101805"/>
          </a:xfrm>
        </p:grpSpPr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6376" y="116632"/>
              <a:ext cx="1064745" cy="1080120"/>
            </a:xfrm>
            <a:prstGeom prst="rect">
              <a:avLst/>
            </a:prstGeom>
          </p:spPr>
        </p:pic>
        <p:graphicFrame>
          <p:nvGraphicFramePr>
            <p:cNvPr id="6" name="แผนภูมิ 5"/>
            <p:cNvGraphicFramePr/>
            <p:nvPr>
              <p:extLst>
                <p:ext uri="{D42A27DB-BD31-4B8C-83A1-F6EECF244321}">
                  <p14:modId xmlns:p14="http://schemas.microsoft.com/office/powerpoint/2010/main" val="452338634"/>
                </p:ext>
              </p:extLst>
            </p:nvPr>
          </p:nvGraphicFramePr>
          <p:xfrm>
            <a:off x="52847" y="1628800"/>
            <a:ext cx="9112291" cy="54730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1706416" y="0"/>
              <a:ext cx="628006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ปริมาณขยะมูลฝอยชุมชนใน</a:t>
              </a:r>
              <a:r>
                <a:rPr lang="th-TH" sz="2400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ปัจจุบัน (</a:t>
              </a:r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ข้อมูล </a:t>
              </a:r>
              <a:r>
                <a:rPr lang="th-TH" sz="2400" b="1" dirty="0" err="1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มฝ</a:t>
              </a:r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.2)</a:t>
              </a:r>
            </a:p>
            <a:p>
              <a:pPr algn="ctr"/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เดือนตุลาคม 2562 – </a:t>
              </a:r>
              <a:r>
                <a:rPr lang="th-TH" sz="2400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เมษายน </a:t>
              </a:r>
              <a:r>
                <a:rPr lang="th-TH" sz="2400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2563</a:t>
              </a:r>
            </a:p>
            <a:p>
              <a:pPr algn="ctr"/>
              <a:r>
                <a:rPr lang="th-TH" sz="2400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แยกตามอำเภอ (คิดเป็นร้อยละ)</a:t>
              </a:r>
              <a:endParaRPr lang="th-TH" sz="2400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985283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leaf-green-theme-ppt-background-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-1"/>
            <a:ext cx="9165138" cy="6858000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2D955555-D5C7-47B5-B2A6-587AEC18E777}"/>
              </a:ext>
            </a:extLst>
          </p:cNvPr>
          <p:cNvGrpSpPr/>
          <p:nvPr/>
        </p:nvGrpSpPr>
        <p:grpSpPr>
          <a:xfrm>
            <a:off x="31709" y="0"/>
            <a:ext cx="9112291" cy="6858000"/>
            <a:chOff x="31709" y="0"/>
            <a:chExt cx="9112291" cy="6858000"/>
          </a:xfrm>
        </p:grpSpPr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6376" y="116632"/>
              <a:ext cx="1064745" cy="1080120"/>
            </a:xfrm>
            <a:prstGeom prst="rect">
              <a:avLst/>
            </a:prstGeom>
          </p:spPr>
        </p:pic>
        <p:graphicFrame>
          <p:nvGraphicFramePr>
            <p:cNvPr id="6" name="แผนภูมิ 5"/>
            <p:cNvGraphicFramePr/>
            <p:nvPr>
              <p:extLst>
                <p:ext uri="{D42A27DB-BD31-4B8C-83A1-F6EECF244321}">
                  <p14:modId xmlns:p14="http://schemas.microsoft.com/office/powerpoint/2010/main" val="1649462208"/>
                </p:ext>
              </p:extLst>
            </p:nvPr>
          </p:nvGraphicFramePr>
          <p:xfrm>
            <a:off x="31709" y="260648"/>
            <a:ext cx="9112291" cy="65973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1706416" y="0"/>
              <a:ext cx="6280063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ปริมาณขยะมูลฝอยชุมชนใน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ปัจจุบัน ตามที่ </a:t>
              </a:r>
              <a:r>
                <a:rPr lang="th-TH" b="1" dirty="0" err="1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อปท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 </a:t>
              </a:r>
            </a:p>
            <a:p>
              <a:pPr algn="ctr"/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สามารถจัดเก็บข้อมูลแบบแยกประเภทได้ (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ข้อมูล </a:t>
              </a:r>
              <a:r>
                <a:rPr lang="th-TH" b="1" dirty="0" err="1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มฝ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.2)</a:t>
              </a:r>
            </a:p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เดือนตุลาคม 2562 – 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เมษายน 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2563</a:t>
              </a:r>
            </a:p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แยกประเภท (ตัน)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86459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leaf-green-theme-ppt-background-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32218" y="362942"/>
            <a:ext cx="2288902" cy="1332876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A43DAB75-E6E7-42A4-9F42-F7634DAA5AFB}"/>
              </a:ext>
            </a:extLst>
          </p:cNvPr>
          <p:cNvGrpSpPr/>
          <p:nvPr/>
        </p:nvGrpSpPr>
        <p:grpSpPr>
          <a:xfrm>
            <a:off x="-26392" y="116632"/>
            <a:ext cx="9165138" cy="6624736"/>
            <a:chOff x="-26392" y="116632"/>
            <a:chExt cx="9165138" cy="7060412"/>
          </a:xfrm>
        </p:grpSpPr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6376" y="116632"/>
              <a:ext cx="1064745" cy="1124744"/>
            </a:xfrm>
            <a:prstGeom prst="rect">
              <a:avLst/>
            </a:prstGeom>
          </p:spPr>
        </p:pic>
        <p:graphicFrame>
          <p:nvGraphicFramePr>
            <p:cNvPr id="6" name="แผนภูมิ 5"/>
            <p:cNvGraphicFramePr/>
            <p:nvPr>
              <p:extLst>
                <p:ext uri="{D42A27DB-BD31-4B8C-83A1-F6EECF244321}">
                  <p14:modId xmlns:p14="http://schemas.microsoft.com/office/powerpoint/2010/main" val="1327866114"/>
                </p:ext>
              </p:extLst>
            </p:nvPr>
          </p:nvGraphicFramePr>
          <p:xfrm>
            <a:off x="-26392" y="1592711"/>
            <a:ext cx="9165138" cy="558433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1299465" y="116632"/>
              <a:ext cx="6566221" cy="147607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ปริมาณขยะมูลฝอย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ชุมชน </a:t>
              </a:r>
            </a:p>
            <a:p>
              <a:pPr algn="ctr"/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ที่ </a:t>
              </a:r>
              <a:r>
                <a:rPr lang="th-TH" b="1" dirty="0" err="1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อปท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 สามารถจัดเก็บข้อมูลแบบแยกประเภทได้ 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(คิดเป็นร้อยละ)</a:t>
              </a:r>
            </a:p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เดือนตุลาคม 2562 – 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เมษายน 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2563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8921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 descr="leaf-green-theme-ppt-background-pictur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10800000">
            <a:off x="0" y="-1"/>
            <a:ext cx="9165138" cy="6858000"/>
          </a:xfrm>
          <a:prstGeom prst="rect">
            <a:avLst/>
          </a:prstGeom>
        </p:spPr>
      </p:pic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2D955555-D5C7-47B5-B2A6-587AEC18E777}"/>
              </a:ext>
            </a:extLst>
          </p:cNvPr>
          <p:cNvGrpSpPr/>
          <p:nvPr/>
        </p:nvGrpSpPr>
        <p:grpSpPr>
          <a:xfrm>
            <a:off x="31709" y="0"/>
            <a:ext cx="9112291" cy="6858000"/>
            <a:chOff x="31709" y="0"/>
            <a:chExt cx="9112291" cy="6858000"/>
          </a:xfrm>
        </p:grpSpPr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7956376" y="116632"/>
              <a:ext cx="1064745" cy="1080120"/>
            </a:xfrm>
            <a:prstGeom prst="rect">
              <a:avLst/>
            </a:prstGeom>
          </p:spPr>
        </p:pic>
        <p:graphicFrame>
          <p:nvGraphicFramePr>
            <p:cNvPr id="6" name="แผนภูมิ 5"/>
            <p:cNvGraphicFramePr/>
            <p:nvPr>
              <p:extLst>
                <p:ext uri="{D42A27DB-BD31-4B8C-83A1-F6EECF244321}">
                  <p14:modId xmlns:p14="http://schemas.microsoft.com/office/powerpoint/2010/main" val="3348847678"/>
                </p:ext>
              </p:extLst>
            </p:nvPr>
          </p:nvGraphicFramePr>
          <p:xfrm>
            <a:off x="31709" y="260648"/>
            <a:ext cx="9112291" cy="659735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2" name="TextBox 1"/>
            <p:cNvSpPr txBox="1"/>
            <p:nvPr/>
          </p:nvSpPr>
          <p:spPr>
            <a:xfrm>
              <a:off x="1706416" y="0"/>
              <a:ext cx="6280063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ปริมาณขยะมูลฝอย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ชุมชน (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ข้อมูล </a:t>
              </a:r>
              <a:r>
                <a:rPr lang="th-TH" b="1" dirty="0" err="1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มฝ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.2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)</a:t>
              </a:r>
            </a:p>
            <a:p>
              <a:pPr algn="ctr"/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เดือน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ตุลาคม 2562 – 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เมษายน 2563</a:t>
              </a:r>
            </a:p>
            <a:p>
              <a:pPr algn="ctr"/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ที่ </a:t>
              </a:r>
              <a:r>
                <a:rPr lang="th-TH" b="1" dirty="0" err="1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อปท</a:t>
              </a:r>
              <a:r>
                <a:rPr lang="th-TH" b="1" dirty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. บริหารจัดการ (ตัน</a:t>
              </a:r>
              <a:r>
                <a:rPr lang="th-TH" b="1" dirty="0" smtClean="0">
                  <a:solidFill>
                    <a:srgbClr val="002060"/>
                  </a:solidFill>
                  <a:latin typeface="TH SarabunIT๙" pitchFamily="34" charset="-34"/>
                  <a:cs typeface="TH SarabunIT๙" pitchFamily="34" charset="-34"/>
                </a:rPr>
                <a:t>)</a:t>
              </a:r>
              <a:endParaRPr lang="th-TH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16825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กลุ่ม 2">
            <a:extLst>
              <a:ext uri="{FF2B5EF4-FFF2-40B4-BE49-F238E27FC236}">
                <a16:creationId xmlns:a16="http://schemas.microsoft.com/office/drawing/2014/main" xmlns="" id="{E262B7C5-DE5D-4E51-B84C-5DD895BA65FD}"/>
              </a:ext>
            </a:extLst>
          </p:cNvPr>
          <p:cNvGrpSpPr/>
          <p:nvPr/>
        </p:nvGrpSpPr>
        <p:grpSpPr>
          <a:xfrm>
            <a:off x="0" y="-1"/>
            <a:ext cx="9165138" cy="6858000"/>
            <a:chOff x="0" y="-1"/>
            <a:chExt cx="9165138" cy="6858000"/>
          </a:xfrm>
        </p:grpSpPr>
        <p:pic>
          <p:nvPicPr>
            <p:cNvPr id="8" name="รูปภาพ 7" descr="leaf-green-theme-ppt-background-picture.jpg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 rot="10800000">
              <a:off x="0" y="-1"/>
              <a:ext cx="9165138" cy="6858000"/>
            </a:xfrm>
            <a:prstGeom prst="rect">
              <a:avLst/>
            </a:prstGeom>
          </p:spPr>
        </p:pic>
        <p:pic>
          <p:nvPicPr>
            <p:cNvPr id="5" name="รูปภาพ 4" descr="logo01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023484" y="174749"/>
              <a:ext cx="1064745" cy="1022003"/>
            </a:xfrm>
            <a:prstGeom prst="rect">
              <a:avLst/>
            </a:prstGeom>
          </p:spPr>
        </p:pic>
      </p:grpSp>
      <p:graphicFrame>
        <p:nvGraphicFramePr>
          <p:cNvPr id="6" name="แผนภูมิ 5"/>
          <p:cNvGraphicFramePr/>
          <p:nvPr>
            <p:extLst>
              <p:ext uri="{D42A27DB-BD31-4B8C-83A1-F6EECF244321}">
                <p14:modId xmlns:p14="http://schemas.microsoft.com/office/powerpoint/2010/main" val="2107626352"/>
              </p:ext>
            </p:extLst>
          </p:nvPr>
        </p:nvGraphicFramePr>
        <p:xfrm>
          <a:off x="91406" y="1556792"/>
          <a:ext cx="9143997" cy="53012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27584" y="243805"/>
            <a:ext cx="73448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เปรียบเทียบค่าใช้จ่ายการบริหารจัดการขยะมูลฝอยชุมชน (ข้อมูล </a:t>
            </a:r>
            <a:r>
              <a:rPr lang="th-TH" sz="2400" b="1" dirty="0" err="1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มฝ</a:t>
            </a:r>
            <a:r>
              <a:rPr lang="th-TH" sz="2400" b="1" dirty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.2)</a:t>
            </a:r>
          </a:p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ปีงบประมาณ 2563 (ตุลาคม 2562 – เมษายน 2563)</a:t>
            </a:r>
            <a:endParaRPr lang="th-TH" sz="2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 (ค่าใช้จ่ายรวมของ </a:t>
            </a:r>
            <a:r>
              <a:rPr lang="th-TH" sz="2400" b="1" dirty="0" err="1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อปท</a:t>
            </a:r>
            <a:r>
              <a:rPr lang="th-TH" sz="2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. 42,119,814.89 บาท)</a:t>
            </a:r>
          </a:p>
          <a:p>
            <a:pPr algn="ctr"/>
            <a:r>
              <a:rPr lang="th-TH" sz="2400" b="1" dirty="0" smtClean="0">
                <a:solidFill>
                  <a:srgbClr val="002060"/>
                </a:solidFill>
                <a:latin typeface="TH SarabunIT๙" pitchFamily="34" charset="-34"/>
                <a:cs typeface="TH SarabunIT๙" pitchFamily="34" charset="-34"/>
              </a:rPr>
              <a:t>แยกอำเภอ (บาท)</a:t>
            </a:r>
            <a:endParaRPr lang="th-TH" sz="2400" b="1" dirty="0">
              <a:solidFill>
                <a:srgbClr val="002060"/>
              </a:solidFill>
              <a:latin typeface="TH SarabunIT๙" pitchFamily="34" charset="-34"/>
              <a:cs typeface="TH SarabunIT๙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184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รูปภาพ 4">
            <a:extLst>
              <a:ext uri="{FF2B5EF4-FFF2-40B4-BE49-F238E27FC236}">
                <a16:creationId xmlns:a16="http://schemas.microsoft.com/office/drawing/2014/main" xmlns="" id="{FA2D401C-ADC0-42B8-865D-1382BB2BE40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51"/>
          <a:stretch/>
        </p:blipFill>
        <p:spPr>
          <a:xfrm rot="16200000">
            <a:off x="1143000" y="-1143000"/>
            <a:ext cx="6858000" cy="9144000"/>
          </a:xfrm>
          <a:prstGeom prst="rect">
            <a:avLst/>
          </a:prstGeom>
        </p:spPr>
      </p:pic>
      <p:sp>
        <p:nvSpPr>
          <p:cNvPr id="3" name="ตัวแทนหมายเลขสไลด์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1C681F-ECE7-40F6-BBF4-6F8953BD6BA6}" type="slidenum">
              <a:rPr lang="th-TH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th-TH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0"/>
            <a:ext cx="79757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400" b="1" dirty="0">
                <a:solidFill>
                  <a:srgbClr val="006600"/>
                </a:solidFill>
                <a:ea typeface="Times New Roman"/>
                <a:cs typeface="TH SarabunIT๙"/>
              </a:rPr>
              <a:t>ตารางเปรียบเทียบปริมาณขยะมูลฝอยชุมชน </a:t>
            </a:r>
          </a:p>
          <a:p>
            <a:pPr algn="ctr"/>
            <a:r>
              <a:rPr lang="th-TH" sz="2400" b="1" dirty="0">
                <a:solidFill>
                  <a:srgbClr val="006600"/>
                </a:solidFill>
                <a:ea typeface="Times New Roman"/>
                <a:cs typeface="TH SarabunIT๙"/>
              </a:rPr>
              <a:t>ระหว่างปีงบประมาณ 2562 และ 2563</a:t>
            </a:r>
            <a:endParaRPr lang="th-TH" sz="2400" dirty="0">
              <a:solidFill>
                <a:srgbClr val="006600"/>
              </a:solidFill>
            </a:endParaRPr>
          </a:p>
        </p:txBody>
      </p:sp>
      <p:graphicFrame>
        <p:nvGraphicFramePr>
          <p:cNvPr id="4" name="ตาราง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1149798"/>
              </p:ext>
            </p:extLst>
          </p:nvPr>
        </p:nvGraphicFramePr>
        <p:xfrm>
          <a:off x="107502" y="836712"/>
          <a:ext cx="8928993" cy="5909794"/>
        </p:xfrm>
        <a:graphic>
          <a:graphicData uri="http://schemas.openxmlformats.org/drawingml/2006/table">
            <a:tbl>
              <a:tblPr firstRow="1" firstCol="1" bandRow="1"/>
              <a:tblGrid>
                <a:gridCol w="3689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2233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368152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224136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1224133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</a:tblGrid>
              <a:tr h="43204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ที่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ข้อมูลขยะมูลฝอย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ปริมาณขยะมูลฝอย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เปรียบค่าเฉลี่ยตัน/เดือน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ปีงบประมาณ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2562/2563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7314"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พ.ศ. 2562 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(ตัน/ปี)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พ.ศ. 2562 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(ตัน/เดือน)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พ.ศ. 2563 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(ตัน</a:t>
                      </a: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/7 </a:t>
                      </a:r>
                      <a:r>
                        <a:rPr lang="th-TH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เดือน)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พ.ศ. 2563 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(ตัน/เดือน)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th-TH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048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ขยะมูลฝอยชุมชนที่เกิดขึ้น</a:t>
                      </a: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 </a:t>
                      </a: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8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4,033</a:t>
                      </a: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</a:t>
                      </a:r>
                      <a:r>
                        <a:rPr lang="en-US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08</a:t>
                      </a:r>
                      <a:endParaRPr lang="th-TH" sz="1600" b="1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(ปริมาณขยะตามที่ </a:t>
                      </a:r>
                      <a:r>
                        <a:rPr lang="th-TH" sz="1600" b="1" dirty="0" err="1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 บันทึก)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7,002.75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57,622.04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(ปริมาณขยะ</a:t>
                      </a: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X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จำนวนประชากร)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8</a:t>
                      </a: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,231.72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+1,228.</a:t>
                      </a:r>
                      <a:r>
                        <a:rPr lang="en-US" sz="1600" b="1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97</a:t>
                      </a: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ฝอยที่ </a:t>
                      </a:r>
                      <a:r>
                        <a:rPr lang="th-TH" sz="1600" b="1" kern="1200" dirty="0" err="1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อปท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 สามารถจัดเก็บข้อมูลแบบแยกประเภทได้</a:t>
                      </a:r>
                      <a:endParaRPr lang="en-US" sz="1600" b="1" kern="1200" dirty="0" smtClean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 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ขยะมูลฝอยทั่วไป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 ขยะอินทรีย์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 ขยะรีไซเคิล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 ขยะ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อันตราย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ชุมชน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kern="1200" dirty="0" smtClean="0">
                        <a:solidFill>
                          <a:srgbClr val="000000"/>
                        </a:solidFill>
                        <a:effectLst/>
                        <a:latin typeface="TH SarabunIT๙" pitchFamily="34" charset="-34"/>
                        <a:ea typeface="Calibri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38,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672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.</a:t>
                      </a:r>
                      <a:r>
                        <a:rPr lang="en-US" sz="1600" b="1" dirty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45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29,7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40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.07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14,930.24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691.</a:t>
                      </a: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25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solidFill>
                          <a:srgbClr val="0070C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3,222.70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2,478.34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1,244.19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57</a:t>
                      </a:r>
                      <a:r>
                        <a:rPr lang="en-US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.60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42,459.03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19,581.96</a:t>
                      </a:r>
                      <a:endParaRPr lang="th-TH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14,777.48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7,680.44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419.76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6,065.58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solidFill>
                          <a:srgbClr val="0070C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2,797.42</a:t>
                      </a:r>
                      <a:endParaRPr lang="th-TH" sz="1600" b="1" dirty="0">
                        <a:solidFill>
                          <a:srgbClr val="0070C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2,111.07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1,097.21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59.97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chemeClr val="tx1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th-TH" sz="1600" b="1" dirty="0" smtClean="0">
                        <a:solidFill>
                          <a:srgbClr val="FF0000"/>
                        </a:solidFill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r>
                        <a:rPr lang="th-TH" sz="1600" b="1" dirty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425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.28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67</a:t>
                      </a: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.27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146</a:t>
                      </a:r>
                      <a:r>
                        <a:rPr lang="en-US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.98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+2.37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ขยะมูลฝอยที่ อปท. เก็บขนไปกำจัด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47,090.</a:t>
                      </a:r>
                      <a:r>
                        <a:rPr lang="th-TH" sz="1600" b="1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70</a:t>
                      </a:r>
                      <a:endParaRPr lang="en-US" sz="160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3,924</a:t>
                      </a: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.23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29,841.11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4,263.01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+</a:t>
                      </a:r>
                      <a:r>
                        <a:rPr lang="th-TH" sz="1600" b="1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338.78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ขยะมูลฝอยที่ถูกนำไปใช้ประโยชน์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,67</a:t>
                      </a:r>
                      <a:r>
                        <a:rPr lang="en-US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.31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3,722.53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23,987.32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3,426.76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r>
                        <a:rPr lang="th-TH" sz="1600" b="1" dirty="0" smtClean="0">
                          <a:solidFill>
                            <a:srgbClr val="00B05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295.77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ขยะมูลฝอยที่ไม่ได้เก็บขน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1,658.17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236.88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6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ขยะที่ไม่ได้ระบุสถานที่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ไม่มี</a:t>
                      </a:r>
                      <a:endParaRPr lang="en-US" sz="1600" b="1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10,940.11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1,562.87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-</a:t>
                      </a:r>
                      <a:endParaRPr lang="en-US" sz="1600" dirty="0" smtClean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00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th-TH" sz="1600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7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ค่าใช้จ่ายการบริหารจัดการ</a:t>
                      </a:r>
                      <a:r>
                        <a:rPr lang="th-TH" sz="1600" b="1" kern="1200" dirty="0" smtClean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ขยะมูล</a:t>
                      </a:r>
                      <a:r>
                        <a:rPr lang="th-TH" sz="1600" b="1" kern="1200" dirty="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ฝอย (บาท)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kern="1200">
                          <a:solidFill>
                            <a:srgbClr val="000000"/>
                          </a:solidFill>
                          <a:effectLst/>
                          <a:latin typeface="TH SarabunIT๙" pitchFamily="34" charset="-34"/>
                          <a:ea typeface="Calibri"/>
                          <a:cs typeface="TH SarabunIT๙" pitchFamily="34" charset="-34"/>
                        </a:rPr>
                        <a:t>70,831,248.27</a:t>
                      </a:r>
                      <a:endParaRPr lang="en-US" sz="160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5,9</a:t>
                      </a:r>
                      <a:r>
                        <a:rPr lang="en-US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02</a:t>
                      </a:r>
                      <a:r>
                        <a:rPr lang="th-TH" sz="1600" b="1" dirty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,604.02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42,119,814.89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 smtClean="0">
                          <a:solidFill>
                            <a:srgbClr val="0070C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6,017,116.40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th-TH" sz="1600" b="1" dirty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+</a:t>
                      </a:r>
                      <a:r>
                        <a:rPr lang="th-TH" sz="1600" b="1" dirty="0" smtClean="0">
                          <a:solidFill>
                            <a:srgbClr val="FF0000"/>
                          </a:solidFill>
                          <a:effectLst/>
                          <a:latin typeface="TH SarabunIT๙" pitchFamily="34" charset="-34"/>
                          <a:ea typeface="Times New Roman"/>
                          <a:cs typeface="TH SarabunIT๙" pitchFamily="34" charset="-34"/>
                        </a:rPr>
                        <a:t>114,512.38</a:t>
                      </a:r>
                      <a:endParaRPr lang="en-US" sz="1600" dirty="0">
                        <a:effectLst/>
                        <a:latin typeface="TH SarabunIT๙" pitchFamily="34" charset="-34"/>
                        <a:ea typeface="Times New Roman"/>
                        <a:cs typeface="TH SarabunIT๙" pitchFamily="34" charset="-34"/>
                      </a:endParaRPr>
                    </a:p>
                  </a:txBody>
                  <a:tcPr marL="48289" marR="482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350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รูปภาพ 3">
            <a:extLst>
              <a:ext uri="{FF2B5EF4-FFF2-40B4-BE49-F238E27FC236}">
                <a16:creationId xmlns:a16="http://schemas.microsoft.com/office/drawing/2014/main" xmlns="" id="{06FD5C7C-8B2B-4291-9831-DB2BAF1A9B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963" t="3909" r="1963" b="3239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สี่เหลี่ยมผืนผ้า 1">
            <a:extLst>
              <a:ext uri="{FF2B5EF4-FFF2-40B4-BE49-F238E27FC236}">
                <a16:creationId xmlns:a16="http://schemas.microsoft.com/office/drawing/2014/main" xmlns="" id="{9A0AA380-11D3-4368-9422-720D213F843E}"/>
              </a:ext>
            </a:extLst>
          </p:cNvPr>
          <p:cNvSpPr/>
          <p:nvPr/>
        </p:nvSpPr>
        <p:spPr>
          <a:xfrm>
            <a:off x="402554" y="2105561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1200"/>
              </a:spcBef>
              <a:tabLst>
                <a:tab pos="1260475" algn="l"/>
              </a:tabLst>
            </a:pPr>
            <a:r>
              <a:rPr lang="th-TH" sz="3200" b="1" dirty="0" smtClean="0">
                <a:solidFill>
                  <a:prstClr val="black"/>
                </a:solidFill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สรุปผล</a:t>
            </a:r>
            <a:r>
              <a:rPr lang="th-TH" sz="3200" b="1" dirty="0">
                <a:solidFill>
                  <a:prstClr val="black"/>
                </a:solidFill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การดำเนินงานตามแผนปฏิบัติการลำพูนเมืองสะอาดสู่ความยั่งยืน ประจำปี 2563 </a:t>
            </a:r>
            <a:endParaRPr lang="th-TH" sz="3200" b="1" dirty="0" smtClean="0">
              <a:solidFill>
                <a:prstClr val="black"/>
              </a:solidFill>
              <a:latin typeface="TH SarabunIT๙" panose="020B0500040200020003" pitchFamily="34" charset="-34"/>
              <a:ea typeface="Times New Roman" panose="02020603050405020304" pitchFamily="18" charset="0"/>
              <a:cs typeface="TH SarabunIT๙" panose="020B0500040200020003" pitchFamily="34" charset="-34"/>
            </a:endParaRPr>
          </a:p>
          <a:p>
            <a:pPr algn="ctr">
              <a:tabLst>
                <a:tab pos="1260475" algn="l"/>
              </a:tabLst>
            </a:pPr>
            <a:r>
              <a:rPr lang="th-TH" sz="3200" b="1" dirty="0" smtClean="0">
                <a:solidFill>
                  <a:prstClr val="black"/>
                </a:solidFill>
                <a:latin typeface="TH SarabunIT๙" panose="020B0500040200020003" pitchFamily="34" charset="-34"/>
                <a:ea typeface="Times New Roman" panose="02020603050405020304" pitchFamily="18" charset="0"/>
                <a:cs typeface="TH SarabunIT๙" panose="020B0500040200020003" pitchFamily="34" charset="-34"/>
              </a:rPr>
              <a:t>ประจำเดือนพฤษภาคม 2563</a:t>
            </a:r>
            <a:endParaRPr lang="en-US" sz="20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Angsana New" panose="02020603050405020304" pitchFamily="18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41873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Cover and End Slide Master">
  <a:themeElements>
    <a:clrScheme name="ALLPPT-COLOR-A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6B1D1"/>
      </a:accent1>
      <a:accent2>
        <a:srgbClr val="A0C358"/>
      </a:accent2>
      <a:accent3>
        <a:srgbClr val="F3C04A"/>
      </a:accent3>
      <a:accent4>
        <a:srgbClr val="F26D9A"/>
      </a:accent4>
      <a:accent5>
        <a:srgbClr val="57687C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Section Break Slide Master">
  <a:themeElements>
    <a:clrScheme name="ALLPPT-COLOR-A0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6B1D1"/>
      </a:accent1>
      <a:accent2>
        <a:srgbClr val="A0C358"/>
      </a:accent2>
      <a:accent3>
        <a:srgbClr val="F3C04A"/>
      </a:accent3>
      <a:accent4>
        <a:srgbClr val="F26D9A"/>
      </a:accent4>
      <a:accent5>
        <a:srgbClr val="57687C"/>
      </a:accent5>
      <a:accent6>
        <a:srgbClr val="CBCBCB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3_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6_ชุดรูปแบบของ Office">
  <a:themeElements>
    <a:clrScheme name="สำนักงา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สำนักงา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สำนักงา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สำนักงาน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สำนักงาน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</a:minorFont>
  </a:fontScheme>
  <a:fmtScheme name="สำนักงาน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4332</TotalTime>
  <Words>543</Words>
  <Application>Microsoft Office PowerPoint</Application>
  <PresentationFormat>นำเสนอทางหน้าจอ (4:3)</PresentationFormat>
  <Paragraphs>170</Paragraphs>
  <Slides>24</Slides>
  <Notes>1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6</vt:i4>
      </vt:variant>
      <vt:variant>
        <vt:lpstr>ชื่อเรื่องภาพนิ่ง</vt:lpstr>
      </vt:variant>
      <vt:variant>
        <vt:i4>24</vt:i4>
      </vt:variant>
    </vt:vector>
  </HeadingPairs>
  <TitlesOfParts>
    <vt:vector size="30" baseType="lpstr">
      <vt:lpstr>1_ชุดรูปแบบของ Office</vt:lpstr>
      <vt:lpstr>5_ธีมของ Office</vt:lpstr>
      <vt:lpstr>Cover and End Slide Master</vt:lpstr>
      <vt:lpstr>Section Break Slide Master</vt:lpstr>
      <vt:lpstr>3_ชุดรูปแบบของ Office</vt:lpstr>
      <vt:lpstr>6_ชุดรูปแบบของ Office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Admin</dc:creator>
  <cp:lastModifiedBy>Windows User</cp:lastModifiedBy>
  <cp:revision>318</cp:revision>
  <cp:lastPrinted>2020-05-21T06:38:12Z</cp:lastPrinted>
  <dcterms:modified xsi:type="dcterms:W3CDTF">2020-05-22T04:57:03Z</dcterms:modified>
</cp:coreProperties>
</file>