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527" r:id="rId3"/>
    <p:sldId id="528" r:id="rId4"/>
    <p:sldId id="530" r:id="rId5"/>
    <p:sldId id="529" r:id="rId6"/>
    <p:sldId id="257" r:id="rId7"/>
    <p:sldId id="526" r:id="rId8"/>
    <p:sldId id="533" r:id="rId9"/>
    <p:sldId id="535" r:id="rId10"/>
    <p:sldId id="534" r:id="rId11"/>
  </p:sldIdLst>
  <p:sldSz cx="9144000" cy="6858000" type="screen4x3"/>
  <p:notesSz cx="6888163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D64AF-9E2E-48F8-A8BA-C630A2BEAFC1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075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28C49F-EC60-4494-995B-C2E481AC051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265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8C49F-EC60-4494-995B-C2E481AC051C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148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28C49F-EC60-4494-995B-C2E481AC051C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0269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3186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64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506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254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230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9840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5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5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472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7922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395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8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5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398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98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5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8" indent="0">
              <a:buNone/>
              <a:defRPr sz="1200"/>
            </a:lvl2pPr>
            <a:lvl3pPr marL="914395" indent="0">
              <a:buNone/>
              <a:defRPr sz="1000"/>
            </a:lvl3pPr>
            <a:lvl4pPr marL="1371592" indent="0">
              <a:buNone/>
              <a:defRPr sz="900"/>
            </a:lvl4pPr>
            <a:lvl5pPr marL="1828789" indent="0">
              <a:buNone/>
              <a:defRPr sz="900"/>
            </a:lvl5pPr>
            <a:lvl6pPr marL="2285987" indent="0">
              <a:buNone/>
              <a:defRPr sz="900"/>
            </a:lvl6pPr>
            <a:lvl7pPr marL="2743185" indent="0">
              <a:buNone/>
              <a:defRPr sz="900"/>
            </a:lvl7pPr>
            <a:lvl8pPr marL="3200381" indent="0">
              <a:buNone/>
              <a:defRPr sz="900"/>
            </a:lvl8pPr>
            <a:lvl9pPr marL="3657579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966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7AABB-2EFC-47A6-85E5-8BE78553AE1D}" type="datetimeFigureOut">
              <a:rPr lang="th-TH" smtClean="0"/>
              <a:t>24/04/63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2E9D7-9321-47D4-B26E-D297C96328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521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9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8" indent="-342898" algn="l" defTabSz="91439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6" indent="-285748" algn="l" defTabSz="91439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3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1" indent="-228598" algn="l" defTabSz="91439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8" indent="-228598" algn="l" defTabSz="91439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8" algn="l" defTabSz="9143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5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10" Type="http://schemas.openxmlformats.org/officeDocument/2006/relationships/image" Target="../media/image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microsoft.com/office/2007/relationships/hdphoto" Target="../media/hdphoto1.wdp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>
            <a:extLst>
              <a:ext uri="{FF2B5EF4-FFF2-40B4-BE49-F238E27FC236}">
                <a16:creationId xmlns:a16="http://schemas.microsoft.com/office/drawing/2014/main" id="{AE7239E0-536D-40A9-8D5D-AB6421597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5847066"/>
            <a:ext cx="9144000" cy="101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37C8A9F-749A-42D9-B08C-66FBC853A905}"/>
              </a:ext>
            </a:extLst>
          </p:cNvPr>
          <p:cNvSpPr/>
          <p:nvPr/>
        </p:nvSpPr>
        <p:spPr>
          <a:xfrm>
            <a:off x="0" y="1"/>
            <a:ext cx="9144000" cy="1640042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th-TH" sz="4054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ศูนย์บัญชาการเหตุการณ์จังหวัดลำพูน </a:t>
            </a:r>
          </a:p>
          <a:p>
            <a:pPr algn="ctr">
              <a:defRPr/>
            </a:pPr>
            <a:r>
              <a:rPr lang="th-TH" sz="4054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(ไฟป่าหมอกควัน และฝุ่นละอองขนาดเล็ก </a:t>
            </a:r>
            <a:r>
              <a:rPr lang="en-US" sz="4054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PM 2</a:t>
            </a:r>
            <a:r>
              <a:rPr lang="th-TH" sz="4054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.5)</a:t>
            </a:r>
            <a:endParaRPr lang="en-US" sz="4054" b="1" kern="0" dirty="0">
              <a:solidFill>
                <a:srgbClr val="FFC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8B2A43-C240-4417-A2ED-964E400FD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0043"/>
            <a:ext cx="9144000" cy="4516739"/>
          </a:xfrm>
          <a:prstGeom prst="rect">
            <a:avLst/>
          </a:prstGeom>
          <a:effectLst>
            <a:softEdge rad="863600"/>
          </a:effectLst>
        </p:spPr>
      </p:pic>
    </p:spTree>
    <p:extLst>
      <p:ext uri="{BB962C8B-B14F-4D97-AF65-F5344CB8AC3E}">
        <p14:creationId xmlns:p14="http://schemas.microsoft.com/office/powerpoint/2010/main" val="838249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CB3786-7822-4513-B62F-0C7874A507EA}"/>
              </a:ext>
            </a:extLst>
          </p:cNvPr>
          <p:cNvSpPr txBox="1"/>
          <p:nvPr/>
        </p:nvSpPr>
        <p:spPr>
          <a:xfrm>
            <a:off x="-9577" y="-27384"/>
            <a:ext cx="9153577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การจัดระเบียบการบริหารจัดการเชื้อเพลิงในพื้นที่เกษตรกรรม หลังสิ้นสุดประกาศห้ามบุคคลทำการเผา</a:t>
            </a:r>
          </a:p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ในที่โล่งในเขตพื้นที่จังหวัดลำพูน 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52780F6C-7232-4770-8802-17BC4880D7D5}"/>
              </a:ext>
            </a:extLst>
          </p:cNvPr>
          <p:cNvSpPr/>
          <p:nvPr/>
        </p:nvSpPr>
        <p:spPr>
          <a:xfrm>
            <a:off x="0" y="604437"/>
            <a:ext cx="2123728" cy="30428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แผนการจัดระเบียบ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D81767-3612-4809-A04C-1E9D162DE9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53696"/>
              </p:ext>
            </p:extLst>
          </p:nvPr>
        </p:nvGraphicFramePr>
        <p:xfrm>
          <a:off x="0" y="908720"/>
          <a:ext cx="9144004" cy="554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996">
                  <a:extLst>
                    <a:ext uri="{9D8B030D-6E8A-4147-A177-3AD203B41FA5}">
                      <a16:colId xmlns:a16="http://schemas.microsoft.com/office/drawing/2014/main" val="502159279"/>
                    </a:ext>
                  </a:extLst>
                </a:gridCol>
                <a:gridCol w="1508608">
                  <a:extLst>
                    <a:ext uri="{9D8B030D-6E8A-4147-A177-3AD203B41FA5}">
                      <a16:colId xmlns:a16="http://schemas.microsoft.com/office/drawing/2014/main" val="29639841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09604386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71727351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57752620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th-TH" sz="7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endParaRPr lang="th-TH" sz="7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เดือนพฤษภาคม 2563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6398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สัปดาห์ที่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สัปดาห์ที่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สัปดาห์ที่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สัปดาห์ที่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607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ลี้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777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ทุ่งหัวช้าง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562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บ้านโฮ</a:t>
                      </a:r>
                      <a:r>
                        <a:rPr lang="th-TH" sz="36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่ง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957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แม่ทา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427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ป่าซาง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273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เวียงหนองล่อง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2457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เมืองลำพูน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06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บ้าน</a:t>
                      </a:r>
                      <a:r>
                        <a:rPr lang="th-TH" sz="36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IT๙" panose="020B0500040200020003" pitchFamily="34" charset="-34"/>
                        </a:rPr>
                        <a:t>ธิ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689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60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3366F3-9E2D-49F9-BA20-58761F8BC98D}"/>
              </a:ext>
            </a:extLst>
          </p:cNvPr>
          <p:cNvSpPr txBox="1"/>
          <p:nvPr/>
        </p:nvSpPr>
        <p:spPr>
          <a:xfrm>
            <a:off x="-9577" y="-27384"/>
            <a:ext cx="9153577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สถานการณ์ไฟป่าและหมอกควัน จังหวัดลำพูน ปี 2563 </a:t>
            </a:r>
          </a:p>
        </p:txBody>
      </p:sp>
      <p:pic>
        <p:nvPicPr>
          <p:cNvPr id="5" name="รูปภาพ 5">
            <a:extLst>
              <a:ext uri="{FF2B5EF4-FFF2-40B4-BE49-F238E27FC236}">
                <a16:creationId xmlns:a16="http://schemas.microsoft.com/office/drawing/2014/main" id="{C6059E77-D081-48C2-86FB-2AE20F4FD2E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7395"/>
            <a:ext cx="9144000" cy="5521925"/>
          </a:xfrm>
          <a:prstGeom prst="rect">
            <a:avLst/>
          </a:prstGeom>
          <a:noFill/>
        </p:spPr>
      </p:pic>
      <p:sp>
        <p:nvSpPr>
          <p:cNvPr id="6" name="Arrow: Pentagon 5">
            <a:extLst>
              <a:ext uri="{FF2B5EF4-FFF2-40B4-BE49-F238E27FC236}">
                <a16:creationId xmlns:a16="http://schemas.microsoft.com/office/drawing/2014/main" id="{E33A2A48-6357-41BB-BE36-74831209E1F1}"/>
              </a:ext>
            </a:extLst>
          </p:cNvPr>
          <p:cNvSpPr/>
          <p:nvPr/>
        </p:nvSpPr>
        <p:spPr>
          <a:xfrm>
            <a:off x="-24892" y="434280"/>
            <a:ext cx="1356532" cy="33042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PM 2.5</a:t>
            </a:r>
            <a:endParaRPr lang="th-TH" sz="2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6952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ACFBA27-B53A-4E8F-AB85-8DB865E5AAD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49241"/>
            <a:ext cx="6552728" cy="3510182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CC2378-6AA0-45D9-ABC9-27F179F043DB}"/>
              </a:ext>
            </a:extLst>
          </p:cNvPr>
          <p:cNvSpPr txBox="1"/>
          <p:nvPr/>
        </p:nvSpPr>
        <p:spPr>
          <a:xfrm>
            <a:off x="-9577" y="-27384"/>
            <a:ext cx="9153577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สถานการณ์ไฟป่าและหมอกควัน จังหวัดลำพูน ปี 2563 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685BAB97-8665-4A0A-898B-4E5579193C67}"/>
              </a:ext>
            </a:extLst>
          </p:cNvPr>
          <p:cNvSpPr/>
          <p:nvPr/>
        </p:nvSpPr>
        <p:spPr>
          <a:xfrm>
            <a:off x="0" y="434281"/>
            <a:ext cx="1356532" cy="330423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Hotspot</a:t>
            </a:r>
            <a:endParaRPr lang="th-TH" sz="2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DFC09D-9E48-4192-A966-6D4070C2803D}"/>
              </a:ext>
            </a:extLst>
          </p:cNvPr>
          <p:cNvSpPr txBox="1"/>
          <p:nvPr/>
        </p:nvSpPr>
        <p:spPr>
          <a:xfrm>
            <a:off x="35496" y="6085165"/>
            <a:ext cx="6156176" cy="646331"/>
          </a:xfrm>
          <a:prstGeom prst="rect">
            <a:avLst/>
          </a:prstGeom>
          <a:noFill/>
          <a:ln w="28575">
            <a:solidFill>
              <a:srgbClr val="0070C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ปี 2563 จุดความร้อน ในห้วงระหว่างวันที่ 1 ม.ค. – 25 มี.ค. มีจำนวนจุดความร้อน 3,123  จุด </a:t>
            </a:r>
          </a:p>
          <a:p>
            <a:pPr algn="ctr"/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18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คิดเป็นร้อยละ 93 </a:t>
            </a:r>
            <a:r>
              <a:rPr lang="th-TH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ของปี 2562 ที่มียอดรวมตั้งแต่เดือน ม.ค. - พ.ค. มีจำนวนรวม 3,359 จุด)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F1D270-421E-40B1-8B7D-76ADC8E9A6F8}"/>
              </a:ext>
            </a:extLst>
          </p:cNvPr>
          <p:cNvSpPr/>
          <p:nvPr/>
        </p:nvSpPr>
        <p:spPr>
          <a:xfrm>
            <a:off x="467544" y="1916831"/>
            <a:ext cx="1572556" cy="24482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93F9BD-DDA5-4FD1-8341-374723CE4A57}"/>
              </a:ext>
            </a:extLst>
          </p:cNvPr>
          <p:cNvSpPr/>
          <p:nvPr/>
        </p:nvSpPr>
        <p:spPr>
          <a:xfrm>
            <a:off x="7618583" y="599492"/>
            <a:ext cx="1440160" cy="20882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</a:t>
            </a:r>
            <a:r>
              <a:rPr lang="en-US" sz="20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Hotspot </a:t>
            </a:r>
            <a:r>
              <a:rPr lang="th-TH" sz="20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ที่เพิ่มขึ้นสูง </a:t>
            </a:r>
          </a:p>
          <a:p>
            <a:pPr algn="ctr"/>
            <a:r>
              <a:rPr lang="th-TH" sz="20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เกิดจากการจัดการเชื้อเพลิงในแต่ละพื้นที่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452E80B-58BE-4C27-B969-A2D64CD01737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218749" y="-1452662"/>
            <a:ext cx="473614" cy="6364763"/>
          </a:xfrm>
          <a:prstGeom prst="bentConnector2">
            <a:avLst/>
          </a:prstGeom>
          <a:ln w="28575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067221CA-3899-42B5-AB3C-EAE7B0776C44}"/>
              </a:ext>
            </a:extLst>
          </p:cNvPr>
          <p:cNvCxnSpPr>
            <a:cxnSpLocks/>
            <a:endCxn id="9" idx="0"/>
          </p:cNvCxnSpPr>
          <p:nvPr/>
        </p:nvCxnSpPr>
        <p:spPr>
          <a:xfrm rot="10800000" flipV="1">
            <a:off x="3113584" y="5611551"/>
            <a:ext cx="3138546" cy="473613"/>
          </a:xfrm>
          <a:prstGeom prst="bentConnector2">
            <a:avLst/>
          </a:prstGeom>
          <a:ln w="28575">
            <a:solidFill>
              <a:srgbClr val="0070C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45DE0D09-72C5-4D2F-9901-FFB860CE9E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49" r="6021"/>
          <a:stretch/>
        </p:blipFill>
        <p:spPr>
          <a:xfrm>
            <a:off x="6392962" y="4365104"/>
            <a:ext cx="2665781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3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CC2378-6AA0-45D9-ABC9-27F179F043DB}"/>
              </a:ext>
            </a:extLst>
          </p:cNvPr>
          <p:cNvSpPr txBox="1"/>
          <p:nvPr/>
        </p:nvSpPr>
        <p:spPr>
          <a:xfrm>
            <a:off x="-9577" y="-27384"/>
            <a:ext cx="9153577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สถานการณ์ไฟป่าและหมอกควัน จังหวัดลำพูน ปี 2563 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685BAB97-8665-4A0A-898B-4E5579193C67}"/>
              </a:ext>
            </a:extLst>
          </p:cNvPr>
          <p:cNvSpPr/>
          <p:nvPr/>
        </p:nvSpPr>
        <p:spPr>
          <a:xfrm>
            <a:off x="0" y="434281"/>
            <a:ext cx="1356532" cy="330423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Hotspot</a:t>
            </a:r>
            <a:endParaRPr lang="th-TH" sz="2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B5D0F7-2C46-467D-B1A6-BDE626E00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4703"/>
            <a:ext cx="9108946" cy="565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8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95C48F-0EEC-488A-80CC-D18494A4E887}"/>
              </a:ext>
            </a:extLst>
          </p:cNvPr>
          <p:cNvSpPr txBox="1"/>
          <p:nvPr/>
        </p:nvSpPr>
        <p:spPr>
          <a:xfrm>
            <a:off x="-9577" y="-27384"/>
            <a:ext cx="9153577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สถานการณ์ไฟป่าและหมอกควัน จังหวัดลำพูน ปี 2563 </a:t>
            </a: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id="{A441B511-E585-479E-8703-DE7F11555BD1}"/>
              </a:ext>
            </a:extLst>
          </p:cNvPr>
          <p:cNvSpPr/>
          <p:nvPr/>
        </p:nvSpPr>
        <p:spPr>
          <a:xfrm>
            <a:off x="0" y="434281"/>
            <a:ext cx="1356532" cy="330423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Hotspot</a:t>
            </a:r>
            <a:endParaRPr lang="th-TH" sz="2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021CA3-2139-4259-BEE9-695E35D12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828"/>
            <a:ext cx="9144000" cy="519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37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64434BA-6C5C-4450-95F1-5BC8D6D3A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8" y="2996952"/>
            <a:ext cx="5773909" cy="2470425"/>
          </a:xfrm>
          <a:prstGeom prst="rect">
            <a:avLst/>
          </a:prstGeom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5" b="24411"/>
          <a:stretch/>
        </p:blipFill>
        <p:spPr bwMode="auto">
          <a:xfrm>
            <a:off x="64665" y="5329078"/>
            <a:ext cx="994510" cy="55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ผลการค้นหารูปภาพสำหรับ การก่อสร้างถนน ic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" t="27056" r="71955" b="53378"/>
          <a:stretch/>
        </p:blipFill>
        <p:spPr bwMode="auto">
          <a:xfrm>
            <a:off x="6011190" y="4852071"/>
            <a:ext cx="820288" cy="70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832" y="539904"/>
            <a:ext cx="879295" cy="40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7236296" y="634080"/>
            <a:ext cx="1997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ศูนย์บัญชาการเหตุการณ์ฯ</a:t>
            </a: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190412"/>
              </p:ext>
            </p:extLst>
          </p:nvPr>
        </p:nvGraphicFramePr>
        <p:xfrm>
          <a:off x="5863540" y="953379"/>
          <a:ext cx="3215796" cy="204357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00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6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แผน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1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 ครั้ง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48 ครั้ง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อุปกรณ์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ชุดปฏิบัติการ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จุดจอด 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 อำเภอ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766">
            <a:off x="6514924" y="3053298"/>
            <a:ext cx="633109" cy="86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สี่เหลี่ยมผืนผ้า 13"/>
          <p:cNvSpPr/>
          <p:nvPr/>
        </p:nvSpPr>
        <p:spPr>
          <a:xfrm>
            <a:off x="7365188" y="2996952"/>
            <a:ext cx="11913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ประชาสัมพันธ์</a:t>
            </a:r>
          </a:p>
        </p:txBody>
      </p:sp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053040"/>
              </p:ext>
            </p:extLst>
          </p:nvPr>
        </p:nvGraphicFramePr>
        <p:xfrm>
          <a:off x="5865854" y="3528040"/>
          <a:ext cx="3215796" cy="1341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41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6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ช่องทาง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สถานีวิทยุ/วิทยุชุมชน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53 แห่ง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53 แห่ง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เสียงตามสาย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643 แห่ง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643 แห่ง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เว็บไซต์หน่วยงาน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 แห่ง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 แห่ง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3999457" y="5530548"/>
            <a:ext cx="16409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โรงงานอุตสาหกรรม </a:t>
            </a:r>
            <a:endParaRPr lang="th-TH" sz="1600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47" y="5274852"/>
            <a:ext cx="607788" cy="60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ตาราง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916208"/>
              </p:ext>
            </p:extLst>
          </p:nvPr>
        </p:nvGraphicFramePr>
        <p:xfrm>
          <a:off x="3195191" y="5900744"/>
          <a:ext cx="2604616" cy="9572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53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2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994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62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ตรวจตรา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เพื่อเฝ้าระวัง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53 แห่ง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 แห่ง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สี่เหลี่ยมผืนผ้า 8"/>
          <p:cNvSpPr/>
          <p:nvPr/>
        </p:nvSpPr>
        <p:spPr>
          <a:xfrm>
            <a:off x="7188238" y="5086886"/>
            <a:ext cx="1785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จราจรและการก่อสร้าง</a:t>
            </a:r>
            <a:endParaRPr lang="th-TH" sz="1600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graphicFrame>
        <p:nvGraphicFramePr>
          <p:cNvPr id="20" name="ตาราง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37085"/>
              </p:ext>
            </p:extLst>
          </p:nvPr>
        </p:nvGraphicFramePr>
        <p:xfrm>
          <a:off x="5865854" y="5425440"/>
          <a:ext cx="3211190" cy="14173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96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8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414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3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ฉีดล้างฝุ่นละออง</a:t>
                      </a:r>
                      <a:endParaRPr lang="th-TH" sz="15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5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2,161 ที่</a:t>
                      </a:r>
                      <a:r>
                        <a:rPr lang="th-TH" sz="1500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ยว</a:t>
                      </a:r>
                      <a:endParaRPr lang="th-TH" sz="15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/>
                      <a:r>
                        <a:rPr lang="th-TH" sz="1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12.966  ล้านลิตร</a:t>
                      </a:r>
                      <a:endParaRPr lang="th-TH" sz="1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8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ฉีดล้างฝุ่นจาก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5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การก่อสร้างขนาดใหญ่</a:t>
                      </a:r>
                      <a:endParaRPr lang="th-TH" sz="15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5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900 </a:t>
                      </a:r>
                      <a:r>
                        <a:rPr lang="th-TH" sz="15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เที่ยว</a:t>
                      </a:r>
                    </a:p>
                    <a:p>
                      <a:pPr algn="ctr"/>
                      <a:r>
                        <a:rPr lang="th-TH" sz="15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5.400 ล้านลิตร</a:t>
                      </a:r>
                      <a:endParaRPr lang="th-TH" sz="15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สี่เหลี่ยมผืนผ้า 15"/>
          <p:cNvSpPr/>
          <p:nvPr/>
        </p:nvSpPr>
        <p:spPr>
          <a:xfrm>
            <a:off x="967587" y="5522390"/>
            <a:ext cx="16290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มลพิษจากรถยนต์</a:t>
            </a:r>
          </a:p>
        </p:txBody>
      </p:sp>
      <p:graphicFrame>
        <p:nvGraphicFramePr>
          <p:cNvPr id="31" name="ตาราง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404634"/>
              </p:ext>
            </p:extLst>
          </p:nvPr>
        </p:nvGraphicFramePr>
        <p:xfrm>
          <a:off x="64665" y="5882640"/>
          <a:ext cx="2927753" cy="975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84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ตรวจตรา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เพื่อเฝ้าระวังมลพิษ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 ครั้ง/สัปดาห์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126 ครั้ง</a:t>
                      </a:r>
                    </a:p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6,856  คัน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-9577" y="-27384"/>
            <a:ext cx="915357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ผลการปฏิบัติงานป้องกันและแก้ไขปัญหาไฟป่าและหมอกควัน จังหวัดลำพูน ข้อมูล ณ วันที่ 25 มีนาคม 2563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D8C9E-8702-4EF4-94BC-2709B17B08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94423"/>
            <a:ext cx="2854924" cy="26520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48293D-33AF-496C-B5FC-A3AD053AB5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6169" y="391544"/>
            <a:ext cx="2923638" cy="2652043"/>
          </a:xfrm>
          <a:prstGeom prst="rect">
            <a:avLst/>
          </a:prstGeom>
        </p:spPr>
      </p:pic>
      <p:sp>
        <p:nvSpPr>
          <p:cNvPr id="25" name="Arrow: Pentagon 24">
            <a:extLst>
              <a:ext uri="{FF2B5EF4-FFF2-40B4-BE49-F238E27FC236}">
                <a16:creationId xmlns:a16="http://schemas.microsoft.com/office/drawing/2014/main" id="{36EF3348-8FF2-45D5-8387-5596B15E16F7}"/>
              </a:ext>
            </a:extLst>
          </p:cNvPr>
          <p:cNvSpPr/>
          <p:nvPr/>
        </p:nvSpPr>
        <p:spPr>
          <a:xfrm>
            <a:off x="2884692" y="390830"/>
            <a:ext cx="890647" cy="279751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Hotspot</a:t>
            </a:r>
            <a:endParaRPr lang="th-TH" sz="1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Arrow: Pentagon 25">
            <a:extLst>
              <a:ext uri="{FF2B5EF4-FFF2-40B4-BE49-F238E27FC236}">
                <a16:creationId xmlns:a16="http://schemas.microsoft.com/office/drawing/2014/main" id="{90140D01-0BF5-4276-9703-E032FFFC6D3A}"/>
              </a:ext>
            </a:extLst>
          </p:cNvPr>
          <p:cNvSpPr/>
          <p:nvPr/>
        </p:nvSpPr>
        <p:spPr>
          <a:xfrm>
            <a:off x="32675" y="400028"/>
            <a:ext cx="690911" cy="261354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PM 2.5</a:t>
            </a:r>
            <a:endParaRPr lang="th-TH" sz="1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5214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16" y="3664772"/>
            <a:ext cx="709657" cy="70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0" t="8850" r="8661" b="8661"/>
          <a:stretch/>
        </p:blipFill>
        <p:spPr bwMode="auto">
          <a:xfrm>
            <a:off x="260766" y="358293"/>
            <a:ext cx="597551" cy="621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460"/>
          <a:stretch/>
        </p:blipFill>
        <p:spPr bwMode="auto">
          <a:xfrm>
            <a:off x="4785286" y="1954482"/>
            <a:ext cx="758287" cy="77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8" b="28943"/>
          <a:stretch/>
        </p:blipFill>
        <p:spPr bwMode="auto">
          <a:xfrm>
            <a:off x="4647179" y="4975960"/>
            <a:ext cx="1034499" cy="61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456" y="380480"/>
            <a:ext cx="597550" cy="59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7" y="4422444"/>
            <a:ext cx="722302" cy="72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4932040" y="531430"/>
            <a:ext cx="3668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การจัดการเชื้อเพลิงริมทาง</a:t>
            </a:r>
          </a:p>
        </p:txBody>
      </p:sp>
      <p:graphicFrame>
        <p:nvGraphicFramePr>
          <p:cNvPr id="25" name="ตาราง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793750"/>
              </p:ext>
            </p:extLst>
          </p:nvPr>
        </p:nvGraphicFramePr>
        <p:xfrm>
          <a:off x="4716016" y="883812"/>
          <a:ext cx="4393031" cy="105876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7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212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ตัดหญ้าสองข้างทางและเฝ้าระวังพื้นที่ริมทาง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1,678,230</a:t>
                      </a:r>
                    </a:p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ตร.ม.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1,839,245  </a:t>
                      </a:r>
                    </a:p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ตร.ม.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สี่เหลี่ยมผืนผ้า 12"/>
          <p:cNvSpPr/>
          <p:nvPr/>
        </p:nvSpPr>
        <p:spPr>
          <a:xfrm>
            <a:off x="676957" y="4792255"/>
            <a:ext cx="27633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การป้องกันและควบคุมไฟป่า</a:t>
            </a:r>
            <a:endParaRPr lang="th-TH" sz="1800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graphicFrame>
        <p:nvGraphicFramePr>
          <p:cNvPr id="27" name="ตาราง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060582"/>
              </p:ext>
            </p:extLst>
          </p:nvPr>
        </p:nvGraphicFramePr>
        <p:xfrm>
          <a:off x="50728" y="5178427"/>
          <a:ext cx="4361268" cy="1584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63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41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ดับไฟตามจุด</a:t>
                      </a:r>
                      <a:r>
                        <a:rPr lang="th-TH" sz="16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Hotspot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3,123  จุด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3,123  จุด</a:t>
                      </a:r>
                    </a:p>
                    <a:p>
                      <a:pPr algn="ctr"/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ทำแนวกันไฟ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382 กม.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9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382 กม.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จัดการเชื้อเพลิง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26,280 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13,164 ไร่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3" name="ตาราง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809503"/>
              </p:ext>
            </p:extLst>
          </p:nvPr>
        </p:nvGraphicFramePr>
        <p:xfrm>
          <a:off x="50941" y="910272"/>
          <a:ext cx="4377044" cy="1005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7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การจับกุม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56 ราย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เทศบัญญัติ อปท.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57 อปท.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 อปท.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สี่เหลี่ยมผืนผ้า 18"/>
          <p:cNvSpPr/>
          <p:nvPr/>
        </p:nvSpPr>
        <p:spPr>
          <a:xfrm>
            <a:off x="849866" y="517588"/>
            <a:ext cx="24175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เผาขยะและเผาในที่โล่ง</a:t>
            </a:r>
          </a:p>
        </p:txBody>
      </p:sp>
      <p:sp>
        <p:nvSpPr>
          <p:cNvPr id="37" name="สี่เหลี่ยมผืนผ้า 36"/>
          <p:cNvSpPr/>
          <p:nvPr/>
        </p:nvSpPr>
        <p:spPr>
          <a:xfrm>
            <a:off x="1426528" y="2523855"/>
            <a:ext cx="1529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พื้นที่เกษตรกรรม</a:t>
            </a:r>
            <a:endParaRPr lang="th-TH" sz="1800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D2FE69B-EBB8-415A-8494-5C0B04F2A3F2}"/>
              </a:ext>
            </a:extLst>
          </p:cNvPr>
          <p:cNvGrpSpPr/>
          <p:nvPr/>
        </p:nvGrpSpPr>
        <p:grpSpPr>
          <a:xfrm>
            <a:off x="145704" y="2222619"/>
            <a:ext cx="1342098" cy="684452"/>
            <a:chOff x="5832180" y="3386093"/>
            <a:chExt cx="1009566" cy="478631"/>
          </a:xfrm>
        </p:grpSpPr>
        <p:pic>
          <p:nvPicPr>
            <p:cNvPr id="1040" name="Picture 16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737" r="72254" b="56227"/>
            <a:stretch/>
          </p:blipFill>
          <p:spPr bwMode="auto">
            <a:xfrm>
              <a:off x="6198945" y="3421506"/>
              <a:ext cx="642801" cy="376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869"/>
            <a:stretch/>
          </p:blipFill>
          <p:spPr bwMode="auto">
            <a:xfrm>
              <a:off x="5832180" y="3386093"/>
              <a:ext cx="588521" cy="478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40" name="ตาราง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005825"/>
              </p:ext>
            </p:extLst>
          </p:nvPr>
        </p:nvGraphicFramePr>
        <p:xfrm>
          <a:off x="34952" y="2946550"/>
          <a:ext cx="4377044" cy="1341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30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ส่งเสริมการไถ่กลบ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7,770 ไร่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3,885 ไร่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ทำปุ๋ยหมัก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10,100 ตัน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7,914 ตัน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การอบรม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250 ราย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250 ราย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สี่เหลี่ยมผืนผ้า 20"/>
          <p:cNvSpPr/>
          <p:nvPr/>
        </p:nvSpPr>
        <p:spPr>
          <a:xfrm>
            <a:off x="5356227" y="2088071"/>
            <a:ext cx="3139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จับเข่าคุยกลุ่มเสี่ยง “จวนอู้ ผูกมิตร </a:t>
            </a:r>
          </a:p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ร่วมพิชิตหมอกควัน”</a:t>
            </a:r>
          </a:p>
        </p:txBody>
      </p:sp>
      <p:graphicFrame>
        <p:nvGraphicFramePr>
          <p:cNvPr id="43" name="ตาราง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07282"/>
              </p:ext>
            </p:extLst>
          </p:nvPr>
        </p:nvGraphicFramePr>
        <p:xfrm>
          <a:off x="4787906" y="2708920"/>
          <a:ext cx="431797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6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0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พูดคุย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1,250 ราย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</a:t>
                      </a: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250 ราย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เปลี่ยนอาชีพ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125 ราย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199 ราย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สี่เหลี่ยมผืนผ้า 21"/>
          <p:cNvSpPr/>
          <p:nvPr/>
        </p:nvSpPr>
        <p:spPr>
          <a:xfrm>
            <a:off x="5543573" y="3784512"/>
            <a:ext cx="23247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สร้างฝายชะลอน้ำเพิ่มความชุ่มชื้นให้ผืนป่า</a:t>
            </a:r>
          </a:p>
        </p:txBody>
      </p:sp>
      <p:sp>
        <p:nvSpPr>
          <p:cNvPr id="45" name="สี่เหลี่ยมผืนผ้า 44"/>
          <p:cNvSpPr/>
          <p:nvPr/>
        </p:nvSpPr>
        <p:spPr>
          <a:xfrm>
            <a:off x="5157295" y="5158600"/>
            <a:ext cx="33097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ป้องกันผลกระทบต่อสุขภาพ</a:t>
            </a:r>
          </a:p>
        </p:txBody>
      </p:sp>
      <p:graphicFrame>
        <p:nvGraphicFramePr>
          <p:cNvPr id="49" name="ตาราง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29318"/>
              </p:ext>
            </p:extLst>
          </p:nvPr>
        </p:nvGraphicFramePr>
        <p:xfrm>
          <a:off x="4818457" y="4387052"/>
          <a:ext cx="4287427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2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สร้างฝายชะลอน้ำ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1,300 ฝาย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416 ฝาย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1" name="ตาราง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125547"/>
              </p:ext>
            </p:extLst>
          </p:nvPr>
        </p:nvGraphicFramePr>
        <p:xfrm>
          <a:off x="4826023" y="5516880"/>
          <a:ext cx="4317977" cy="1341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88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7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6185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จัดพื้นที่</a:t>
                      </a:r>
                      <a:r>
                        <a:rPr lang="th-TH" sz="16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Safe Zone</a:t>
                      </a: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153 แห่ง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191 แห่ง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สนับสนุนหน้ากากอนามัย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48,719  ชิ้น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เยี่ยมผู้ป่วย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803 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ครั้ง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TextBox 45">
            <a:extLst>
              <a:ext uri="{FF2B5EF4-FFF2-40B4-BE49-F238E27FC236}">
                <a16:creationId xmlns:a16="http://schemas.microsoft.com/office/drawing/2014/main" id="{67D50E2D-A7DF-4C47-9EB0-1E880625AACB}"/>
              </a:ext>
            </a:extLst>
          </p:cNvPr>
          <p:cNvSpPr txBox="1"/>
          <p:nvPr/>
        </p:nvSpPr>
        <p:spPr>
          <a:xfrm>
            <a:off x="-9577" y="-27384"/>
            <a:ext cx="915357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ผลการปฏิบัติงานป้องกันและแก้ไขปัญหาไฟป่าและหมอกควัน จังหวัดลำพูน ข้อมูล ณ วันที่ 25 มีนาคม 2563 </a:t>
            </a:r>
          </a:p>
        </p:txBody>
      </p:sp>
    </p:spTree>
    <p:extLst>
      <p:ext uri="{BB962C8B-B14F-4D97-AF65-F5344CB8AC3E}">
        <p14:creationId xmlns:p14="http://schemas.microsoft.com/office/powerpoint/2010/main" val="882045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B96E19-F75F-4816-84AB-ED263362E5EA}"/>
              </a:ext>
            </a:extLst>
          </p:cNvPr>
          <p:cNvSpPr txBox="1"/>
          <p:nvPr/>
        </p:nvSpPr>
        <p:spPr>
          <a:xfrm>
            <a:off x="-9577" y="-27384"/>
            <a:ext cx="9153577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การจัดระเบียบการบริหารจัดการเชื้อเพลิงในพื้นที่เกษตรกรรม หลังสิ้นสุดประกาศห้ามบุคคลทำการเผา</a:t>
            </a:r>
          </a:p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ในที่โล่งในเขตพื้นที่จังหวัดลำพูน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3969C8-2840-43D1-A1B2-1949AFD7174C}"/>
              </a:ext>
            </a:extLst>
          </p:cNvPr>
          <p:cNvSpPr txBox="1"/>
          <p:nvPr/>
        </p:nvSpPr>
        <p:spPr>
          <a:xfrm>
            <a:off x="-9577" y="836712"/>
            <a:ext cx="9270657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ให้บริหารจัดการการเผาเศษวัชพืชในพื้นที่เกษตรตามหลักวิชาการ โดยแจ้งความประสงค์ ขออนุญาต และมีการควบคุมโดยนายอำเภอ องค์กรปกครองส่วนท้องถิ่น กำนัน ผู้ใหญ่บ้าน ในพื้นที่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ให้บริหารจัดการเศษวัชพืชใน 2 ห้วงเวลา ดังนี้ เวลา 09.00 – 12.00 น. หรือเวลา 15.00 – 17.00 น.</a:t>
            </a:r>
          </a:p>
          <a:p>
            <a:pPr lvl="0"/>
            <a:endParaRPr lang="th-TH" sz="800" b="1" spc="-3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หากพื้นที่ดำเนินการติดเขตป่า ให้จัดทำแนวกันไฟป้องกันการลุกลามเข้าพื้นที่ป่า หากเกิดไฟลุกลามเข้าเขตพื้นที่ป่า เจ้าของที่ดินพื้นที่เกษตรกรรมต้องรับผิดชอบและถูกดำเนินคดีทางกฎหมายต่อไป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หากเป็นพื้นที่แปลงขนาดใหญ่ ให้แบ่งพื้นที่จัดการการเผาเป็นแปลงย่อย (ขนาดที่สามารถควบคุมมิให้ไฟลุกลามได้) เพื่อง่ายต่อการจัดการควบคุม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Font typeface="Wingdings" panose="05000000000000000000" pitchFamily="2" charset="2"/>
              <a:buChar char="Ø"/>
            </a:pPr>
            <a:r>
              <a:rPr lang="th-TH" sz="2600" b="1" spc="-3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การบริหารจัดการเศษวัชพืชในทุกพื้นที่ ให้จัดกำลังคนผู้ที่เกี่ยวข้องและรถน้ำเพื่อป้องกันมีไห้ลุกลามออกนอกเขตฯ (กรณีใกล้เขตป่าหรือพื้นที่ขนาดใหญ่) เพื่อควบคุมการดำเนินการจนกว่าจะดับสนิท</a:t>
            </a:r>
          </a:p>
          <a:p>
            <a:pPr lvl="0" algn="thaiDist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หากมีการลักลอบเผานอกพื้นที่ที่ได้ขออนุญาตฯ จะต้องถูกดำเนินคดีทางกฎหมายต่อไป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 algn="thaiDist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กำหนดให้มีการแจ้งรายชื่อหัวหน้าชุดในการบริหารจัดการเชื้อเพลิง และให้บันทึกภาพการดำเนินงานทุกขั้นตอน ทั้งก่อนดำเนินการ ระหว่างดำเนินการ และภายหลังบริหารจัดการเชื้อเพลิง เพื่อเป็นหลักฐานยืนยันว่าพื้นที่นั้นไฟดับสนิทแล้ว 100%</a:t>
            </a:r>
            <a:endParaRPr lang="en-US" sz="2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8D48CEDC-DF5A-4CD8-A881-8DDED4041976}"/>
              </a:ext>
            </a:extLst>
          </p:cNvPr>
          <p:cNvSpPr/>
          <p:nvPr/>
        </p:nvSpPr>
        <p:spPr>
          <a:xfrm>
            <a:off x="0" y="525982"/>
            <a:ext cx="1691680" cy="30428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</a:t>
            </a:r>
          </a:p>
        </p:txBody>
      </p:sp>
    </p:spTree>
    <p:extLst>
      <p:ext uri="{BB962C8B-B14F-4D97-AF65-F5344CB8AC3E}">
        <p14:creationId xmlns:p14="http://schemas.microsoft.com/office/powerpoint/2010/main" val="2926569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B96E19-F75F-4816-84AB-ED263362E5EA}"/>
              </a:ext>
            </a:extLst>
          </p:cNvPr>
          <p:cNvSpPr txBox="1"/>
          <p:nvPr/>
        </p:nvSpPr>
        <p:spPr>
          <a:xfrm>
            <a:off x="-9577" y="-27384"/>
            <a:ext cx="9153577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การจัดระเบียบการบริหารจัดการเชื้อเพลิงในพื้นที่เกษตรกรรม หลังสิ้นสุดประกาศห้ามบุคคลทำการเผา</a:t>
            </a:r>
          </a:p>
          <a:p>
            <a:pPr algn="ctr"/>
            <a:r>
              <a:rPr lang="th-TH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ในที่โล่งในเขตพื้นที่จังหวัดลำพูน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3969C8-2840-43D1-A1B2-1949AFD7174C}"/>
              </a:ext>
            </a:extLst>
          </p:cNvPr>
          <p:cNvSpPr txBox="1"/>
          <p:nvPr/>
        </p:nvSpPr>
        <p:spPr>
          <a:xfrm>
            <a:off x="282735" y="1052736"/>
            <a:ext cx="856895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ส่งเสริมอาชีพทดแทนการเก็บหาของป่าล่าสัตว์ เช่น การเพาะเห็ดถอบ ปลูกผักหวาน </a:t>
            </a:r>
            <a:b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ในพื้นที่ป่าชุมชน ต.</a:t>
            </a:r>
            <a:r>
              <a:rPr lang="th-TH" sz="2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ก้อ</a:t>
            </a: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อ.ลี้ จ.ลำพูน (ตำบลที่มี </a:t>
            </a:r>
            <a:r>
              <a:rPr lang="en-US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Hot spot </a:t>
            </a: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สูงสุด)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ส่งเสริมกิจกรรมนำร่องสาธิตเทคโนโลยีการจัดการเศษวัสดุการเกษตรทดแทนการเผา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ส่งเสริมการผลิตและใช้ปุ๋ยอินทรีย์และวัสดุอินทรีย์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สร้างเครือข่ายเกษตรกรปลอดการเผา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ส่งเสริมวนเกษตร</a:t>
            </a:r>
          </a:p>
          <a:p>
            <a:pPr lvl="0"/>
            <a:endParaRPr lang="th-TH" sz="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ส่งเสริมเกษตรอินทรีย์</a:t>
            </a: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8D48CEDC-DF5A-4CD8-A881-8DDED4041976}"/>
              </a:ext>
            </a:extLst>
          </p:cNvPr>
          <p:cNvSpPr/>
          <p:nvPr/>
        </p:nvSpPr>
        <p:spPr>
          <a:xfrm>
            <a:off x="0" y="525982"/>
            <a:ext cx="1691680" cy="30428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ระยะยาว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35D6FB4-137E-4077-B9A1-AA3723191669}"/>
              </a:ext>
            </a:extLst>
          </p:cNvPr>
          <p:cNvGrpSpPr/>
          <p:nvPr/>
        </p:nvGrpSpPr>
        <p:grpSpPr>
          <a:xfrm>
            <a:off x="4716016" y="4221088"/>
            <a:ext cx="3672408" cy="1908588"/>
            <a:chOff x="5832180" y="3386093"/>
            <a:chExt cx="1009566" cy="478631"/>
          </a:xfrm>
        </p:grpSpPr>
        <p:pic>
          <p:nvPicPr>
            <p:cNvPr id="8" name="Picture 16">
              <a:extLst>
                <a:ext uri="{FF2B5EF4-FFF2-40B4-BE49-F238E27FC236}">
                  <a16:creationId xmlns:a16="http://schemas.microsoft.com/office/drawing/2014/main" id="{C35B4352-D3E4-4A0B-9229-D841B42ADF7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737" r="72254" b="56227"/>
            <a:stretch/>
          </p:blipFill>
          <p:spPr bwMode="auto">
            <a:xfrm>
              <a:off x="6198945" y="3421506"/>
              <a:ext cx="642801" cy="376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15">
              <a:extLst>
                <a:ext uri="{FF2B5EF4-FFF2-40B4-BE49-F238E27FC236}">
                  <a16:creationId xmlns:a16="http://schemas.microsoft.com/office/drawing/2014/main" id="{9B144224-BAA5-4B90-9CA9-4139C2543EF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869"/>
            <a:stretch/>
          </p:blipFill>
          <p:spPr bwMode="auto">
            <a:xfrm>
              <a:off x="5832180" y="3386093"/>
              <a:ext cx="588521" cy="478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269435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</TotalTime>
  <Words>892</Words>
  <Application>Microsoft Office PowerPoint</Application>
  <PresentationFormat>On-screen Show (4:3)</PresentationFormat>
  <Paragraphs>207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Angsana New</vt:lpstr>
      <vt:lpstr>Arial</vt:lpstr>
      <vt:lpstr>Calibri</vt:lpstr>
      <vt:lpstr>Cordia New</vt:lpstr>
      <vt:lpstr>TH Fah kwang</vt:lpstr>
      <vt:lpstr>TH SarabunIT๙</vt:lpstr>
      <vt:lpstr>TH SarabunPSK</vt:lpstr>
      <vt:lpstr>Wingdings</vt:lpstr>
      <vt:lpstr>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ACER</cp:lastModifiedBy>
  <cp:revision>138</cp:revision>
  <cp:lastPrinted>2020-02-20T07:36:03Z</cp:lastPrinted>
  <dcterms:created xsi:type="dcterms:W3CDTF">2020-02-18T08:13:36Z</dcterms:created>
  <dcterms:modified xsi:type="dcterms:W3CDTF">2020-04-24T08:25:34Z</dcterms:modified>
</cp:coreProperties>
</file>