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3" r:id="rId2"/>
    <p:sldId id="264" r:id="rId3"/>
    <p:sldId id="268" r:id="rId4"/>
    <p:sldId id="265" r:id="rId5"/>
    <p:sldId id="266" r:id="rId6"/>
    <p:sldId id="269" r:id="rId7"/>
    <p:sldId id="267" r:id="rId8"/>
  </p:sldIdLst>
  <p:sldSz cx="12192000" cy="6858000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สไตล์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0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42643966-7555-47BE-875F-88E2CA92A090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603164D9-485A-49B3-A93C-3582DD005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01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20BBCDC-C703-48CA-ACE4-9CAF096AA67B}" type="datetimeFigureOut">
              <a:rPr lang="en-US" smtClean="0"/>
              <a:t>4/24/2020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5327" y="4480004"/>
            <a:ext cx="5642610" cy="3665458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DFE1E37D-8A23-4474-9192-085DAAA30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15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194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039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83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260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482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16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70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645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47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7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078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6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7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4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9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2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8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648473"/>
              </p:ext>
            </p:extLst>
          </p:nvPr>
        </p:nvGraphicFramePr>
        <p:xfrm>
          <a:off x="160866" y="1257113"/>
          <a:ext cx="11751734" cy="4700628"/>
        </p:xfrm>
        <a:graphic>
          <a:graphicData uri="http://schemas.openxmlformats.org/drawingml/2006/table">
            <a:tbl>
              <a:tblPr firstRow="1" firstCol="1" bandRow="1"/>
              <a:tblGrid>
                <a:gridCol w="4631394"/>
                <a:gridCol w="827739"/>
                <a:gridCol w="818839"/>
                <a:gridCol w="809939"/>
                <a:gridCol w="943446"/>
                <a:gridCol w="809938"/>
                <a:gridCol w="2910439"/>
              </a:tblGrid>
              <a:tr h="783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5279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	สำนักงาน</a:t>
                      </a:r>
                      <a:r>
                        <a:rPr lang="th-TH" sz="20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โยธาธิ</a:t>
                      </a: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การและผังเมืองจังหวัด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ลำพูน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1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8415" algn="l"/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 โครงการก่อสร้างเขื่อนป้องกันตลิ่งริมแม่น้ำลี้ </a:t>
                      </a:r>
                      <a:r>
                        <a:rPr lang="th-TH" sz="2000" b="0" spc="-60" baseline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บ้านหล่าย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แก้ว </a:t>
                      </a: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spc="-9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หมู่</a:t>
                      </a:r>
                      <a:r>
                        <a:rPr lang="th-TH" sz="2000" b="0" spc="-9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1 ตำบลศรีเตี้ย อำเภอบ้าน</a:t>
                      </a:r>
                      <a:r>
                        <a:rPr lang="th-TH" sz="2000" b="0" spc="-90" baseline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2000" b="0" spc="-9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จังหวัดลำพูน (12,320,000 บาท)</a:t>
                      </a:r>
                      <a:endParaRPr lang="en-US" sz="2000" b="0" spc="-9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ประกาศผู้ชนะแล้วและอยู่ระหว่างการเรียกผู้รับจ้างเพื่อประเมินค่างาน </a:t>
                      </a:r>
                      <a:r>
                        <a:rPr lang="th-TH" sz="1800" u="sng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คาดว่าลงนามในสัญญาจ้าง</a:t>
                      </a:r>
                      <a:br>
                        <a:rPr lang="th-TH" sz="1800" u="sng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u="sng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ไม่เกินวันที่ 10 พ.ค. 63 </a:t>
                      </a:r>
                      <a:endParaRPr lang="en-US" sz="1800" u="sng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51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 ก่อสร้างเขื่อนป้องกันตลิ่งริม</a:t>
                      </a:r>
                      <a:r>
                        <a:rPr lang="th-TH" sz="2000" b="0" spc="-7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แม่น้ำก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 บ้านเวียงยอง 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หมู่ที่ 3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ตำบลเวียงยอง อำเภอเมืองลำพูน จังหวัดลำพูน (7,500,000 บาท)</a:t>
                      </a:r>
                      <a:endParaRPr lang="en-US" sz="2000" b="0" spc="-7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ประกาศผู้ชนะแล้วและอยู่ระหว่างการเรียกผู้รับจ้างเพื่อประเมินค่างาน </a:t>
                      </a:r>
                      <a:r>
                        <a:rPr lang="th-TH" sz="1800" u="sng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คาดว่าลงนามในสัญญาจ้างไม่เกินวันที่ 10 พ.ค. 63 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  <a:tr h="8059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1.3 ก่อสร้างเขื่อนป้องกันตลิ่งริมแม่น้ำ</a:t>
                      </a:r>
                      <a:r>
                        <a:rPr lang="th-TH" sz="2000" b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ปิง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บ้านท่าตุ้ม หมู่ที่ 1 </a:t>
                      </a:r>
                      <a: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ท่าตุ้ม อำเภอป่าซาง จังหวัดลำพูน (22,750,000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ประกาศผู้ชนะแล้วและอยู่ระหว่างการเรียกผู้รับจ้างเพื่อประเมินค่างาน </a:t>
                      </a:r>
                      <a:r>
                        <a:rPr kumimoji="0" lang="th-TH" sz="1800" b="0" i="0" u="sng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คาดว่าลงนามในสัญญาจ้าง</a:t>
                      </a:r>
                      <a:br>
                        <a:rPr kumimoji="0" lang="th-TH" sz="1800" b="0" i="0" u="sng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kumimoji="0" lang="th-TH" sz="1800" b="0" i="0" u="sng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ไม่เกินวันที่ 10 พ.ค. 63 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059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1.4 ก่อสร้างเขื่อนป้องกันตลิ่งริมแม่น้ำลี้บ้านป่าพลู หมู่ที่ 2 </a:t>
                      </a: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ป่าพลู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อำเภอบ้าน</a:t>
                      </a:r>
                      <a:r>
                        <a:rPr lang="th-TH" sz="2000" b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จังหวัดลำพูน (4,020,000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ประกาศผู้ชนะแล้วและอยู่ระหว่างการเรียกผู้รับจ้างเพื่อประเมินค่างาน </a:t>
                      </a:r>
                      <a:r>
                        <a:rPr kumimoji="0" lang="th-TH" sz="1800" b="0" i="0" u="sng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คาดว่าลงนามในสัญญาจ้างไม่เกินวันที่ 10 พ.ค. 63 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72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817360"/>
              </p:ext>
            </p:extLst>
          </p:nvPr>
        </p:nvGraphicFramePr>
        <p:xfrm>
          <a:off x="121178" y="1645920"/>
          <a:ext cx="11949643" cy="3566160"/>
        </p:xfrm>
        <a:graphic>
          <a:graphicData uri="http://schemas.openxmlformats.org/drawingml/2006/table">
            <a:tbl>
              <a:tblPr firstRow="1" firstCol="1" bandRow="1"/>
              <a:tblGrid>
                <a:gridCol w="3693569"/>
                <a:gridCol w="947070"/>
                <a:gridCol w="805008"/>
                <a:gridCol w="899716"/>
                <a:gridCol w="1183836"/>
                <a:gridCol w="1012341"/>
                <a:gridCol w="3408103"/>
              </a:tblGrid>
              <a:tr h="468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7075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71463" algn="l"/>
                          <a:tab pos="728663" algn="l"/>
                        </a:tabLst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สำนักงานอุตสาหกรรมจังหวัดลำพูน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กิจกรรมส่งเสริมนวัตกรรมและการออกแบบผลิตภัณฑ์สร้างสรรค์ </a:t>
                      </a:r>
                      <a:r>
                        <a:rPr lang="th-TH" sz="2000" b="0" i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(449,500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th-TH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spc="-6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(27 ก.พ.</a:t>
                      </a:r>
                      <a:r>
                        <a:rPr lang="th-TH" sz="2000" spc="-6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 63</a:t>
                      </a:r>
                      <a:r>
                        <a:rPr lang="th-TH" sz="2000" spc="-6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)</a:t>
                      </a:r>
                      <a:endParaRPr lang="en-US" sz="2000" spc="-6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ประกาศผู้ชนะเมื่อวันที่ 27 กุมภาพันธ์ 2563 และจัดทำสัญญาจ้างเรียบร้อยแล้ว ผู้รับจ้างได้ดำเนินการจัดกิจกรรมอบรมแล้วเมื่อวันที่ 3 มีนาคม 2563</a:t>
                      </a:r>
                      <a:endParaRPr lang="en-US" sz="2000" spc="-8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042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	อำเภอป่าซาง 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702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8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3.1 กิจกรรมส่งเสริมการจัดงานผ้าฝ้าย “แต่งสีอวด</a:t>
                      </a:r>
                      <a:r>
                        <a:rPr lang="th-TH" sz="2000" b="0" spc="-8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ลายผ้าฝ้าย</a:t>
                      </a:r>
                      <a:r>
                        <a:rPr lang="th-TH" sz="2000" b="0" spc="-7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ดอน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หลวง” </a:t>
                      </a:r>
                      <a:r>
                        <a:rPr lang="th-TH" sz="2000" b="0" i="1" spc="-4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(300,000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2000" dirty="0" err="1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0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528951"/>
              </p:ext>
            </p:extLst>
          </p:nvPr>
        </p:nvGraphicFramePr>
        <p:xfrm>
          <a:off x="222779" y="1783080"/>
          <a:ext cx="11746442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3630761"/>
                <a:gridCol w="930965"/>
                <a:gridCol w="791319"/>
                <a:gridCol w="884417"/>
                <a:gridCol w="1163705"/>
                <a:gridCol w="995126"/>
                <a:gridCol w="3350149"/>
              </a:tblGrid>
              <a:tr h="5444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243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	สำนักงานวัฒนธรรมจังหวัดลำพูน 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6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i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4.1 ค่าจ้างเหมาจัดงานสืบสานประเพณีสรงน้ำพระธาตุหริ</a:t>
                      </a:r>
                      <a:r>
                        <a:rPr lang="th-TH" sz="2000" b="0" i="0" spc="-40" baseline="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ภุญ</a:t>
                      </a:r>
                      <a:r>
                        <a:rPr lang="th-TH" sz="2000" b="0" i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ชัย </a:t>
                      </a:r>
                      <a:r>
                        <a:rPr lang="th-TH" sz="2000" b="0" i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1,500,000 บาท)</a:t>
                      </a:r>
                      <a:endParaRPr lang="en-US" sz="2000" b="0" i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1.ยกเลิกการจัดซื้อจัดจ้างเพื่อป้องกันการแพร่ระบาดของ</a:t>
                      </a:r>
                      <a:r>
                        <a:rPr lang="th-TH" sz="2000" b="0" dirty="0" err="1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COVID -19 </a:t>
                      </a: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2000" b="0" dirty="0" err="1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2000" b="0" spc="-6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44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i="0" spc="-5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4.2 ค่าจ้างเหมาจัดงานสืบสานประเพณีสลากย้อมหนึ่งเดียวในโลก</a:t>
                      </a:r>
                      <a:r>
                        <a:rPr lang="th-TH" sz="2000" b="0" i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(1,200,000 บาท)</a:t>
                      </a:r>
                      <a:endParaRPr lang="en-US" sz="2000" b="0" i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(23 มี.ค. 63)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en-US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12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606935"/>
              </p:ext>
            </p:extLst>
          </p:nvPr>
        </p:nvGraphicFramePr>
        <p:xfrm>
          <a:off x="152400" y="1356250"/>
          <a:ext cx="11887199" cy="4710886"/>
        </p:xfrm>
        <a:graphic>
          <a:graphicData uri="http://schemas.openxmlformats.org/drawingml/2006/table">
            <a:tbl>
              <a:tblPr firstRow="1" firstCol="1" bandRow="1"/>
              <a:tblGrid>
                <a:gridCol w="3911600"/>
                <a:gridCol w="812800"/>
                <a:gridCol w="897467"/>
                <a:gridCol w="990600"/>
                <a:gridCol w="838200"/>
                <a:gridCol w="863600"/>
                <a:gridCol w="3572932"/>
              </a:tblGrid>
              <a:tr h="501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7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6277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5.	สำนักงานการท่องเที่ยวและกีฬาจังหวัดลำพูน 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164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5.1 ค่าจ้างเหมาจัดกิจกรรมประดับตกแต่งไฟ </a:t>
                      </a:r>
                      <a: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ย้อมเมือง) ในเขตเมืองเก่า</a:t>
                      </a:r>
                      <a:r>
                        <a:rPr lang="th-TH" sz="1700" b="0" spc="-6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ลำพูน เพื่อเสริมสร้างบรรยากาศและสนับสนุนการท่องเที่ยว </a:t>
                      </a:r>
                      <a:r>
                        <a:rPr lang="th-TH" sz="1700" b="0" i="1" spc="-6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(5,500,000 บาท)</a:t>
                      </a:r>
                      <a:endParaRPr lang="en-US" sz="1700" b="0" spc="-6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1.อยู่ระหว่างการจัดทำร่าง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และการขออนุมัติเพื่อดำเนินโครงการ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2.โอนงบประมาณรายจ่ายประจำปีงบประมาณ พ.ศ.2563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1700" dirty="0" err="1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 จำนวน 2,600,000 บาท คงเหลืองบประมาณในการดำเนินกิจกรรม 2,900,000 บาท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1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spc="-3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5.2 ค่าจ้างเหมาจัดกิจกรรม เสน่ห์สีสันแห่งลำพูน </a:t>
                      </a:r>
                      <a:r>
                        <a:rPr lang="th-TH" sz="1700" b="0" i="1" spc="-3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(5,000,000 บาท)</a:t>
                      </a:r>
                      <a:endParaRPr lang="en-US" sz="17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อยู่ระหว่างการจัดทำร่าง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และการขออนุมัติเพื่อดำเนินโครงการ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  <a:tr h="246277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	สำนักงานจังหวัดลำพูน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09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6.1 ค่าจ้างเหมาจัดกิจกรรมประชาสัมพันธ์การท่องเที่ยวผ่านสื่อป้ายในสนามบินเชียงใหม่ </a:t>
                      </a:r>
                      <a:r>
                        <a:rPr lang="th-TH" sz="1700" b="0" i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(2,000,000 บาท)</a:t>
                      </a:r>
                      <a:endParaRPr lang="en-US" sz="17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en-US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ดำเนินการแต่งตั้งคณะกรรมการกำหนดรายละเอียดของงานและราคากลางเรียบร้อยแล้ว </a:t>
                      </a:r>
                      <a:endParaRPr lang="en-US" sz="1700" spc="-7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4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88117"/>
              </p:ext>
            </p:extLst>
          </p:nvPr>
        </p:nvGraphicFramePr>
        <p:xfrm>
          <a:off x="95250" y="1286934"/>
          <a:ext cx="12001500" cy="4695952"/>
        </p:xfrm>
        <a:graphic>
          <a:graphicData uri="http://schemas.openxmlformats.org/drawingml/2006/table">
            <a:tbl>
              <a:tblPr firstRow="1" firstCol="1" bandRow="1"/>
              <a:tblGrid>
                <a:gridCol w="4315883"/>
                <a:gridCol w="872067"/>
                <a:gridCol w="897467"/>
                <a:gridCol w="872066"/>
                <a:gridCol w="931334"/>
                <a:gridCol w="990600"/>
                <a:gridCol w="3122083"/>
              </a:tblGrid>
              <a:tr h="570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143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	แขวงทางหลวงลำพูน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5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7.1 พัฒนาทางหลวงหมายเลข 106 ตอนห้วยหญ้าไซ - ลี้ </a:t>
                      </a:r>
                      <a:r>
                        <a:rPr lang="th-TH" sz="18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โดย</a:t>
                      </a:r>
                      <a:r>
                        <a:rPr lang="th-TH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การขยายผิวจราจรจากเดิม 2 ช่องจราจร เป็น 4 ช่องจราจร ผิวทางแบบแอสฟัลต์คอนกรีต ระหว่าง กม.46+960 - กม.47+720 ระยะทาง 760 เมตร</a:t>
                      </a:r>
                      <a:r>
                        <a:rPr lang="th-TH" sz="18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(15,000 ,000 บาท)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kumimoji="0" lang="en-US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ซึ่งได้รับความเห็นชอบจำนวน 14,793,300บาท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ประกาศร่าง </a:t>
                      </a:r>
                      <a:r>
                        <a:rPr lang="en-US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ในระบบฯ คาดว่าจะลงนามในสัญญาจ้างและก่อหนี้ผูกพันภายในวันที่ 31 พ.ค.63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7.2 พัฒนาทางหลวงหมายเลข 1087 ตอน ลี้ - ก้อทุ่ง โดยการขยาย</a:t>
                      </a:r>
                      <a:r>
                        <a:rPr lang="th-TH" sz="1800" b="0" spc="-3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ผิวจราจรจากเดิมกว้าง 6 เมตร เป็นทางหลวง 2 ช่องจราจร กว้าง 9 เมตร</a:t>
                      </a:r>
                      <a:r>
                        <a:rPr lang="th-TH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ผิวทางแบบแอสฟัลต์คอนกรีต ระหว่าง กม. 31+875 - กม. 37+100 </a:t>
                      </a:r>
                      <a:r>
                        <a:rPr lang="th-TH" sz="1800" b="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(10,000,000 บาท)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18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9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657327"/>
              </p:ext>
            </p:extLst>
          </p:nvPr>
        </p:nvGraphicFramePr>
        <p:xfrm>
          <a:off x="199495" y="1278469"/>
          <a:ext cx="11793009" cy="4851865"/>
        </p:xfrm>
        <a:graphic>
          <a:graphicData uri="http://schemas.openxmlformats.org/drawingml/2006/table">
            <a:tbl>
              <a:tblPr firstRow="1" firstCol="1" bandRow="1"/>
              <a:tblGrid>
                <a:gridCol w="3966105"/>
                <a:gridCol w="915410"/>
                <a:gridCol w="915154"/>
                <a:gridCol w="990030"/>
                <a:gridCol w="840279"/>
                <a:gridCol w="805513"/>
                <a:gridCol w="3360518"/>
              </a:tblGrid>
              <a:tr h="535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7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7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7690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	แขวงทางหลวงลำพูน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00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1700" b="0" spc="-6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7.3 ขยายผิวจราจรทางหลวงหมายเลข 1147 ตอนสันป่าฝ้าย - </a:t>
                      </a:r>
                      <a:r>
                        <a:rPr lang="th-TH" sz="1700" b="0" spc="-6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1700" b="0" spc="-6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ไซ </a:t>
                      </a: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จังหวัดลำพูน </a:t>
                      </a:r>
                      <a:r>
                        <a:rPr lang="th-TH" sz="1700" b="0" spc="-7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จากเดิมกว้าง 2 ช่องจราจรทางหลวง กว้าง 9 เมตร เป็นทางหลวง 2 ช่องจราจร </a:t>
                      </a:r>
                      <a:r>
                        <a:rPr lang="th-TH" sz="1700" b="0" spc="-7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กว้าง </a:t>
                      </a:r>
                      <a:r>
                        <a:rPr lang="th-TH" sz="1700" b="0" spc="-7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700" b="0" spc="-7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เมตร </a:t>
                      </a: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และก่อสร้างอาคารระบายน้ำในเขตทางหลวง เพื่อแก้ปัญหาน้ำท่วมขัง ระหว่าง กม.4+100 - กม. 5+000  ระยะทาง 900 เมตร </a:t>
                      </a:r>
                      <a:r>
                        <a:rPr lang="th-TH" sz="17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(15,000,000 บาท)</a:t>
                      </a:r>
                      <a:endParaRPr lang="en-US" sz="17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kumimoji="0" lang="en-US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ซึ่งได้รับความเห็นชอบจำนวน 14,508,300บาท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ประกาศร่าง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ในระบบฯ คาดว่าจะลงนามในสัญญาจ้างและก่อหนี้ผูกพันภายในวันที่ 31 พ.ค.63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0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7.4 เสริมผิวจราจรผิวทางแบบแอสฟัลต์คอนกรีต และก่อสร้างอาคารระบายน้ำในเขตทางหลวงหมายเลข 1189 ตอน ช่างเพี้ยน - </a:t>
                      </a:r>
                      <a:r>
                        <a:rPr lang="th-TH" sz="17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บ้านธิ</a:t>
                      </a: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จังหวัดลำพูน เพื่อแก้ปัญหาน้ำท่วมขัง ระหว่าง กม. 8+305 - กม. 9+640 ระยะทาง 1.335 กิโลเมตร </a:t>
                      </a:r>
                      <a:r>
                        <a:rPr lang="th-TH" sz="17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(15,000,000 บาท)</a:t>
                      </a:r>
                      <a:endParaRPr lang="en-US" sz="17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kumimoji="0" lang="en-US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ซึ่งได้รับความเห็นชอบจำนวน 14,495,100บาท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ประกาศร่าง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ในระบบฯ คาดว่าจะลงนามในสัญญาจ้างและก่อหนี้ผูกพันภายในวันที่ 31 พ.ค.63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5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334267"/>
              </p:ext>
            </p:extLst>
          </p:nvPr>
        </p:nvGraphicFramePr>
        <p:xfrm>
          <a:off x="254001" y="1586515"/>
          <a:ext cx="11683997" cy="3697224"/>
        </p:xfrm>
        <a:graphic>
          <a:graphicData uri="http://schemas.openxmlformats.org/drawingml/2006/table">
            <a:tbl>
              <a:tblPr firstRow="1" firstCol="1" bandRow="1"/>
              <a:tblGrid>
                <a:gridCol w="4707466"/>
                <a:gridCol w="889000"/>
                <a:gridCol w="711200"/>
                <a:gridCol w="787400"/>
                <a:gridCol w="948266"/>
                <a:gridCol w="1041400"/>
                <a:gridCol w="2599265"/>
              </a:tblGrid>
              <a:tr h="76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75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8.	แขวงทางหลวงชนบท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ลำพูน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88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8.1 ปรับปรุงโครงข่ายทางหลวงชนบท สายทาง ลพ 3017 แยกทางหลวงหมายเลข 106-บ้านนาทราย อำเภอลี้ จังหวัดลำพูน โดยการปรับปรุง</a:t>
                      </a:r>
                      <a:r>
                        <a:rPr lang="th-TH" sz="2000" b="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ซ่อมแซมถนนที่ชำรุดเสียหาย ระยะทาง 1.450 กิโลเมตร </a:t>
                      </a:r>
                      <a:r>
                        <a:rPr lang="th-TH" sz="2000" b="0" i="1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(9,000,000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ลงนามในสัญญาจ้างแล้วและอยู่ระหว่างดำเนินโครงการ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88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8.2 ปรับปรุงโครงข่ายทางหลวงชนบท สาย ลพ 4056 แยกทางหลวง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หมายเลข 1184 (กมที่ 2+470) - บ้านห้วยไฟ (โครงการพระราชดำริลุ่มน้ำแม่อาว) 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อำเภอป่าซาง จังหวัดลำพูน โดยการปรับปรุง</a:t>
                      </a:r>
                      <a:r>
                        <a:rPr lang="th-TH" sz="2000" b="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ซ่อมแซมถนนที่ชำรุดเสียหาย ระยะทาง 2.500 กิโลเมตร </a:t>
                      </a:r>
                      <a:r>
                        <a:rPr lang="th-TH" sz="2000" b="0" i="1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(8,000,000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spc="-4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(27 มี.ค. 63)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ลงนามในสัญญาจ้างแล้วและ</a:t>
                      </a:r>
                      <a:b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อยู่ระหว่างดำเนินโครงการ ส่งเบิกงบประมาณซึ่งเป็นเงินค่าจ้างล่วงหน้า 15% คิดเป็นเงิน 1,170,000 บาท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56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รอ. 5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590</Words>
  <Application>Microsoft Office PowerPoint</Application>
  <PresentationFormat>แบบจอกว้าง</PresentationFormat>
  <Paragraphs>207</Paragraphs>
  <Slides>7</Slides>
  <Notes>7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Cordia New</vt:lpstr>
      <vt:lpstr>TH SarabunPSK</vt:lpstr>
      <vt:lpstr>Wingdings 2</vt:lpstr>
      <vt:lpstr>กรอ. 59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PRODESK</dc:creator>
  <cp:lastModifiedBy>PRODESK</cp:lastModifiedBy>
  <cp:revision>25</cp:revision>
  <cp:lastPrinted>2020-03-27T08:38:49Z</cp:lastPrinted>
  <dcterms:created xsi:type="dcterms:W3CDTF">2020-03-24T04:24:35Z</dcterms:created>
  <dcterms:modified xsi:type="dcterms:W3CDTF">2020-04-24T09:44:21Z</dcterms:modified>
</cp:coreProperties>
</file>