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</p:sldMasterIdLst>
  <p:notesMasterIdLst>
    <p:notesMasterId r:id="rId14"/>
  </p:notesMasterIdLst>
  <p:sldIdLst>
    <p:sldId id="582" r:id="rId3"/>
    <p:sldId id="611" r:id="rId4"/>
    <p:sldId id="613" r:id="rId5"/>
    <p:sldId id="606" r:id="rId6"/>
    <p:sldId id="607" r:id="rId7"/>
    <p:sldId id="599" r:id="rId8"/>
    <p:sldId id="608" r:id="rId9"/>
    <p:sldId id="614" r:id="rId10"/>
    <p:sldId id="610" r:id="rId11"/>
    <p:sldId id="604" r:id="rId12"/>
    <p:sldId id="612" r:id="rId13"/>
  </p:sldIdLst>
  <p:sldSz cx="12192000" cy="6858000"/>
  <p:notesSz cx="6802438" cy="99345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D2D0"/>
    <a:srgbClr val="FE3810"/>
    <a:srgbClr val="FFE3DD"/>
    <a:srgbClr val="FE7C62"/>
    <a:srgbClr val="669900"/>
    <a:srgbClr val="339966"/>
    <a:srgbClr val="F09456"/>
    <a:srgbClr val="EEB59E"/>
    <a:srgbClr val="DEAA9D"/>
    <a:srgbClr val="E69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85" autoAdjust="0"/>
    <p:restoredTop sz="94660"/>
  </p:normalViewPr>
  <p:slideViewPr>
    <p:cSldViewPr snapToGrid="0">
      <p:cViewPr varScale="1">
        <p:scale>
          <a:sx n="89" d="100"/>
          <a:sy n="89" d="100"/>
        </p:scale>
        <p:origin x="9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7723" cy="498453"/>
          </a:xfrm>
          <a:prstGeom prst="rect">
            <a:avLst/>
          </a:prstGeom>
        </p:spPr>
        <p:txBody>
          <a:bodyPr vert="horz" lIns="93484" tIns="46743" rIns="93484" bIns="467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3142" y="2"/>
            <a:ext cx="2947723" cy="498453"/>
          </a:xfrm>
          <a:prstGeom prst="rect">
            <a:avLst/>
          </a:prstGeom>
        </p:spPr>
        <p:txBody>
          <a:bodyPr vert="horz" lIns="93484" tIns="46743" rIns="93484" bIns="46743" rtlCol="0"/>
          <a:lstStyle>
            <a:lvl1pPr algn="r">
              <a:defRPr sz="1200"/>
            </a:lvl1pPr>
          </a:lstStyle>
          <a:p>
            <a:fld id="{2888D5D3-813B-4D31-A2FC-2467632905D1}" type="datetimeFigureOut">
              <a:rPr lang="en-US" smtClean="0"/>
              <a:t>1/24/2020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6106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84" tIns="46743" rIns="93484" bIns="4674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5" y="4781014"/>
            <a:ext cx="5441950" cy="3911740"/>
          </a:xfrm>
          <a:prstGeom prst="rect">
            <a:avLst/>
          </a:prstGeom>
        </p:spPr>
        <p:txBody>
          <a:bodyPr vert="horz" lIns="93484" tIns="46743" rIns="93484" bIns="4674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6123"/>
            <a:ext cx="2947723" cy="498452"/>
          </a:xfrm>
          <a:prstGeom prst="rect">
            <a:avLst/>
          </a:prstGeom>
        </p:spPr>
        <p:txBody>
          <a:bodyPr vert="horz" lIns="93484" tIns="46743" rIns="93484" bIns="467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3142" y="9436123"/>
            <a:ext cx="2947723" cy="498452"/>
          </a:xfrm>
          <a:prstGeom prst="rect">
            <a:avLst/>
          </a:prstGeom>
        </p:spPr>
        <p:txBody>
          <a:bodyPr vert="horz" lIns="93484" tIns="46743" rIns="93484" bIns="46743" rtlCol="0" anchor="b"/>
          <a:lstStyle>
            <a:lvl1pPr algn="r">
              <a:defRPr sz="1200"/>
            </a:lvl1pPr>
          </a:lstStyle>
          <a:p>
            <a:fld id="{88A43436-EAA4-4C5E-96F8-3312DF5F77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27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9700" y="768350"/>
            <a:ext cx="6819900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876" indent="-285721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2885" indent="-228577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039" indent="-228577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193" indent="-228577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347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502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8655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5809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535EC40C-CC19-4664-B6D1-F1CEFAB50793}" type="slidenum">
              <a:rPr lang="en-US" sz="1300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2</a:t>
            </a:fld>
            <a:endParaRPr lang="en-US" sz="13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516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9700" y="768350"/>
            <a:ext cx="6819900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876" indent="-285721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2885" indent="-228577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039" indent="-228577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193" indent="-228577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347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502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8655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5809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535EC40C-CC19-4664-B6D1-F1CEFAB50793}" type="slidenum">
              <a:rPr lang="en-US" sz="1300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6</a:t>
            </a:fld>
            <a:endParaRPr lang="en-US" sz="13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084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9700" y="768350"/>
            <a:ext cx="6819900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876" indent="-285721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2885" indent="-228577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039" indent="-228577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193" indent="-228577" defTabSz="990501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347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502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8655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5809" indent="-228577" defTabSz="990501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535EC40C-CC19-4664-B6D1-F1CEFAB50793}" type="slidenum">
              <a:rPr lang="en-US" sz="1300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8</a:t>
            </a:fld>
            <a:endParaRPr lang="en-US" sz="13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585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03B6D2-339C-4FFC-96BB-420E31FED28C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E0CF9-625C-4CA2-BE00-E84083D43A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07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548A5-DA33-4DFE-87D6-B206FE590CF3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C0F68-FC85-41B4-BBE3-7D610E2325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42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96F0E-571D-4881-8AC0-CE46D9983E79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6FD30-FD96-446E-BD0B-8F3E2583E6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10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622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468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953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070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16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3938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9498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138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80E17E-2D5C-4C00-B370-0B87ED114DEC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34A5A-438B-4AA8-AE35-5E83C60DE8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193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4778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6105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71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2BA62D-78B9-4297-8AB3-A8941BDD07A0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B2060-CBDC-4016-AF9F-FAD7D7D62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80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3A21CA-3FBC-4A2B-ACF9-F3C63F6F8C91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93BF5-FE08-4AA2-A7C4-4320202444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45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147740-0CBA-4D31-B55B-2936EB7913BD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2E901-BA1F-4689-B1EB-06503F4337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21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A4E510-BAA9-4851-A09D-88138EDE81F0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AEC3B-785D-4AE0-8547-F1CF99FEBD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95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A22AA-CE2A-4451-8296-1F7B6120FCBF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A0628-E2E7-4125-B963-51693C7980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A4F9DB-E575-4EE7-8521-37B5AEB3FB8B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956E3-A732-4C62-BC00-B089229E0A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22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DB0296-7A6D-453D-86FF-A141EA3DA190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75269-BC7A-4F84-927B-A6F2C4AC0A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63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99451AA-8E09-41C4-8562-7C76339F25DC}" type="datetimeFigureOut">
              <a:rPr lang="en-US"/>
              <a:pPr/>
              <a:t>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A2EA5F5-6917-4381-A2FF-5AB4570DF8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42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BABCA-C516-4993-AE81-FE80A51FFBB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24/01/63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29414-C109-45EB-BF9A-2024ED8006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92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17" Type="http://schemas.openxmlformats.org/officeDocument/2006/relationships/image" Target="../media/image18.jpg"/><Relationship Id="rId2" Type="http://schemas.openxmlformats.org/officeDocument/2006/relationships/image" Target="../media/image3.pn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g"/><Relationship Id="rId1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91054"/>
            <a:ext cx="12192000" cy="6166946"/>
          </a:xfrm>
          <a:prstGeom prst="rect">
            <a:avLst/>
          </a:prstGeom>
          <a:solidFill>
            <a:schemeClr val="tx2">
              <a:lumMod val="20000"/>
              <a:lumOff val="8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198188" y="0"/>
            <a:ext cx="9993811" cy="69105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4081302" y="15676"/>
            <a:ext cx="5443698" cy="64753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kumimoji="0" lang="en-US" alt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 เมืองเกษตรสีเขียว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(Green Agricultural City)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77026" y="745369"/>
            <a:ext cx="11837946" cy="105190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98189" y="734571"/>
            <a:ext cx="6321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(1) มูลค่าสินค้าเกษตร (ลำไย มะม่วง) เพิ่มขึ้น ร้อยละ 10 ต่อปี</a:t>
            </a:r>
            <a:endParaRPr lang="en-US" sz="16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(2) ลดต้นทุนการผลิตในเกษตรแปลงใหญ่ ร้อยละ 5 ต่อปี</a:t>
            </a:r>
            <a:endParaRPr lang="en-US" sz="16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(3) จำนวนแปลงของสินค้าเกษตรลำไยได้รับการรับรองมาตรฐาน </a:t>
            </a: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GAP </a:t>
            </a:r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เพิ่มขึ้นร้อยละ 20 ต่อปี</a:t>
            </a:r>
          </a:p>
          <a:p>
            <a:r>
              <a:rPr lang="th-TH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(4) จำนวนแปลงของสินค้าเกษตรได้รับการเตรียมการรับรองมาตรฐานเกษตรอินทรีย์เพิ่มขึ้น ร้อยละ 5 ต่อปี</a:t>
            </a:r>
            <a:endParaRPr lang="en-US" sz="16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1830988"/>
            <a:ext cx="3358312" cy="832033"/>
            <a:chOff x="0" y="1627792"/>
            <a:chExt cx="3358312" cy="868040"/>
          </a:xfrm>
          <a:solidFill>
            <a:srgbClr val="386E38"/>
          </a:solidFill>
        </p:grpSpPr>
        <p:sp>
          <p:nvSpPr>
            <p:cNvPr id="10" name="รูปห้าเหลี่ยม 9"/>
            <p:cNvSpPr/>
            <p:nvPr/>
          </p:nvSpPr>
          <p:spPr bwMode="auto">
            <a:xfrm>
              <a:off x="0" y="1627792"/>
              <a:ext cx="3358312" cy="868040"/>
            </a:xfrm>
            <a:prstGeom prst="homePlate">
              <a:avLst/>
            </a:prstGeom>
            <a:solidFill>
              <a:srgbClr val="669900"/>
            </a:solidFill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0" i="0" u="none" strike="noStrike" kern="1200" cap="none" spc="0" normalizeH="0" baseline="0" noProof="0" dirty="0">
                <a:ln>
                  <a:noFill/>
                </a:ln>
                <a:solidFill>
                  <a:srgbClr val="DE6E4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83699" y="1672194"/>
              <a:ext cx="2271644" cy="7385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การวิจัยพัฒนา (</a:t>
              </a:r>
              <a:r>
                <a:rPr lang="en-US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R&amp;D</a:t>
              </a: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ปัจจัยพื้นฐานและบุคลากร</a:t>
              </a:r>
              <a:endParaRPr lang="en-US" sz="20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039041" y="1846729"/>
            <a:ext cx="3357482" cy="806641"/>
            <a:chOff x="3039041" y="1643533"/>
            <a:chExt cx="3357482" cy="841549"/>
          </a:xfrm>
          <a:solidFill>
            <a:schemeClr val="accent6">
              <a:lumMod val="75000"/>
              <a:alpha val="70000"/>
            </a:schemeClr>
          </a:solidFill>
        </p:grpSpPr>
        <p:sp>
          <p:nvSpPr>
            <p:cNvPr id="11" name="เครื่องหมายบั้ง 10"/>
            <p:cNvSpPr/>
            <p:nvPr/>
          </p:nvSpPr>
          <p:spPr>
            <a:xfrm>
              <a:off x="3039041" y="1643533"/>
              <a:ext cx="3357482" cy="841549"/>
            </a:xfrm>
            <a:prstGeom prst="chevron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E6E4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575516" y="1707500"/>
              <a:ext cx="2335495" cy="7385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การเพิ่มผลผลิต พัฒนาคุณภาพ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และลดต้นทุน</a:t>
              </a:r>
              <a:endParaRPr lang="en-US" sz="2000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056142" y="1840124"/>
            <a:ext cx="3244057" cy="823151"/>
            <a:chOff x="6056142" y="1636928"/>
            <a:chExt cx="3244057" cy="858774"/>
          </a:xfrm>
          <a:solidFill>
            <a:schemeClr val="accent6">
              <a:lumMod val="60000"/>
              <a:lumOff val="40000"/>
              <a:alpha val="70000"/>
            </a:schemeClr>
          </a:solidFill>
        </p:grpSpPr>
        <p:sp>
          <p:nvSpPr>
            <p:cNvPr id="12" name="เครื่องหมายบั้ง 11"/>
            <p:cNvSpPr/>
            <p:nvPr/>
          </p:nvSpPr>
          <p:spPr>
            <a:xfrm>
              <a:off x="6056142" y="1636928"/>
              <a:ext cx="3244057" cy="858774"/>
            </a:xfrm>
            <a:prstGeom prst="chevron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E6E4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392334" y="1683290"/>
              <a:ext cx="2494758" cy="7385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การแปรรูป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และสร้างมูลค่าเพิ่ม</a:t>
              </a:r>
              <a:endPara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949222" y="1822788"/>
            <a:ext cx="3242777" cy="825855"/>
            <a:chOff x="8949222" y="1634106"/>
            <a:chExt cx="3242777" cy="861595"/>
          </a:xfrm>
        </p:grpSpPr>
        <p:sp>
          <p:nvSpPr>
            <p:cNvPr id="14" name="เครื่องหมายบั้ง 13"/>
            <p:cNvSpPr/>
            <p:nvPr/>
          </p:nvSpPr>
          <p:spPr>
            <a:xfrm>
              <a:off x="8949222" y="1634106"/>
              <a:ext cx="3242777" cy="861595"/>
            </a:xfrm>
            <a:prstGeom prst="chevron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DE6E4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9730014" y="1683290"/>
              <a:ext cx="1693655" cy="738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การพัฒนา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th-TH" sz="20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ระบบตลาด</a:t>
              </a:r>
              <a:endParaRPr lang="en-US" sz="2000" b="1" dirty="0"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29920" y="929437"/>
            <a:ext cx="1100342" cy="462781"/>
            <a:chOff x="383699" y="929437"/>
            <a:chExt cx="949236" cy="462781"/>
          </a:xfrm>
          <a:solidFill>
            <a:schemeClr val="accent3">
              <a:lumMod val="50000"/>
            </a:schemeClr>
          </a:solidFill>
        </p:grpSpPr>
        <p:sp>
          <p:nvSpPr>
            <p:cNvPr id="26" name="Rounded Rectangle 25"/>
            <p:cNvSpPr/>
            <p:nvPr/>
          </p:nvSpPr>
          <p:spPr>
            <a:xfrm>
              <a:off x="383699" y="929437"/>
              <a:ext cx="949236" cy="46278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13269" y="965403"/>
              <a:ext cx="719666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th-TH" b="1" dirty="0">
                  <a:solidFill>
                    <a:schemeClr val="bg1">
                      <a:lumMod val="9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ตัวชี้วัด</a:t>
              </a:r>
              <a:endParaRPr lang="en-US" b="1" dirty="0">
                <a:solidFill>
                  <a:schemeClr val="bg1">
                    <a:lumMod val="9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0" y="0"/>
            <a:ext cx="2198187" cy="691053"/>
          </a:xfrm>
          <a:prstGeom prst="rect">
            <a:avLst/>
          </a:prstGeom>
          <a:solidFill>
            <a:srgbClr val="DE6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0" y="0"/>
            <a:ext cx="2198187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ห่วงโซ่คุณค่า</a:t>
            </a:r>
            <a:br>
              <a:rPr lang="th-TH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Value Chain</a:t>
            </a:r>
            <a:r>
              <a:rPr lang="th-TH" sz="20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en-US" sz="20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00322" y="2726643"/>
            <a:ext cx="2731637" cy="3610408"/>
            <a:chOff x="114952" y="2637074"/>
            <a:chExt cx="2731637" cy="3610408"/>
          </a:xfrm>
          <a:solidFill>
            <a:srgbClr val="386E38"/>
          </a:solidFill>
        </p:grpSpPr>
        <p:sp>
          <p:nvSpPr>
            <p:cNvPr id="32" name="Rounded Rectangle 31"/>
            <p:cNvSpPr/>
            <p:nvPr/>
          </p:nvSpPr>
          <p:spPr>
            <a:xfrm>
              <a:off x="114952" y="2637074"/>
              <a:ext cx="2731637" cy="36104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217739" y="2869110"/>
              <a:ext cx="2603564" cy="2234611"/>
            </a:xfrm>
            <a:prstGeom prst="rect">
              <a:avLst/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ส่งเสริมการวิจัยพัฒนา เทคโนโลยี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นวัตกรรม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ส่งเสริมการสร้างองค์ความรู้และ     ขีดความสามารถให้แก่ เกษตรกร</a:t>
              </a:r>
              <a:r>
                <a:rPr kumimoji="0" lang="th-TH" sz="16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 ผู้ประกอบการ</a:t>
              </a:r>
              <a:endPara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ส่งเสริมการพัฒนาปัจจัยพื้นฐานที่มี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ประสิทธิภาพ </a:t>
              </a:r>
            </a:p>
            <a:p>
              <a:pPr marL="285750" marR="0" lvl="0" indent="-285750" algn="thai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ส่งเสริมการบริหารจัดการน้ำเพื่อใช้ในการเกษตร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284224" y="2747955"/>
            <a:ext cx="2779742" cy="3589096"/>
            <a:chOff x="3146910" y="2658386"/>
            <a:chExt cx="2779742" cy="3589096"/>
          </a:xfrm>
        </p:grpSpPr>
        <p:sp>
          <p:nvSpPr>
            <p:cNvPr id="34" name="Rounded Rectangle 33"/>
            <p:cNvSpPr/>
            <p:nvPr/>
          </p:nvSpPr>
          <p:spPr>
            <a:xfrm>
              <a:off x="3146910" y="2658386"/>
              <a:ext cx="2731637" cy="358909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สี่เหลี่ยมผืนผ้า 16"/>
            <p:cNvSpPr/>
            <p:nvPr/>
          </p:nvSpPr>
          <p:spPr>
            <a:xfrm>
              <a:off x="3279247" y="2839335"/>
              <a:ext cx="2647405" cy="3236095"/>
            </a:xfrm>
            <a:prstGeom prst="rect">
              <a:avLst/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ส่งเสริมการผลิตที่ดีและเหมาะสม</a:t>
              </a:r>
              <a:r>
                <a:rPr kumimoji="0" lang="th-TH" sz="16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ผลักดันให้ได้การรับรองมาตรฐานและตรวจสอบความปลอดภัยสินค้าเกษตร </a:t>
              </a:r>
              <a:r>
                <a:rPr lang="th-TH" sz="1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(</a:t>
              </a:r>
              <a:r>
                <a:rPr lang="en-US" sz="1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GAP/</a:t>
              </a:r>
              <a:r>
                <a:rPr lang="th-TH" sz="1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ปลอดภัย/อินทรีย์)</a:t>
              </a: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ส่งเสริมการจัดทำระบบตรวจสอบย้อนกลับเพื่อการส่งออกสินค้าเกษตรที่สำคัญ</a:t>
              </a:r>
              <a:r>
                <a:rPr kumimoji="0" lang="th-TH" sz="16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อาทิ ลำไย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การกำหนดเป้าหมายในการพัฒนา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Product Champion 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อาทิ  ลำไย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พัฒนาสินค้าที่มีศักยภาพสามารถแข่งขันได้และตอบสนองตลาดในกลุ่มประเทศเพื่อนบ้าน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AEC</a:t>
              </a:r>
              <a:endPara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85145" y="2777990"/>
            <a:ext cx="2731637" cy="3559061"/>
            <a:chOff x="6153283" y="2688421"/>
            <a:chExt cx="2731637" cy="355906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5" name="Rounded Rectangle 34"/>
            <p:cNvSpPr/>
            <p:nvPr/>
          </p:nvSpPr>
          <p:spPr>
            <a:xfrm>
              <a:off x="6153283" y="2688421"/>
              <a:ext cx="2731637" cy="3559061"/>
            </a:xfrm>
            <a:prstGeom prst="roundRect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สี่เหลี่ยมผืนผ้า 17"/>
            <p:cNvSpPr/>
            <p:nvPr/>
          </p:nvSpPr>
          <p:spPr>
            <a:xfrm>
              <a:off x="6264661" y="3031203"/>
              <a:ext cx="2552149" cy="2865500"/>
            </a:xfrm>
            <a:prstGeom prst="rect">
              <a:avLst/>
            </a:prstGeom>
            <a:grpFill/>
            <a:ln w="3175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ผลักดันให้ได้การรับรองมาตรฐาน   การผลิตสินค้าเกษตร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แปรรูปในโรงงาน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อุตสาหกรรม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(</a:t>
              </a:r>
              <a:r>
                <a:rPr lang="th-TH" sz="1600" b="1" dirty="0" err="1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อย</a:t>
              </a:r>
              <a:r>
                <a:rPr lang="th-TH" sz="1600" b="1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/</a:t>
              </a:r>
              <a:r>
                <a:rPr lang="en-US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GMP/HACCP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)</a:t>
              </a:r>
              <a:endParaRPr lang="th-TH" sz="1600" b="1" noProof="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พัฒนาตราสินค้า บรรจุ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ภัณฑ์ของสินค้าเกษตรแปรรูป 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สร้างมูลค่าเพิ่มจากวัสดุเหลือ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ใช้ทางการเกษตร</a:t>
              </a:r>
              <a:endPara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พัฒนาสินค้าที่มีศักยภาพสามารถแข่งขันได้และตอบสนองตลาดในกลุ่มประเทศเพื่อนบ้าน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AEC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286066" y="2747955"/>
            <a:ext cx="2776655" cy="3589096"/>
            <a:chOff x="9196434" y="2724403"/>
            <a:chExt cx="2776655" cy="3589096"/>
          </a:xfrm>
        </p:grpSpPr>
        <p:sp>
          <p:nvSpPr>
            <p:cNvPr id="36" name="Rounded Rectangle 35"/>
            <p:cNvSpPr/>
            <p:nvPr/>
          </p:nvSpPr>
          <p:spPr>
            <a:xfrm>
              <a:off x="9196434" y="2724403"/>
              <a:ext cx="2776655" cy="358909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สี่เหลี่ยมผืนผ้า 18"/>
            <p:cNvSpPr/>
            <p:nvPr/>
          </p:nvSpPr>
          <p:spPr>
            <a:xfrm>
              <a:off x="9300199" y="2937742"/>
              <a:ext cx="2647405" cy="3233924"/>
            </a:xfrm>
            <a:prstGeom prst="rect">
              <a:avLst/>
            </a:prstGeom>
            <a:noFill/>
            <a:ln w="3175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พัฒนาตลาดกลางสินค้า</a:t>
              </a:r>
              <a:r>
                <a:rPr lang="th-TH" sz="1600" b="1" noProof="0" dirty="0">
                  <a:solidFill>
                    <a:srgbClr val="FF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และ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    ค้าปลีกค้าส่ง</a:t>
              </a:r>
              <a:endParaRPr lang="en-US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ส่งเสริมการทำตลาดเฉพาะฤดู (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Seasonal Market</a:t>
              </a: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) </a:t>
              </a:r>
              <a:endParaRPr lang="en-US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สนับสนุนสินเชื่อเพื่อการส่งออก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th-TH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สนับสนุนการเชื่อมโยง/สร้างเครือข่าย/จับคู่ธุรกิจตาม 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H SarabunPSK" panose="020B0500040200020003" pitchFamily="34" charset="-34"/>
                  <a:cs typeface="TH SarabunPSK" panose="020B0500040200020003" pitchFamily="34" charset="-34"/>
                </a:rPr>
                <a:t>Supply Chain</a:t>
              </a:r>
            </a:p>
            <a:p>
              <a:pPr marL="285750" marR="0" lvl="0" indent="-28575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สนับสนุนการทำ</a:t>
              </a:r>
              <a:r>
                <a:rPr lang="th-TH" sz="1600" b="1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เกษตรพันธะสัญญา</a:t>
              </a:r>
              <a:r>
                <a:rPr lang="en-US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(Contact Farming) </a:t>
              </a:r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ระหว่างภาคการเกษตรและโรงงานอุตสาหกรรม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0" y="6416110"/>
            <a:ext cx="12192000" cy="44189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332" y="73585"/>
            <a:ext cx="548640" cy="548640"/>
          </a:xfrm>
          <a:prstGeom prst="rect">
            <a:avLst/>
          </a:prstGeom>
        </p:spPr>
      </p:pic>
      <p:sp>
        <p:nvSpPr>
          <p:cNvPr id="64" name="Rectangle 63"/>
          <p:cNvSpPr/>
          <p:nvPr/>
        </p:nvSpPr>
        <p:spPr>
          <a:xfrm>
            <a:off x="-1" y="2653370"/>
            <a:ext cx="292075" cy="3762486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 rot="16200000">
            <a:off x="-1003533" y="4240609"/>
            <a:ext cx="2221881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แนวทางการพัฒนา</a:t>
            </a:r>
            <a:endParaRPr lang="en-US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6" name="Slide Number Placeholder 2">
            <a:extLst>
              <a:ext uri="{FF2B5EF4-FFF2-40B4-BE49-F238E27FC236}">
                <a16:creationId xmlns="" xmlns:a16="http://schemas.microsoft.com/office/drawing/2014/main" id="{7365E624-2E40-479E-A256-7DE6CC97D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8143" y="6390102"/>
            <a:ext cx="2743200" cy="365125"/>
          </a:xfrm>
        </p:spPr>
        <p:txBody>
          <a:bodyPr/>
          <a:lstStyle/>
          <a:p>
            <a:fld id="{CFE713FC-5A19-48AF-8E11-052A0138E82C}" type="slidenum">
              <a:rPr lang="en-US" sz="1600" smtClean="0">
                <a:solidFill>
                  <a:schemeClr val="bg1"/>
                </a:solidFill>
              </a:rPr>
              <a:t>1</a:t>
            </a:fld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03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61" y="161365"/>
            <a:ext cx="11809104" cy="6562164"/>
          </a:xfrm>
        </p:spPr>
      </p:pic>
    </p:spTree>
    <p:extLst>
      <p:ext uri="{BB962C8B-B14F-4D97-AF65-F5344CB8AC3E}">
        <p14:creationId xmlns:p14="http://schemas.microsoft.com/office/powerpoint/2010/main" val="218218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91" y="204395"/>
            <a:ext cx="11712497" cy="6476103"/>
          </a:xfrm>
        </p:spPr>
      </p:pic>
    </p:spTree>
    <p:extLst>
      <p:ext uri="{BB962C8B-B14F-4D97-AF65-F5344CB8AC3E}">
        <p14:creationId xmlns:p14="http://schemas.microsoft.com/office/powerpoint/2010/main" val="235933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ChangeArrowheads="1"/>
          </p:cNvSpPr>
          <p:nvPr/>
        </p:nvSpPr>
        <p:spPr bwMode="auto">
          <a:xfrm>
            <a:off x="10112731" y="1469807"/>
            <a:ext cx="393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en-US" sz="3600" b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</p:txBody>
      </p:sp>
      <p:sp>
        <p:nvSpPr>
          <p:cNvPr id="2051" name="TextBox 24"/>
          <p:cNvSpPr txBox="1">
            <a:spLocks noChangeArrowheads="1"/>
          </p:cNvSpPr>
          <p:nvPr/>
        </p:nvSpPr>
        <p:spPr bwMode="auto">
          <a:xfrm>
            <a:off x="10342563" y="6414869"/>
            <a:ext cx="25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52" name="TextBox 26"/>
          <p:cNvSpPr txBox="1">
            <a:spLocks noChangeArrowheads="1"/>
          </p:cNvSpPr>
          <p:nvPr/>
        </p:nvSpPr>
        <p:spPr bwMode="auto">
          <a:xfrm>
            <a:off x="10331806" y="4774982"/>
            <a:ext cx="25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095178"/>
              </p:ext>
            </p:extLst>
          </p:nvPr>
        </p:nvGraphicFramePr>
        <p:xfrm>
          <a:off x="225909" y="1634175"/>
          <a:ext cx="11790381" cy="310333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0439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447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016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8645">
                  <a:extLst>
                    <a:ext uri="{9D8B030D-6E8A-4147-A177-3AD203B41FA5}">
                      <a16:colId xmlns:a16="http://schemas.microsoft.com/office/drawing/2014/main" xmlns="" val="254072130"/>
                    </a:ext>
                  </a:extLst>
                </a:gridCol>
                <a:gridCol w="12694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1879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89288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512602"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ชนิดสินค้า</a:t>
                      </a:r>
                    </a:p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ปี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2562</a:t>
                      </a: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ปี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2563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เปรียบเทียบมูลค่า</a:t>
                      </a:r>
                    </a:p>
                  </a:txBody>
                  <a:tcPr marL="91435" marR="91435" marT="45716" marB="45716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201">
                <a:tc vMerge="1">
                  <a:txBody>
                    <a:bodyPr/>
                    <a:lstStyle/>
                    <a:p>
                      <a:pPr algn="l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ผลผลิต</a:t>
                      </a: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ราคา</a:t>
                      </a: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มูลค่ารวม  (ล้านบาท)</a:t>
                      </a: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ผลผลิต</a:t>
                      </a: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ราคา</a:t>
                      </a: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มูลค่ารวม   (ล้านบาท)</a:t>
                      </a: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เพิ่มขึ้น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(%)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ลดลง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(%)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8120">
                <a:tc>
                  <a:txBody>
                    <a:bodyPr/>
                    <a:lstStyle/>
                    <a:p>
                      <a:pPr algn="l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ลำไย</a:t>
                      </a: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230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690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25.97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5,991.02</a:t>
                      </a: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8120">
                <a:tc>
                  <a:txBody>
                    <a:bodyPr/>
                    <a:lstStyle/>
                    <a:p>
                      <a:pPr algn="l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มะม่วง </a:t>
                      </a:r>
                    </a:p>
                    <a:p>
                      <a:pPr algn="l"/>
                      <a:r>
                        <a:rPr lang="th-TH" sz="18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(พันธุ์</a:t>
                      </a:r>
                      <a:r>
                        <a:rPr lang="th-TH" sz="1800" dirty="0" err="1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มหาชนก</a:t>
                      </a:r>
                      <a:r>
                        <a:rPr lang="th-TH" sz="18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และเขียวมรกต)</a:t>
                      </a: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13,071</a:t>
                      </a: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6.87</a:t>
                      </a: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89.79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8120">
                <a:tc>
                  <a:txBody>
                    <a:bodyPr/>
                    <a:lstStyle/>
                    <a:p>
                      <a:pPr algn="l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มูลค่าผลผลิตรวม</a:t>
                      </a:r>
                      <a:endParaRPr lang="th-TH" sz="18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6,080.81 (ล้านบาท)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เป้าหมายเพิ่มขึ้นร้อยละ 10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= 6,688.80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0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บาท 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(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6,080.81+608.08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E381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5911" y="301437"/>
            <a:ext cx="1179038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1 มูลค่าผลผลิตสินค้าเกษตรลำไย มะม่วงเพิ่มขึ้น ร้อยละ </a:t>
            </a:r>
            <a:r>
              <a:rPr lang="en-US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</a:t>
            </a:r>
            <a:r>
              <a:rPr lang="en-GB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ต่อปี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25909" y="1009323"/>
            <a:ext cx="1179038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การคำนวณมูลค่า ใช้ปริมาณผลผลิต คูณ ราคา</a:t>
            </a:r>
            <a:r>
              <a:rPr lang="th-TH" sz="3200" b="1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อ้างอิงเฉลี่ยของ</a:t>
            </a:r>
            <a:r>
              <a:rPr lang="th-TH" sz="32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พาณิชย์</a:t>
            </a:r>
            <a:endParaRPr lang="en-US" dirty="0">
              <a:solidFill>
                <a:prstClr val="black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25909" y="4867504"/>
            <a:ext cx="1179038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2400" b="1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คำชี้แจงเพิ่มเติม </a:t>
            </a:r>
            <a:r>
              <a:rPr lang="en-US" sz="2400" b="1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</a:t>
            </a:r>
            <a:r>
              <a:rPr lang="th-TH" sz="2400" b="1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การคาดคะเนสถานการณ์ลำไย ปี 2563 จะมีการประชุมคาดคะเนสถานการณ์ลำไย  3 ครั้ง </a:t>
            </a:r>
            <a:r>
              <a:rPr lang="th-TH" sz="24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ได้มีการประชุมไปแล้ว 1 ครั้ง ซึ่งผลการคาดคะเนสถานการณ์ลำไย ในปี 2563 จะทราบได้หลังจากมีการประชุม ครั้ง</a:t>
            </a:r>
            <a:r>
              <a:rPr lang="th-TH" sz="2400" b="1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ที่ 3 ประมาณเดือนเมษายน </a:t>
            </a:r>
            <a:r>
              <a:rPr lang="th-TH" sz="24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2563 (</a:t>
            </a:r>
            <a:r>
              <a:rPr lang="th-TH" sz="2400" b="1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ช่วงลำไยติดลูกเล็ก</a:t>
            </a:r>
            <a:r>
              <a:rPr lang="th-TH" sz="24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</a:t>
            </a:r>
            <a:endParaRPr lang="en-US" sz="1400" dirty="0">
              <a:solidFill>
                <a:prstClr val="black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7799294" y="6032297"/>
            <a:ext cx="4012603" cy="2904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สำนักงานเกษตรจังหวัดลำพูน 21 ม.ค.63</a:t>
            </a:r>
            <a:endParaRPr lang="th-TH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01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89" y="86061"/>
            <a:ext cx="11666415" cy="6648226"/>
          </a:xfrm>
        </p:spPr>
      </p:pic>
    </p:spTree>
    <p:extLst>
      <p:ext uri="{BB962C8B-B14F-4D97-AF65-F5344CB8AC3E}">
        <p14:creationId xmlns:p14="http://schemas.microsoft.com/office/powerpoint/2010/main" val="244930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31580" y="21516"/>
            <a:ext cx="10384712" cy="836712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r"/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สรุปการดำเนินการแปลงใหญ่ จังหวัด</a:t>
            </a:r>
            <a:r>
              <a:rPr lang="th-TH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ลำพูน ปี 2562</a:t>
            </a:r>
            <a:endParaRPr lang="th-TH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964676"/>
              </p:ext>
            </p:extLst>
          </p:nvPr>
        </p:nvGraphicFramePr>
        <p:xfrm>
          <a:off x="1919537" y="1604392"/>
          <a:ext cx="772311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311"/>
              </a:tblGrid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34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485" y="1634107"/>
            <a:ext cx="268255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รูปภาพ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152" y="2138203"/>
            <a:ext cx="226919" cy="3600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484" y="2642259"/>
            <a:ext cx="199446" cy="3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รูปภาพ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273" y="4226435"/>
            <a:ext cx="449600" cy="360000"/>
          </a:xfrm>
          <a:prstGeom prst="rect">
            <a:avLst/>
          </a:prstGeom>
        </p:spPr>
      </p:pic>
      <p:pic>
        <p:nvPicPr>
          <p:cNvPr id="26" name="Picture 2" descr="C:\Users\Administrator\Desktop\images 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728" y="4730491"/>
            <a:ext cx="432788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รูปภาพ 7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913" y="5234547"/>
            <a:ext cx="316981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รูปภาพ 10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820" y="5738603"/>
            <a:ext cx="3587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รูปภาพ 6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712" y="6314667"/>
            <a:ext cx="424139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รูปภาพ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292" y="3218323"/>
            <a:ext cx="388225" cy="360000"/>
          </a:xfrm>
          <a:prstGeom prst="rect">
            <a:avLst/>
          </a:prstGeom>
        </p:spPr>
      </p:pic>
      <p:pic>
        <p:nvPicPr>
          <p:cNvPr id="31" name="รูปภาพ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632" y="3722379"/>
            <a:ext cx="486885" cy="324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31505" y="808868"/>
            <a:ext cx="2112156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ปี 2562 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จำนวน 51 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แปลง</a:t>
            </a:r>
          </a:p>
          <a:p>
            <a:pPr algn="ctr"/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10 ชนิดสินค้า</a:t>
            </a:r>
          </a:p>
        </p:txBody>
      </p:sp>
      <p:pic>
        <p:nvPicPr>
          <p:cNvPr id="33" name="รูปภาพ 1" descr="คำอธิบาย: D:\แปลงใหญ่\แปลงใหญ่โลโก้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076" y="66220"/>
            <a:ext cx="2963200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วงรี 19"/>
          <p:cNvSpPr/>
          <p:nvPr/>
        </p:nvSpPr>
        <p:spPr>
          <a:xfrm>
            <a:off x="4799856" y="2662134"/>
            <a:ext cx="2637656" cy="1164917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แปลงใหญ่</a:t>
            </a:r>
          </a:p>
        </p:txBody>
      </p:sp>
      <p:sp>
        <p:nvSpPr>
          <p:cNvPr id="22" name="สี่เหลี่ยมผืนผ้ามุมมน 21"/>
          <p:cNvSpPr/>
          <p:nvPr/>
        </p:nvSpPr>
        <p:spPr>
          <a:xfrm>
            <a:off x="3549080" y="1772816"/>
            <a:ext cx="1250776" cy="34204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</a:p>
        </p:txBody>
      </p:sp>
      <p:sp>
        <p:nvSpPr>
          <p:cNvPr id="36" name="สี่เหลี่ยมผืนผ้ามุมมน 35"/>
          <p:cNvSpPr/>
          <p:nvPr/>
        </p:nvSpPr>
        <p:spPr>
          <a:xfrm>
            <a:off x="5375920" y="878758"/>
            <a:ext cx="1728192" cy="534019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อพก</a:t>
            </a:r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./</a:t>
            </a:r>
            <a:r>
              <a:rPr lang="en-US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COO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สี่เหลี่ยมผืนผ้ามุมมน 36"/>
          <p:cNvSpPr/>
          <p:nvPr/>
        </p:nvSpPr>
        <p:spPr>
          <a:xfrm>
            <a:off x="4943872" y="1772816"/>
            <a:ext cx="1250776" cy="34204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6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ตลาดนำการผลิต</a:t>
            </a:r>
          </a:p>
        </p:txBody>
      </p:sp>
      <p:sp>
        <p:nvSpPr>
          <p:cNvPr id="38" name="สี่เหลี่ยมผืนผ้ามุมมน 37"/>
          <p:cNvSpPr/>
          <p:nvPr/>
        </p:nvSpPr>
        <p:spPr>
          <a:xfrm>
            <a:off x="6357392" y="1790808"/>
            <a:ext cx="1250776" cy="34204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ประชารัฐ</a:t>
            </a:r>
          </a:p>
        </p:txBody>
      </p:sp>
      <p:sp>
        <p:nvSpPr>
          <p:cNvPr id="39" name="สี่เหลี่ยมผืนผ้ามุมมน 38"/>
          <p:cNvSpPr/>
          <p:nvPr/>
        </p:nvSpPr>
        <p:spPr>
          <a:xfrm>
            <a:off x="7725544" y="1772816"/>
            <a:ext cx="1250776" cy="34204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เข้มแข็ง/ยั่งยืน</a:t>
            </a:r>
          </a:p>
        </p:txBody>
      </p:sp>
      <p:sp>
        <p:nvSpPr>
          <p:cNvPr id="44" name="สี่เหลี่ยมผืนผ้ามุมมน 43"/>
          <p:cNvSpPr/>
          <p:nvPr/>
        </p:nvSpPr>
        <p:spPr>
          <a:xfrm>
            <a:off x="2782322" y="2276872"/>
            <a:ext cx="1081430" cy="34204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ลดต้นทุน</a:t>
            </a:r>
          </a:p>
        </p:txBody>
      </p:sp>
      <p:sp>
        <p:nvSpPr>
          <p:cNvPr id="45" name="สี่เหลี่ยมผืนผ้ามุมมน 44"/>
          <p:cNvSpPr/>
          <p:nvPr/>
        </p:nvSpPr>
        <p:spPr>
          <a:xfrm>
            <a:off x="3935760" y="2276872"/>
            <a:ext cx="1152128" cy="34204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เพิ่มผลผลิต</a:t>
            </a:r>
          </a:p>
        </p:txBody>
      </p:sp>
      <p:sp>
        <p:nvSpPr>
          <p:cNvPr id="46" name="สี่เหลี่ยมผืนผ้ามุมมน 45"/>
          <p:cNvSpPr/>
          <p:nvPr/>
        </p:nvSpPr>
        <p:spPr>
          <a:xfrm>
            <a:off x="5159896" y="2276872"/>
            <a:ext cx="1440160" cy="34204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พัฒนาคุณภาพ</a:t>
            </a:r>
          </a:p>
        </p:txBody>
      </p:sp>
      <p:sp>
        <p:nvSpPr>
          <p:cNvPr id="47" name="สี่เหลี่ยมผืนผ้ามุมมน 46"/>
          <p:cNvSpPr/>
          <p:nvPr/>
        </p:nvSpPr>
        <p:spPr>
          <a:xfrm>
            <a:off x="6694748" y="2276872"/>
            <a:ext cx="1250776" cy="34204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การตลาด</a:t>
            </a:r>
          </a:p>
        </p:txBody>
      </p:sp>
      <p:sp>
        <p:nvSpPr>
          <p:cNvPr id="48" name="สี่เหลี่ยมผืนผ้ามุมมน 47"/>
          <p:cNvSpPr/>
          <p:nvPr/>
        </p:nvSpPr>
        <p:spPr>
          <a:xfrm>
            <a:off x="8040217" y="2276872"/>
            <a:ext cx="1689159" cy="34204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การบริหารจัดการ</a:t>
            </a:r>
          </a:p>
        </p:txBody>
      </p:sp>
      <p:sp>
        <p:nvSpPr>
          <p:cNvPr id="2049" name="ลูกศรลง 2048"/>
          <p:cNvSpPr/>
          <p:nvPr/>
        </p:nvSpPr>
        <p:spPr>
          <a:xfrm>
            <a:off x="6194648" y="1484785"/>
            <a:ext cx="162744" cy="237637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TextBox 50"/>
          <p:cNvSpPr txBox="1"/>
          <p:nvPr/>
        </p:nvSpPr>
        <p:spPr>
          <a:xfrm>
            <a:off x="8128460" y="5661248"/>
            <a:ext cx="2376264" cy="107721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1600" b="1" dirty="0">
              <a:latin typeface="TH SarabunIT๙" pitchFamily="34" charset="-34"/>
              <a:cs typeface="TH SarabunIT๙" pitchFamily="34" charset="-34"/>
            </a:endParaRPr>
          </a:p>
          <a:p>
            <a:pPr algn="ctr"/>
            <a:endParaRPr lang="th-TH" sz="1600" b="1" dirty="0"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กลุ่มส่งเสริมและพัฒนาการผลิต   </a:t>
            </a:r>
          </a:p>
          <a:p>
            <a:pPr algn="ctr"/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สำนักงานเกษตรจังหวัดลำพูน</a:t>
            </a:r>
          </a:p>
        </p:txBody>
      </p:sp>
      <p:pic>
        <p:nvPicPr>
          <p:cNvPr id="2054" name="Picture 6" descr="E:\กรมส่งเสริมการเกษตร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328" y="5733304"/>
            <a:ext cx="43008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TextBox 2054"/>
          <p:cNvSpPr txBox="1"/>
          <p:nvPr/>
        </p:nvSpPr>
        <p:spPr>
          <a:xfrm>
            <a:off x="2782322" y="3970984"/>
            <a:ext cx="2161550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- เกษตรกร      3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,409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ราย</a:t>
            </a:r>
          </a:p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- พื้นที่ปลูกพืช 24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615 ไร่ </a:t>
            </a:r>
          </a:p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- รังผึ้ง             1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993 รัง </a:t>
            </a:r>
          </a:p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- ไก่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พื้นเมือง/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โคนม         12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,435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ตัว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032884" y="3863890"/>
            <a:ext cx="2763307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 ปี 2562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- ลด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ต้นทุนการผลิต   23.53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%</a:t>
            </a:r>
          </a:p>
          <a:p>
            <a:r>
              <a:rPr lang="en-US" dirty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เพิ่มผลผลิต          23.08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%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- พัฒนาคุณภาพ 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GAP 1,987 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ราย (56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- กลุ่มวิสาหกิจชุมชน/สหกรณ์/</a:t>
            </a:r>
          </a:p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กลุ่มเกษตรกร 35 แปลง (69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%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)</a:t>
            </a:r>
          </a:p>
        </p:txBody>
      </p:sp>
      <p:pic>
        <p:nvPicPr>
          <p:cNvPr id="57" name="Picture 6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640" y="5697975"/>
            <a:ext cx="1835434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à¸£à¸¹à¸à¸ à¸²à¸à¸à¸µà¹à¹à¸à¸µà¹à¸¢à¸§à¸à¹à¸­à¸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936" y="5697975"/>
            <a:ext cx="1595273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8082192" y="3974460"/>
            <a:ext cx="2422533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- มีการเชื่อมโยงการตลาด   12 กลุ่ม</a:t>
            </a:r>
          </a:p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- มีการเพิ่มมูลค่าสินค้า/แปรรูป </a:t>
            </a:r>
          </a:p>
          <a:p>
            <a:r>
              <a:rPr lang="th-TH" dirty="0">
                <a:latin typeface="TH SarabunPSK" pitchFamily="34" charset="-34"/>
                <a:cs typeface="TH SarabunPSK" pitchFamily="34" charset="-34"/>
              </a:rPr>
              <a:t>                                   6 กลุ่ม</a:t>
            </a:r>
          </a:p>
          <a:p>
            <a:pPr lvl="0"/>
            <a:r>
              <a:rPr lang="th-TH" dirty="0">
                <a:latin typeface="TH SarabunPSK" pitchFamily="34" charset="-34"/>
                <a:cs typeface="TH SarabunPSK" pitchFamily="34" charset="-34"/>
              </a:rPr>
              <a:t>- มีการบริหารจัดการผลผลิต </a:t>
            </a:r>
          </a:p>
          <a:p>
            <a:pPr lvl="0"/>
            <a:r>
              <a:rPr lang="th-TH" dirty="0">
                <a:latin typeface="TH SarabunPSK" pitchFamily="34" charset="-34"/>
                <a:cs typeface="TH SarabunPSK" pitchFamily="34" charset="-34"/>
              </a:rPr>
              <a:t>คัดเกรด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บรรจุภัณฑ์ จำนวน </a:t>
            </a:r>
            <a:r>
              <a:rPr lang="en-US" dirty="0">
                <a:latin typeface="TH SarabunPSK" pitchFamily="34" charset="-34"/>
                <a:cs typeface="TH SarabunPSK" pitchFamily="34" charset="-34"/>
              </a:rPr>
              <a:t> 5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 กลุ่ม</a:t>
            </a:r>
          </a:p>
        </p:txBody>
      </p:sp>
      <p:pic>
        <p:nvPicPr>
          <p:cNvPr id="60" name="รูปภาพ 5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016" y="5661368"/>
            <a:ext cx="1440001" cy="1080000"/>
          </a:xfrm>
          <a:prstGeom prst="rect">
            <a:avLst/>
          </a:prstGeom>
        </p:spPr>
      </p:pic>
      <p:pic>
        <p:nvPicPr>
          <p:cNvPr id="2056" name="รูปภาพ 205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379" y="956499"/>
            <a:ext cx="720000" cy="720000"/>
          </a:xfrm>
          <a:prstGeom prst="rect">
            <a:avLst/>
          </a:prstGeom>
        </p:spPr>
      </p:pic>
      <p:pic>
        <p:nvPicPr>
          <p:cNvPr id="2058" name="รูปภาพ 20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074" y="960376"/>
            <a:ext cx="720000" cy="720000"/>
          </a:xfrm>
          <a:prstGeom prst="rect">
            <a:avLst/>
          </a:prstGeom>
        </p:spPr>
      </p:pic>
      <p:sp>
        <p:nvSpPr>
          <p:cNvPr id="40" name="TextBox 3"/>
          <p:cNvSpPr txBox="1"/>
          <p:nvPr/>
        </p:nvSpPr>
        <p:spPr>
          <a:xfrm>
            <a:off x="100609" y="152284"/>
            <a:ext cx="1436203" cy="35394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2 </a:t>
            </a:r>
          </a:p>
          <a:p>
            <a:r>
              <a:rPr lang="th-TH" sz="3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ลด</a:t>
            </a:r>
            <a:r>
              <a:rPr lang="th-TH" sz="3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ต้นทุนการผลิตในเกษตรแปลงใหญ่ ร้อยละ 5 ต่อปี</a:t>
            </a:r>
            <a:endParaRPr lang="en-US" sz="32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1" name="TextBox 54"/>
          <p:cNvSpPr txBox="1"/>
          <p:nvPr/>
        </p:nvSpPr>
        <p:spPr>
          <a:xfrm>
            <a:off x="7637625" y="2849229"/>
            <a:ext cx="306293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 2562 ลด</a:t>
            </a:r>
            <a:r>
              <a:rPr lang="th-TH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ต้นทุนการผลิต   23.53</a:t>
            </a:r>
            <a:r>
              <a:rPr lang="en-US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%</a:t>
            </a:r>
          </a:p>
          <a:p>
            <a:r>
              <a:rPr lang="th-TH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ปี 2563 เป้าหมายลดต้นทุนการผลิตได้ 28.53</a:t>
            </a:r>
            <a:r>
              <a:rPr lang="en-US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%</a:t>
            </a:r>
            <a:endParaRPr lang="en-US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2" name="TextBox 7"/>
          <p:cNvSpPr txBox="1"/>
          <p:nvPr/>
        </p:nvSpPr>
        <p:spPr>
          <a:xfrm>
            <a:off x="9263368" y="909841"/>
            <a:ext cx="1691532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ปี 2563 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จำนวน 61 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แปลง</a:t>
            </a:r>
          </a:p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11 </a:t>
            </a:r>
            <a:r>
              <a:rPr lang="th-TH" sz="1600" b="1" dirty="0">
                <a:latin typeface="TH SarabunPSK" pitchFamily="34" charset="-34"/>
                <a:cs typeface="TH SarabunPSK" pitchFamily="34" charset="-34"/>
              </a:rPr>
              <a:t>ชนิดสินค้า</a:t>
            </a:r>
          </a:p>
        </p:txBody>
      </p:sp>
      <p:graphicFrame>
        <p:nvGraphicFramePr>
          <p:cNvPr id="43" name="ตาราง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550958"/>
              </p:ext>
            </p:extLst>
          </p:nvPr>
        </p:nvGraphicFramePr>
        <p:xfrm>
          <a:off x="10954314" y="930425"/>
          <a:ext cx="1030936" cy="4497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0936"/>
              </a:tblGrid>
              <a:tr h="379645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ลำไย 40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8881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ข้าว 6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68156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ข้าวโพด</a:t>
                      </a:r>
                    </a:p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เลี้ยงสัตว์ 3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1138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มันฝรั่ง 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98033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ไก่พื้นเมือง 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2730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ผึ้ง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44245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โคนม 2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76518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กระเทียม</a:t>
                      </a:r>
                      <a:r>
                        <a:rPr lang="th-TH" sz="18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7275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ผัก 1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55003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ยางพารา 2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68156"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มะม่วง 3</a:t>
                      </a:r>
                      <a:endParaRPr lang="th-TH" sz="1800" b="1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15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37" y="107576"/>
            <a:ext cx="11915743" cy="6551408"/>
          </a:xfrm>
        </p:spPr>
      </p:pic>
    </p:spTree>
    <p:extLst>
      <p:ext uri="{BB962C8B-B14F-4D97-AF65-F5344CB8AC3E}">
        <p14:creationId xmlns:p14="http://schemas.microsoft.com/office/powerpoint/2010/main" val="30964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ChangeArrowheads="1"/>
          </p:cNvSpPr>
          <p:nvPr/>
        </p:nvSpPr>
        <p:spPr bwMode="auto">
          <a:xfrm>
            <a:off x="10112730" y="1459049"/>
            <a:ext cx="393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en-US" sz="3600" b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</p:txBody>
      </p:sp>
      <p:sp>
        <p:nvSpPr>
          <p:cNvPr id="2051" name="TextBox 24"/>
          <p:cNvSpPr txBox="1">
            <a:spLocks noChangeArrowheads="1"/>
          </p:cNvSpPr>
          <p:nvPr/>
        </p:nvSpPr>
        <p:spPr bwMode="auto">
          <a:xfrm>
            <a:off x="10342563" y="6414869"/>
            <a:ext cx="25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52" name="TextBox 26"/>
          <p:cNvSpPr txBox="1">
            <a:spLocks noChangeArrowheads="1"/>
          </p:cNvSpPr>
          <p:nvPr/>
        </p:nvSpPr>
        <p:spPr bwMode="auto">
          <a:xfrm>
            <a:off x="10331805" y="4764224"/>
            <a:ext cx="25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051224"/>
              </p:ext>
            </p:extLst>
          </p:nvPr>
        </p:nvGraphicFramePr>
        <p:xfrm>
          <a:off x="225911" y="2564273"/>
          <a:ext cx="11790380" cy="335270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511449"/>
                <a:gridCol w="1439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8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2051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6164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8557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4155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331516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18120">
                <a:tc gridSpan="8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ข้อมูลเปรียบเทียบพื้นที่ ที่ได้รับการรับรอง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GAP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กับ</a:t>
                      </a:r>
                      <a:r>
                        <a:rPr lang="th-TH" sz="2000" baseline="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000" baseline="0" dirty="0" err="1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ทบก</a:t>
                      </a:r>
                      <a:r>
                        <a:rPr lang="th-TH" sz="2000" baseline="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. ปี 2562 (ข้อมูล </a:t>
                      </a:r>
                      <a:r>
                        <a:rPr lang="th-TH" sz="2000" baseline="0" dirty="0" err="1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ทบก</a:t>
                      </a:r>
                      <a:r>
                        <a:rPr lang="th-TH" sz="2000" baseline="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. 31 ต.ค.62)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8120"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ทะเบียนเกษตรกร</a:t>
                      </a:r>
                    </a:p>
                  </a:txBody>
                  <a:tcPr marL="91435" marR="91435" marT="45716" marB="45716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ได้รับ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GAP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                                 (ณ วันที่ 25 ต.ค. 62) ข้อมูลปีฐาน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เป้าหมายการขอรับรอง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GAP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ปี 2563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ยังไม่ได้รับ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GAP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จำนวนแปลง</a:t>
                      </a:r>
                    </a:p>
                  </a:txBody>
                  <a:tcPr marL="91435" marR="9143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เนื้อที่</a:t>
                      </a:r>
                      <a:r>
                        <a:rPr lang="th-TH" sz="2000" baseline="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(ไร่)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จำนวนแปลง</a:t>
                      </a: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เนื้อที่ (ไร่)</a:t>
                      </a: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จำนวนแปลง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เนื้อที่ (ไร่)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จำนวนแปลง</a:t>
                      </a:r>
                    </a:p>
                  </a:txBody>
                  <a:tcPr marL="91435" marR="91435" marT="45716" marB="45716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เนื้อที่ (ไร่)</a:t>
                      </a:r>
                    </a:p>
                  </a:txBody>
                  <a:tcPr marL="91435" marR="91435" marT="45716" marB="45716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812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34,326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175,727.83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8,225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40,937.63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1,645</a:t>
                      </a:r>
                    </a:p>
                    <a:p>
                      <a:pPr algn="ctr"/>
                      <a:r>
                        <a:rPr lang="th-TH" sz="200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-มีงบดำเนินการแล้ว</a:t>
                      </a:r>
                      <a:r>
                        <a:rPr lang="th-TH" sz="2000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736 แปลง</a:t>
                      </a:r>
                    </a:p>
                    <a:p>
                      <a:pPr algn="ctr"/>
                      <a:r>
                        <a:rPr lang="th-TH" sz="2000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200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ยังไม่มีงบดำเนินการ 909 แปลง</a:t>
                      </a:r>
                      <a:endParaRPr lang="th-TH" sz="2000" dirty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8,225</a:t>
                      </a:r>
                      <a:endParaRPr lang="th-TH" sz="2000" dirty="0">
                        <a:solidFill>
                          <a:srgbClr val="FF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32,681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167,502.83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5910" y="290679"/>
            <a:ext cx="1179038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3 การรับรองมาตรฐาน </a:t>
            </a:r>
            <a:r>
              <a:rPr lang="en-US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GAP </a:t>
            </a:r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ลำไย เพิ่มขึ้นร้อยละ </a:t>
            </a:r>
            <a:r>
              <a:rPr lang="en-US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20 </a:t>
            </a:r>
            <a:r>
              <a:rPr lang="th-TH" sz="4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ต่อปี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25909" y="1012234"/>
            <a:ext cx="11790381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2000" b="1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สถานการณ์ ปี 2562 	</a:t>
            </a: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พื้นที่ปลูก  270,189 ไร่ 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พื้นที่ให้ผลผลิต  269,469 ไร่  </a:t>
            </a:r>
            <a:r>
              <a:rPr lang="th-TH" sz="2000" b="1" u="sng" dirty="0">
                <a:solidFill>
                  <a:prstClr val="black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แยกเป็น</a:t>
            </a: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ในฤดู  166,598  ไร่  </a:t>
            </a:r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นอกฤดู  102,871 ไร่</a:t>
            </a: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 ผลผลิตรวม  230,690 ตัน 		(เฉลี่ย 869 กก./ไร่)</a:t>
            </a:r>
          </a:p>
          <a:p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สถานการณ์ ปี 2563 	อยู่ระหว่างดำเนินการ 1. คาดการณ์ผลผลิต 2. ประชุมหน่วยงานระดับอำเภอ 3. หน่วยงานระดับอำเภอตรวจสอบและรับรองข้อมูล </a:t>
            </a:r>
          </a:p>
          <a:p>
            <a:r>
              <a:rPr lang="th-TH" sz="2000" b="1" dirty="0">
                <a:solidFill>
                  <a:srgbClr val="FF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		4. สรุปข้อมูลสถานการณ์ลำไย ปี 2563</a:t>
            </a:r>
            <a:endParaRPr lang="en-US" sz="1200" dirty="0">
              <a:solidFill>
                <a:srgbClr val="FF0000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25908" y="6011593"/>
            <a:ext cx="11790381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คำชี้แจงเพิ่มเติม </a:t>
            </a:r>
            <a:r>
              <a:rPr lang="en-US" sz="20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: </a:t>
            </a:r>
            <a:r>
              <a:rPr lang="th-TH" sz="20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เป้าหมายการขอรับรอง </a:t>
            </a:r>
            <a:r>
              <a:rPr lang="en-US" sz="20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GAP </a:t>
            </a:r>
            <a:r>
              <a:rPr lang="th-TH" sz="2000" b="1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 2563 จะมีการดำเนินการในพื้นที่ที่มีเอกสารสิทธิ์ก่อนเป็นอันดับแรก  </a:t>
            </a:r>
          </a:p>
          <a:p>
            <a:endParaRPr lang="en-US" sz="1200" dirty="0">
              <a:solidFill>
                <a:prstClr val="black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7767021" y="6303981"/>
            <a:ext cx="4012603" cy="2904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สำนักงานเกษตรจังหวัดลำพูน 21 ม.ค.63</a:t>
            </a:r>
            <a:endParaRPr lang="th-TH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7158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ตัวแทนเนื้อหา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03" y="129092"/>
            <a:ext cx="11895989" cy="6615953"/>
          </a:xfrm>
        </p:spPr>
      </p:pic>
    </p:spTree>
    <p:extLst>
      <p:ext uri="{BB962C8B-B14F-4D97-AF65-F5344CB8AC3E}">
        <p14:creationId xmlns:p14="http://schemas.microsoft.com/office/powerpoint/2010/main" val="115321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ChangeArrowheads="1"/>
          </p:cNvSpPr>
          <p:nvPr/>
        </p:nvSpPr>
        <p:spPr bwMode="auto">
          <a:xfrm>
            <a:off x="10123488" y="2384207"/>
            <a:ext cx="393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en-US" sz="3600" b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</p:txBody>
      </p:sp>
      <p:sp>
        <p:nvSpPr>
          <p:cNvPr id="2051" name="TextBox 24"/>
          <p:cNvSpPr txBox="1">
            <a:spLocks noChangeArrowheads="1"/>
          </p:cNvSpPr>
          <p:nvPr/>
        </p:nvSpPr>
        <p:spPr bwMode="auto">
          <a:xfrm>
            <a:off x="10342563" y="6414869"/>
            <a:ext cx="25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52" name="TextBox 26"/>
          <p:cNvSpPr txBox="1">
            <a:spLocks noChangeArrowheads="1"/>
          </p:cNvSpPr>
          <p:nvPr/>
        </p:nvSpPr>
        <p:spPr bwMode="auto">
          <a:xfrm>
            <a:off x="10342563" y="5689382"/>
            <a:ext cx="25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404954"/>
              </p:ext>
            </p:extLst>
          </p:nvPr>
        </p:nvGraphicFramePr>
        <p:xfrm>
          <a:off x="223215" y="1754382"/>
          <a:ext cx="11760803" cy="483878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4488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832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33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27858">
                  <a:extLst>
                    <a:ext uri="{9D8B030D-6E8A-4147-A177-3AD203B41FA5}">
                      <a16:colId xmlns:a16="http://schemas.microsoft.com/office/drawing/2014/main" xmlns="" val="438248921"/>
                    </a:ext>
                  </a:extLst>
                </a:gridCol>
                <a:gridCol w="1459800">
                  <a:extLst>
                    <a:ext uri="{9D8B030D-6E8A-4147-A177-3AD203B41FA5}">
                      <a16:colId xmlns:a16="http://schemas.microsoft.com/office/drawing/2014/main" xmlns="" val="1587232299"/>
                    </a:ext>
                  </a:extLst>
                </a:gridCol>
                <a:gridCol w="1585632">
                  <a:extLst>
                    <a:ext uri="{9D8B030D-6E8A-4147-A177-3AD203B41FA5}">
                      <a16:colId xmlns:a16="http://schemas.microsoft.com/office/drawing/2014/main" xmlns="" val="1439320107"/>
                    </a:ext>
                  </a:extLst>
                </a:gridCol>
                <a:gridCol w="1851958">
                  <a:extLst>
                    <a:ext uri="{9D8B030D-6E8A-4147-A177-3AD203B41FA5}">
                      <a16:colId xmlns:a16="http://schemas.microsoft.com/office/drawing/2014/main" xmlns="" val="1743585599"/>
                    </a:ext>
                  </a:extLst>
                </a:gridCol>
              </a:tblGrid>
              <a:tr h="518120"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มาตรฐาน</a:t>
                      </a:r>
                    </a:p>
                  </a:txBody>
                  <a:tcPr marL="91435" marR="91435" marT="45716" marB="45716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ได้รับใบรับรอง</a:t>
                      </a:r>
                    </a:p>
                  </a:txBody>
                  <a:tcPr marL="91435" marR="91435" marT="45716" marB="45716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ระยะปรับเปลี่ยน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อยู่ระหว่างการขอการรับรอง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38597133"/>
                  </a:ext>
                </a:extLst>
              </a:tr>
              <a:tr h="518120">
                <a:tc v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ราย/แปลง</a:t>
                      </a:r>
                    </a:p>
                  </a:txBody>
                  <a:tcPr marL="91435" marR="91435" marT="45716" marB="45716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เนื้อที่ (ไร่)</a:t>
                      </a:r>
                    </a:p>
                  </a:txBody>
                  <a:tcPr marL="91435" marR="91435" marT="45716" marB="45716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ราย/แปลง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เนื้อที่ (ไร่)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ราย/แปลง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เนื้อที่ (ไร่)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9289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PGS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ราย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13-1-0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16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27-3-0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38-3-0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8121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มอน.</a:t>
                      </a: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29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ราย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111-1-99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21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123-2-45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8246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มกษ.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9000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ข้าว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43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ราย</a:t>
                      </a:r>
                      <a:r>
                        <a:rPr lang="en-GB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ctr"/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พืชผัก ไม้ผล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 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ราย /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12 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แปลง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239-2-0</a:t>
                      </a:r>
                    </a:p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81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</a:p>
                    <a:p>
                      <a:pPr algn="ctr"/>
                      <a:r>
                        <a:rPr lang="th-TH" sz="20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</a:p>
                    <a:p>
                      <a:pPr algn="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75295330"/>
                  </a:ext>
                </a:extLst>
              </a:tr>
              <a:tr h="518120">
                <a:tc gridSpan="3">
                  <a:txBody>
                    <a:bodyPr/>
                    <a:lstStyle/>
                    <a:p>
                      <a:pPr algn="l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ปี 2563 เป้าหมายการเตรียมการเกษตรกรเข้าสู่กระบวนการทำเกษตรอินทรีย์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โดย</a:t>
                      </a:r>
                      <a:endParaRPr lang="th-TH" sz="1800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สำนักงานเกษตรจังหวัดลำพูน เป้าหมายเกษตรกร 95 ราย 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สำนักงานการปฏิรูปที่ดินจังหวัดลำพูน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เป้าหมายเกษตรกร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60 ราย พื้นที่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200 ไร่</a:t>
                      </a:r>
                    </a:p>
                    <a:p>
                      <a:pPr algn="l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3.     สำนักงานเกษตรและสหกรณ์จังหวัดลำพูน เป้าหมายเกษตรกร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30 ราย</a:t>
                      </a:r>
                    </a:p>
                    <a:p>
                      <a:pPr algn="l"/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4.     สถานีพัฒนาที่ดินลำพูน เป้าหมายเกษตรกร 8 ราย พื้นที่ 36.75 ไร่</a:t>
                      </a:r>
                      <a:endParaRPr lang="en-US" sz="1800" baseline="0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algn="l"/>
                      <a:endParaRPr lang="en-US" sz="1800" baseline="0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การตรวจรับรองแหล่งผลิตพืชอินทรีย์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สำนักวิจัยและพัฒนาการเกษตร เขตที่ 1 (</a:t>
                      </a:r>
                      <a:r>
                        <a:rPr lang="th-TH" sz="1800" baseline="0" dirty="0" err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สวพ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.1) - รับแบบคำขอจากเกษตรกร/กลุ่มเกษตรกร/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นิติบุคล หรือ กรมส่งเสริมการเกษตร / - ดำเนินการตรวจ</a:t>
                      </a:r>
                    </a:p>
                    <a:p>
                      <a:pPr algn="l"/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     1) ตรวจประเมินระยะปรับเปลี่ยน ตรวจประเมินแล้วเสร็จภายใน 1 รอบการผลิต (ไม่เกิน 3 ครั้ง) พืชผักระยะปรับเปลี่ยน 12 เดือน ไม้ผล ระยะปรับเปลี่ยน 18 เดือน</a:t>
                      </a:r>
                    </a:p>
                    <a:p>
                      <a:pPr algn="l"/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     2) ตรวจประเมินเพื่อการรับรอง (แปลงที่ครบระยะปรับเปลี่ยน) ตรวจประเมินแล้วเสร็จภายใน 1 รอบการผลิต </a:t>
                      </a:r>
                    </a:p>
                    <a:p>
                      <a:pPr algn="l"/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   - จัดทำรายงานและเสนอคณะกรรมการรับรองมาตรฐาน </a:t>
                      </a:r>
                      <a:r>
                        <a:rPr lang="th-TH" sz="1800" baseline="0" dirty="0" err="1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สวพ</a:t>
                      </a:r>
                      <a:r>
                        <a:rPr lang="th-TH" sz="180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.1 พิจารณาให้การรับรอง</a:t>
                      </a:r>
                    </a:p>
                  </a:txBody>
                  <a:tcPr marL="91435" marR="91435" marT="45716" marB="45716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000" dirty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1435" marR="91435" marT="45716" marB="45716"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3221" y="155097"/>
            <a:ext cx="1176079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th-TH" sz="2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ตัวชี้วัดที่ 4 จำนวนแปลงของสินค้าเกษตรได้รับการเตรียมการรับรองมาตรฐานเกษตรอินทรีย์</a:t>
            </a:r>
            <a:r>
              <a:rPr lang="th-TH" sz="28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เพิ่มขึ้น ร้อยละ 5 </a:t>
            </a:r>
            <a:endParaRPr lang="th-TH" sz="2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36667" y="738719"/>
            <a:ext cx="11747351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2000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สถานการณ์ปัจจุบัน (ณ ธ.ค.62)</a:t>
            </a:r>
            <a:r>
              <a:rPr lang="en-US" sz="2000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2000" dirty="0" smtClean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1. เกษตร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อินทรีย์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PGS 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กลุ่มเดิมขั้นที่ 3</a:t>
            </a:r>
            <a:r>
              <a:rPr lang="en-GB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(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ยกระดับกลุ่ม) ได้ใบรับรอง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PGS 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จำนวน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 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ราย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13.25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ไร่ อยู่ระหว่างขอใบรับรอง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8 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ราย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38.75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2000" dirty="0" smtClean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ไร่ อยู่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ระหว่างการปรับเปลี่ยนฯ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16 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ราย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27.75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ไร่ </a:t>
            </a:r>
            <a:r>
              <a:rPr lang="th-TH" sz="2000" dirty="0" smtClean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ศูนย์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เรียนรู้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PGS 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จำนวน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</a:t>
            </a:r>
            <a:r>
              <a:rPr lang="en-GB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ศูนย์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(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ต.หนองช้างคืน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)</a:t>
            </a:r>
            <a:r>
              <a:rPr lang="th-TH" sz="2000" dirty="0">
                <a:solidFill>
                  <a:schemeClr val="accent3">
                    <a:lumMod val="50000"/>
                  </a:schemeClr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</a:t>
            </a:r>
            <a:r>
              <a:rPr lang="th-TH" sz="2000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2. มาตรฐานเกษตรอินทรีย์ภาคเหนือ (มอน.) ได้ใบรับรอง 29 ราย </a:t>
            </a:r>
            <a:r>
              <a:rPr lang="th-TH" sz="2000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111-1-99 </a:t>
            </a:r>
            <a:r>
              <a:rPr lang="th-TH" sz="2000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ไร่ อยู่ระหว่างปรับเปลี่ยน 21 </a:t>
            </a:r>
            <a:r>
              <a:rPr lang="th-TH" sz="2000" dirty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ราย </a:t>
            </a:r>
            <a:r>
              <a:rPr lang="th-TH" sz="2000" dirty="0" smtClean="0">
                <a:solidFill>
                  <a:srgbClr val="C00000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123-2-45 ราย </a:t>
            </a:r>
            <a:r>
              <a:rPr lang="th-TH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3. เกษตร</a:t>
            </a:r>
            <a:r>
              <a:rPr lang="th-TH" sz="2000" dirty="0">
                <a:solidFill>
                  <a:schemeClr val="tx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อินทรีย์มาตรฐาน มกษ</a:t>
            </a:r>
            <a:r>
              <a:rPr lang="en-US" sz="2000" dirty="0">
                <a:solidFill>
                  <a:schemeClr val="tx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.9000 </a:t>
            </a:r>
            <a:r>
              <a:rPr lang="th-TH" sz="2000" dirty="0" smtClean="0">
                <a:solidFill>
                  <a:schemeClr val="tx1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ข้าว 43 ราย 239-2-0 ไร่ พืชผัก ไม้ผล 6 ราย 81 ไร่</a:t>
            </a:r>
            <a:endParaRPr lang="en-US" sz="2000" dirty="0">
              <a:solidFill>
                <a:schemeClr val="tx1"/>
              </a:solidFill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3831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67" y="118334"/>
            <a:ext cx="11699294" cy="6583680"/>
          </a:xfrm>
        </p:spPr>
      </p:pic>
    </p:spTree>
    <p:extLst>
      <p:ext uri="{BB962C8B-B14F-4D97-AF65-F5344CB8AC3E}">
        <p14:creationId xmlns:p14="http://schemas.microsoft.com/office/powerpoint/2010/main" val="192857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 -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6934065-73FD-4D4E-9D35-32953F395EB3}" vid="{5DD2D8CB-B7CD-C840-9785-7F4DF57F0D22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6442</TotalTime>
  <Words>1234</Words>
  <Application>Microsoft Office PowerPoint</Application>
  <PresentationFormat>แบบจอกว้าง</PresentationFormat>
  <Paragraphs>214</Paragraphs>
  <Slides>11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11</vt:i4>
      </vt:variant>
    </vt:vector>
  </HeadingPairs>
  <TitlesOfParts>
    <vt:vector size="20" baseType="lpstr">
      <vt:lpstr>Angsana New</vt:lpstr>
      <vt:lpstr>Arial</vt:lpstr>
      <vt:lpstr>Calibri</vt:lpstr>
      <vt:lpstr>Calibri Light</vt:lpstr>
      <vt:lpstr>Cordia New</vt:lpstr>
      <vt:lpstr>TH SarabunIT๙</vt:lpstr>
      <vt:lpstr>TH SarabunPSK</vt:lpstr>
      <vt:lpstr>Presentation - Template</vt:lpstr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สรุปการดำเนินการแปลงใหญ่ จังหวัดลำพูน ปี 2562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moac__wttpbqk</cp:lastModifiedBy>
  <cp:revision>565</cp:revision>
  <cp:lastPrinted>2020-01-24T09:05:21Z</cp:lastPrinted>
  <dcterms:created xsi:type="dcterms:W3CDTF">2019-09-05T08:09:48Z</dcterms:created>
  <dcterms:modified xsi:type="dcterms:W3CDTF">2020-01-24T09:05:23Z</dcterms:modified>
</cp:coreProperties>
</file>