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0"/>
  </p:notesMasterIdLst>
  <p:handoutMasterIdLst>
    <p:handoutMasterId r:id="rId11"/>
  </p:handoutMasterIdLst>
  <p:sldIdLst>
    <p:sldId id="274" r:id="rId2"/>
    <p:sldId id="283" r:id="rId3"/>
    <p:sldId id="287" r:id="rId4"/>
    <p:sldId id="291" r:id="rId5"/>
    <p:sldId id="286" r:id="rId6"/>
    <p:sldId id="290" r:id="rId7"/>
    <p:sldId id="288" r:id="rId8"/>
    <p:sldId id="289" r:id="rId9"/>
  </p:sldIdLst>
  <p:sldSz cx="9904413" cy="6858000"/>
  <p:notesSz cx="6797675" cy="9926638"/>
  <p:defaultTextStyle>
    <a:defPPr>
      <a:defRPr lang="en-US"/>
    </a:defPPr>
    <a:lvl1pPr marL="0" algn="l" defTabSz="557052" rtl="0" eaLnBrk="1" latinLnBrk="0" hangingPunct="1">
      <a:defRPr sz="1097" kern="1200">
        <a:solidFill>
          <a:schemeClr val="tx1"/>
        </a:solidFill>
        <a:latin typeface="+mn-lt"/>
        <a:ea typeface="+mn-ea"/>
        <a:cs typeface="+mn-cs"/>
      </a:defRPr>
    </a:lvl1pPr>
    <a:lvl2pPr marL="278526" algn="l" defTabSz="557052" rtl="0" eaLnBrk="1" latinLnBrk="0" hangingPunct="1">
      <a:defRPr sz="1097" kern="1200">
        <a:solidFill>
          <a:schemeClr val="tx1"/>
        </a:solidFill>
        <a:latin typeface="+mn-lt"/>
        <a:ea typeface="+mn-ea"/>
        <a:cs typeface="+mn-cs"/>
      </a:defRPr>
    </a:lvl2pPr>
    <a:lvl3pPr marL="557052" algn="l" defTabSz="557052" rtl="0" eaLnBrk="1" latinLnBrk="0" hangingPunct="1">
      <a:defRPr sz="1097" kern="1200">
        <a:solidFill>
          <a:schemeClr val="tx1"/>
        </a:solidFill>
        <a:latin typeface="+mn-lt"/>
        <a:ea typeface="+mn-ea"/>
        <a:cs typeface="+mn-cs"/>
      </a:defRPr>
    </a:lvl3pPr>
    <a:lvl4pPr marL="835579" algn="l" defTabSz="557052" rtl="0" eaLnBrk="1" latinLnBrk="0" hangingPunct="1">
      <a:defRPr sz="1097" kern="1200">
        <a:solidFill>
          <a:schemeClr val="tx1"/>
        </a:solidFill>
        <a:latin typeface="+mn-lt"/>
        <a:ea typeface="+mn-ea"/>
        <a:cs typeface="+mn-cs"/>
      </a:defRPr>
    </a:lvl4pPr>
    <a:lvl5pPr marL="1114105" algn="l" defTabSz="557052" rtl="0" eaLnBrk="1" latinLnBrk="0" hangingPunct="1">
      <a:defRPr sz="1097" kern="1200">
        <a:solidFill>
          <a:schemeClr val="tx1"/>
        </a:solidFill>
        <a:latin typeface="+mn-lt"/>
        <a:ea typeface="+mn-ea"/>
        <a:cs typeface="+mn-cs"/>
      </a:defRPr>
    </a:lvl5pPr>
    <a:lvl6pPr marL="1392631" algn="l" defTabSz="557052" rtl="0" eaLnBrk="1" latinLnBrk="0" hangingPunct="1">
      <a:defRPr sz="1097" kern="1200">
        <a:solidFill>
          <a:schemeClr val="tx1"/>
        </a:solidFill>
        <a:latin typeface="+mn-lt"/>
        <a:ea typeface="+mn-ea"/>
        <a:cs typeface="+mn-cs"/>
      </a:defRPr>
    </a:lvl6pPr>
    <a:lvl7pPr marL="1671157" algn="l" defTabSz="557052" rtl="0" eaLnBrk="1" latinLnBrk="0" hangingPunct="1">
      <a:defRPr sz="1097" kern="1200">
        <a:solidFill>
          <a:schemeClr val="tx1"/>
        </a:solidFill>
        <a:latin typeface="+mn-lt"/>
        <a:ea typeface="+mn-ea"/>
        <a:cs typeface="+mn-cs"/>
      </a:defRPr>
    </a:lvl7pPr>
    <a:lvl8pPr marL="1949684" algn="l" defTabSz="557052" rtl="0" eaLnBrk="1" latinLnBrk="0" hangingPunct="1">
      <a:defRPr sz="1097" kern="1200">
        <a:solidFill>
          <a:schemeClr val="tx1"/>
        </a:solidFill>
        <a:latin typeface="+mn-lt"/>
        <a:ea typeface="+mn-ea"/>
        <a:cs typeface="+mn-cs"/>
      </a:defRPr>
    </a:lvl8pPr>
    <a:lvl9pPr marL="2228210" algn="l" defTabSz="557052" rtl="0" eaLnBrk="1" latinLnBrk="0" hangingPunct="1">
      <a:defRPr sz="109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F" initials="F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CC"/>
    <a:srgbClr val="FFCCFF"/>
    <a:srgbClr val="FF6699"/>
    <a:srgbClr val="1FE1E1"/>
    <a:srgbClr val="F95DBA"/>
    <a:srgbClr val="CAD3EC"/>
    <a:srgbClr val="E20000"/>
    <a:srgbClr val="99FF99"/>
    <a:srgbClr val="A5B4DE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ลักษณะสีปานกลาง 2 - เน้น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ลักษณะสีปานกลาง 2 - เน้น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9825" autoAdjust="0"/>
  </p:normalViewPr>
  <p:slideViewPr>
    <p:cSldViewPr snapToGrid="0">
      <p:cViewPr varScale="1">
        <p:scale>
          <a:sx n="92" d="100"/>
          <a:sy n="92" d="100"/>
        </p:scale>
        <p:origin x="750" y="114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46400" cy="496809"/>
          </a:xfrm>
          <a:prstGeom prst="rect">
            <a:avLst/>
          </a:prstGeom>
        </p:spPr>
        <p:txBody>
          <a:bodyPr vert="horz" lIns="91390" tIns="45696" rIns="91390" bIns="45696" rtlCol="0"/>
          <a:lstStyle>
            <a:lvl1pPr algn="l">
              <a:defRPr sz="1200"/>
            </a:lvl1pPr>
          </a:lstStyle>
          <a:p>
            <a:endParaRPr lang="th-TH" dirty="0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49692" y="0"/>
            <a:ext cx="2946400" cy="496809"/>
          </a:xfrm>
          <a:prstGeom prst="rect">
            <a:avLst/>
          </a:prstGeom>
        </p:spPr>
        <p:txBody>
          <a:bodyPr vert="horz" lIns="91390" tIns="45696" rIns="91390" bIns="45696" rtlCol="0"/>
          <a:lstStyle>
            <a:lvl1pPr algn="r">
              <a:defRPr sz="1200"/>
            </a:lvl1pPr>
          </a:lstStyle>
          <a:p>
            <a:fld id="{08D51528-D5D3-4595-8F23-FAB3D2B7BA33}" type="datetimeFigureOut">
              <a:rPr lang="th-TH" smtClean="0"/>
              <a:pPr/>
              <a:t>24/01/63</a:t>
            </a:fld>
            <a:endParaRPr lang="th-TH" dirty="0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3" y="9428246"/>
            <a:ext cx="2946400" cy="496809"/>
          </a:xfrm>
          <a:prstGeom prst="rect">
            <a:avLst/>
          </a:prstGeom>
        </p:spPr>
        <p:txBody>
          <a:bodyPr vert="horz" lIns="91390" tIns="45696" rIns="91390" bIns="45696" rtlCol="0" anchor="b"/>
          <a:lstStyle>
            <a:lvl1pPr algn="l">
              <a:defRPr sz="1200"/>
            </a:lvl1pPr>
          </a:lstStyle>
          <a:p>
            <a:endParaRPr lang="th-TH" dirty="0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49692" y="9428246"/>
            <a:ext cx="2946400" cy="496809"/>
          </a:xfrm>
          <a:prstGeom prst="rect">
            <a:avLst/>
          </a:prstGeom>
        </p:spPr>
        <p:txBody>
          <a:bodyPr vert="horz" lIns="91390" tIns="45696" rIns="91390" bIns="45696" rtlCol="0" anchor="b"/>
          <a:lstStyle>
            <a:lvl1pPr algn="r">
              <a:defRPr sz="1200"/>
            </a:lvl1pPr>
          </a:lstStyle>
          <a:p>
            <a:fld id="{8BF7804A-A48F-47C9-86FD-1942784C8D76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5223874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7520"/>
          </a:xfrm>
          <a:prstGeom prst="rect">
            <a:avLst/>
          </a:prstGeom>
        </p:spPr>
        <p:txBody>
          <a:bodyPr vert="horz" lIns="91004" tIns="45501" rIns="91004" bIns="45501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7520"/>
          </a:xfrm>
          <a:prstGeom prst="rect">
            <a:avLst/>
          </a:prstGeom>
        </p:spPr>
        <p:txBody>
          <a:bodyPr vert="horz" lIns="91004" tIns="45501" rIns="91004" bIns="45501" rtlCol="0"/>
          <a:lstStyle>
            <a:lvl1pPr algn="r">
              <a:defRPr sz="1200"/>
            </a:lvl1pPr>
          </a:lstStyle>
          <a:p>
            <a:fld id="{2FB1E307-9067-42B8-A757-0D39960A851C}" type="datetimeFigureOut">
              <a:rPr lang="en-US" smtClean="0"/>
              <a:pPr/>
              <a:t>1/24/2020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77900" y="1239838"/>
            <a:ext cx="4841875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004" tIns="45501" rIns="91004" bIns="45501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45"/>
            <a:ext cx="5438140" cy="3908861"/>
          </a:xfrm>
          <a:prstGeom prst="rect">
            <a:avLst/>
          </a:prstGeom>
        </p:spPr>
        <p:txBody>
          <a:bodyPr vert="horz" lIns="91004" tIns="45501" rIns="91004" bIns="4550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9119"/>
            <a:ext cx="2945659" cy="497520"/>
          </a:xfrm>
          <a:prstGeom prst="rect">
            <a:avLst/>
          </a:prstGeom>
        </p:spPr>
        <p:txBody>
          <a:bodyPr vert="horz" lIns="91004" tIns="45501" rIns="91004" bIns="45501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29119"/>
            <a:ext cx="2945659" cy="497520"/>
          </a:xfrm>
          <a:prstGeom prst="rect">
            <a:avLst/>
          </a:prstGeom>
        </p:spPr>
        <p:txBody>
          <a:bodyPr vert="horz" lIns="91004" tIns="45501" rIns="91004" bIns="45501" rtlCol="0" anchor="b"/>
          <a:lstStyle>
            <a:lvl1pPr algn="r">
              <a:defRPr sz="1200"/>
            </a:lvl1pPr>
          </a:lstStyle>
          <a:p>
            <a:fld id="{25ADC656-4837-4272-84B2-7EF4897B207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38735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832" y="1122363"/>
            <a:ext cx="841875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053" y="3602038"/>
            <a:ext cx="7428309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3FB2D-BFFD-4A62-8BA6-024548F251D1}" type="datetimeFigureOut">
              <a:rPr lang="en-US" smtClean="0"/>
              <a:pPr/>
              <a:t>1/24/2020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F187D-E158-4D60-BDEA-6919D03E81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8511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3FB2D-BFFD-4A62-8BA6-024548F251D1}" type="datetimeFigureOut">
              <a:rPr lang="en-US" smtClean="0"/>
              <a:pPr/>
              <a:t>1/24/2020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F187D-E158-4D60-BDEA-6919D03E81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8892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7849" y="365125"/>
            <a:ext cx="2135639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933" y="365125"/>
            <a:ext cx="6283112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3FB2D-BFFD-4A62-8BA6-024548F251D1}" type="datetimeFigureOut">
              <a:rPr lang="en-US" smtClean="0"/>
              <a:pPr/>
              <a:t>1/24/2020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F187D-E158-4D60-BDEA-6919D03E81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5150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3FB2D-BFFD-4A62-8BA6-024548F251D1}" type="datetimeFigureOut">
              <a:rPr lang="en-US" smtClean="0"/>
              <a:pPr/>
              <a:t>1/24/2020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F187D-E158-4D60-BDEA-6919D03E81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28321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773" y="1709743"/>
            <a:ext cx="8542557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73" y="4589471"/>
            <a:ext cx="8542557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3FB2D-BFFD-4A62-8BA6-024548F251D1}" type="datetimeFigureOut">
              <a:rPr lang="en-US" smtClean="0"/>
              <a:pPr/>
              <a:t>1/24/2020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F187D-E158-4D60-BDEA-6919D03E81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6612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929" y="1825625"/>
            <a:ext cx="4209376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109" y="1825625"/>
            <a:ext cx="4209376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3FB2D-BFFD-4A62-8BA6-024548F251D1}" type="datetimeFigureOut">
              <a:rPr lang="en-US" smtClean="0"/>
              <a:pPr/>
              <a:t>1/24/2020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F187D-E158-4D60-BDEA-6919D03E81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102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219" y="365129"/>
            <a:ext cx="8542557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220" y="1681163"/>
            <a:ext cx="419003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220" y="2505075"/>
            <a:ext cx="419003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110" y="1681163"/>
            <a:ext cx="421066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110" y="2505075"/>
            <a:ext cx="4210665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3FB2D-BFFD-4A62-8BA6-024548F251D1}" type="datetimeFigureOut">
              <a:rPr lang="en-US" smtClean="0"/>
              <a:pPr/>
              <a:t>1/24/2020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F187D-E158-4D60-BDEA-6919D03E81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49181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3FB2D-BFFD-4A62-8BA6-024548F251D1}" type="datetimeFigureOut">
              <a:rPr lang="en-US" smtClean="0"/>
              <a:pPr/>
              <a:t>1/24/2020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F187D-E158-4D60-BDEA-6919D03E81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818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3FB2D-BFFD-4A62-8BA6-024548F251D1}" type="datetimeFigureOut">
              <a:rPr lang="en-US" smtClean="0"/>
              <a:pPr/>
              <a:t>1/24/2020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F187D-E158-4D60-BDEA-6919D03E81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43711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221" y="457200"/>
            <a:ext cx="319443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0665" y="987427"/>
            <a:ext cx="501411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221" y="2057400"/>
            <a:ext cx="319443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3FB2D-BFFD-4A62-8BA6-024548F251D1}" type="datetimeFigureOut">
              <a:rPr lang="en-US" smtClean="0"/>
              <a:pPr/>
              <a:t>1/24/2020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F187D-E158-4D60-BDEA-6919D03E81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30779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221" y="457200"/>
            <a:ext cx="319443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0665" y="987427"/>
            <a:ext cx="501411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221" y="2057400"/>
            <a:ext cx="319443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3FB2D-BFFD-4A62-8BA6-024548F251D1}" type="datetimeFigureOut">
              <a:rPr lang="en-US" smtClean="0"/>
              <a:pPr/>
              <a:t>1/24/2020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F187D-E158-4D60-BDEA-6919D03E81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8546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chemeClr val="bg1"/>
            </a:gs>
            <a:gs pos="100000">
              <a:srgbClr val="FF99CC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929" y="365129"/>
            <a:ext cx="854255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929" y="1825625"/>
            <a:ext cx="8542557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0929" y="6356358"/>
            <a:ext cx="222849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63FB2D-BFFD-4A62-8BA6-024548F251D1}" type="datetimeFigureOut">
              <a:rPr lang="en-US" smtClean="0"/>
              <a:pPr/>
              <a:t>1/24/2020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0838" y="6356358"/>
            <a:ext cx="33427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4995" y="6356358"/>
            <a:ext cx="222849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4F187D-E158-4D60-BDEA-6919D03E81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9878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มุมมน 3"/>
          <p:cNvSpPr/>
          <p:nvPr/>
        </p:nvSpPr>
        <p:spPr>
          <a:xfrm>
            <a:off x="0" y="97971"/>
            <a:ext cx="9904413" cy="1186090"/>
          </a:xfrm>
          <a:prstGeom prst="roundRect">
            <a:avLst/>
          </a:prstGeom>
          <a:solidFill>
            <a:srgbClr val="FF99CC"/>
          </a:solidFill>
          <a:ln>
            <a:solidFill>
              <a:srgbClr val="FF99CC"/>
            </a:solidFill>
          </a:ln>
          <a:effectLst/>
        </p:spPr>
        <p:txBody>
          <a:bodyPr wrap="square" rtlCol="0" anchor="ctr">
            <a:spAutoFit/>
          </a:bodyPr>
          <a:lstStyle/>
          <a:p>
            <a:pPr algn="ctr"/>
            <a:endParaRPr lang="th-TH" sz="4000" dirty="0">
              <a:effectLst>
                <a:glow rad="228600">
                  <a:schemeClr val="bg1">
                    <a:alpha val="40000"/>
                  </a:schemeClr>
                </a:glow>
              </a:effectLst>
              <a:latin typeface="BLK BangLi-Ko-Sa-Na" panose="02000000000000000000" pitchFamily="2" charset="0"/>
              <a:cs typeface="BLK BangLi-Ko-Sa-Na" panose="02000000000000000000" pitchFamily="2" charset="0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51543" y="0"/>
            <a:ext cx="9670143" cy="1485900"/>
          </a:xfrm>
        </p:spPr>
        <p:txBody>
          <a:bodyPr>
            <a:normAutofit/>
          </a:bodyPr>
          <a:lstStyle/>
          <a:p>
            <a:pPr algn="ctr"/>
            <a:r>
              <a:rPr lang="th-TH" sz="4000" b="1" dirty="0">
                <a:effectLst>
                  <a:glow rad="101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  <a:cs typeface="TH Sarabun New" panose="020B0500040200020003" pitchFamily="34" charset="-34"/>
              </a:rPr>
              <a:t>บทบาทภารกิจกระทรวงการพัฒนาสังคม</a:t>
            </a:r>
            <a:r>
              <a:rPr lang="en-US" sz="4000" b="1" dirty="0">
                <a:effectLst>
                  <a:glow rad="101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en-US" sz="4000" b="1" dirty="0">
                <a:effectLst>
                  <a:glow rad="101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4000" b="1" dirty="0">
                <a:effectLst>
                  <a:glow rad="101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  <a:cs typeface="TH Sarabun New" panose="020B0500040200020003" pitchFamily="34" charset="-34"/>
              </a:rPr>
              <a:t>และความมั่นคงของมนุษย์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961847" y="1485900"/>
            <a:ext cx="8507736" cy="482529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	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กระทรวงมีอำนาจหน้าที่ตามกฎหมาย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คือ การพัฒนาสังคม การสร้างความเป็นธรรมและความเสมอภาคทางสังคม การส่งเสริมและพัฒนาคุณภาพชีวิต และความมั่นคงในชีวิต สถาบันครอบครัวและชุมชน</a:t>
            </a:r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r>
              <a:rPr lang="en-US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	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“สร้างสังคมดี คนมีคุณภาพ”</a:t>
            </a:r>
          </a:p>
          <a:p>
            <a:pPr marL="0" indent="0">
              <a:buNone/>
            </a:pP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" name="Picture 4" descr="C:\Users\GroD\Desktop\c9a34cb3-22ee-49ce-aa9f-874b5dfcb0a9สค2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74" y="0"/>
            <a:ext cx="1460136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4075906" y="2443843"/>
            <a:ext cx="1752600" cy="522515"/>
          </a:xfrm>
          <a:prstGeom prst="roundRect">
            <a:avLst/>
          </a:prstGeom>
          <a:gradFill flip="none" rotWithShape="1">
            <a:gsLst>
              <a:gs pos="0">
                <a:srgbClr val="CD63A7">
                  <a:tint val="66000"/>
                  <a:satMod val="160000"/>
                </a:srgbClr>
              </a:gs>
              <a:gs pos="50000">
                <a:srgbClr val="CD63A7">
                  <a:tint val="44500"/>
                  <a:satMod val="160000"/>
                </a:srgbClr>
              </a:gs>
              <a:gs pos="100000">
                <a:srgbClr val="CD63A7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>
                <a:solidFill>
                  <a:schemeClr val="tx1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H Sarabun New" panose="020B0500040200020003" pitchFamily="34" charset="-34"/>
                <a:cs typeface="TH Sarabun New" panose="020B0500040200020003" pitchFamily="34" charset="-34"/>
              </a:rPr>
              <a:t>วิสัยทัศน์</a:t>
            </a:r>
            <a:endParaRPr lang="en-US" sz="2800" b="1" dirty="0">
              <a:solidFill>
                <a:schemeClr val="tx1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625821" y="3602641"/>
            <a:ext cx="2652770" cy="591811"/>
          </a:xfrm>
          <a:prstGeom prst="roundRect">
            <a:avLst/>
          </a:prstGeom>
          <a:gradFill flip="none" rotWithShape="1">
            <a:gsLst>
              <a:gs pos="0">
                <a:srgbClr val="CD63A7">
                  <a:tint val="66000"/>
                  <a:satMod val="160000"/>
                </a:srgbClr>
              </a:gs>
              <a:gs pos="50000">
                <a:srgbClr val="CD63A7">
                  <a:tint val="44500"/>
                  <a:satMod val="160000"/>
                </a:srgbClr>
              </a:gs>
              <a:gs pos="100000">
                <a:srgbClr val="CD63A7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>
                <a:solidFill>
                  <a:schemeClr val="tx1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ประเด็นยุทธศาสตร์</a:t>
            </a:r>
            <a:endParaRPr lang="en-US" sz="2800" b="1" dirty="0">
              <a:solidFill>
                <a:schemeClr val="tx1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1" name="ตัวแทนเนื้อหา 2"/>
          <p:cNvSpPr txBox="1">
            <a:spLocks/>
          </p:cNvSpPr>
          <p:nvPr/>
        </p:nvSpPr>
        <p:spPr>
          <a:xfrm>
            <a:off x="1226972" y="3898546"/>
            <a:ext cx="7799725" cy="28588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th-TH" sz="24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th-TH" sz="2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 1.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พัฒนาศักยภาพคน ครอบครัว ชุมชนให้มีความเข้มแข็ง และสร้างระบบที่เอื้อต่อการพัฒนาคนให้มีคุณภาพชีวิตที่ดีขึ้น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2. สร้างหลักประกันทางสังคมที่ครอบคลุมและเหมาะสมกับกลุ่มเป้าหมายเฉพาะ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3. ส่งเสริมภาคีเครือข่ายอย่างเป็นระบบสู่การเป็นหุ้นส่วนทางสังคม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4. ยกระดับองค์กรสู่การเป็นผู้นำทางสังคม</a:t>
            </a:r>
          </a:p>
        </p:txBody>
      </p:sp>
    </p:spTree>
    <p:extLst>
      <p:ext uri="{BB962C8B-B14F-4D97-AF65-F5344CB8AC3E}">
        <p14:creationId xmlns:p14="http://schemas.microsoft.com/office/powerpoint/2010/main" val="9472388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4"/>
          <p:cNvSpPr>
            <a:spLocks noGrp="1"/>
          </p:cNvSpPr>
          <p:nvPr>
            <p:ph type="title"/>
          </p:nvPr>
        </p:nvSpPr>
        <p:spPr>
          <a:xfrm>
            <a:off x="1995056" y="103910"/>
            <a:ext cx="6161808" cy="716973"/>
          </a:xfrm>
          <a:prstGeom prst="roundRect">
            <a:avLst/>
          </a:prstGeom>
          <a:gradFill flip="none" rotWithShape="1">
            <a:gsLst>
              <a:gs pos="0">
                <a:srgbClr val="CD63A7">
                  <a:tint val="66000"/>
                  <a:satMod val="160000"/>
                </a:srgbClr>
              </a:gs>
              <a:gs pos="50000">
                <a:srgbClr val="CD63A7">
                  <a:tint val="44500"/>
                  <a:satMod val="160000"/>
                </a:srgbClr>
              </a:gs>
              <a:gs pos="100000">
                <a:srgbClr val="CD63A7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r>
              <a:rPr lang="th-TH" sz="3200" b="1" dirty="0">
                <a:solidFill>
                  <a:schemeClr val="tx1"/>
                </a:solidFill>
              </a:rPr>
              <a:t>                 </a:t>
            </a:r>
            <a:r>
              <a:rPr lang="th-TH" sz="2400" b="1" dirty="0">
                <a:solidFill>
                  <a:schemeClr val="tx1"/>
                </a:solidFill>
              </a:rPr>
              <a:t>แผนกลยุทธ์ ปีงบประมาณ 2563</a:t>
            </a:r>
            <a:br>
              <a:rPr lang="th-TH" sz="2400" b="1" dirty="0">
                <a:solidFill>
                  <a:schemeClr val="tx1"/>
                </a:solidFill>
              </a:rPr>
            </a:br>
            <a:r>
              <a:rPr lang="th-TH" sz="2400" b="1" dirty="0">
                <a:solidFill>
                  <a:schemeClr val="tx1"/>
                </a:solidFill>
              </a:rPr>
              <a:t>สำนักงานพัฒนาสังคมและความมั่นคงของมนุษย์จังหวัดลำพูน</a:t>
            </a:r>
          </a:p>
        </p:txBody>
      </p:sp>
      <p:graphicFrame>
        <p:nvGraphicFramePr>
          <p:cNvPr id="10" name="ตัวแทนเนื้อหา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6084788"/>
              </p:ext>
            </p:extLst>
          </p:nvPr>
        </p:nvGraphicFramePr>
        <p:xfrm>
          <a:off x="429658" y="948602"/>
          <a:ext cx="9087829" cy="5723528"/>
        </p:xfrm>
        <a:graphic>
          <a:graphicData uri="http://schemas.openxmlformats.org/drawingml/2006/table">
            <a:tbl>
              <a:tblPr firstRow="1" bandRow="1">
                <a:noFill/>
                <a:tableStyleId>{5C22544A-7EE6-4342-B048-85BDC9FD1C3A}</a:tableStyleId>
              </a:tblPr>
              <a:tblGrid>
                <a:gridCol w="75825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12498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78023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42436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43527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ภารกิจ</a:t>
                      </a: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สถานการณ์</a:t>
                      </a: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เป้าหมายกลยุทธ์</a:t>
                      </a: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ผลการดำเนินงาน</a:t>
                      </a:r>
                    </a:p>
                  </a:txBody>
                  <a:tcPr>
                    <a:solidFill>
                      <a:srgbClr val="FF99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38635">
                <a:tc rowSpan="6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th-TH" sz="18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 การพัฒนาเด็กและเยาวชน</a:t>
                      </a:r>
                    </a:p>
                    <a:p>
                      <a:endParaRPr lang="th-TH" b="1" dirty="0"/>
                    </a:p>
                  </a:txBody>
                  <a:tcPr>
                    <a:noFill/>
                  </a:tcPr>
                </a:tc>
                <a:tc rowSpan="6">
                  <a:txBody>
                    <a:bodyPr/>
                    <a:lstStyle/>
                    <a:p>
                      <a:pPr marL="0" indent="0" algn="thaiDist">
                        <a:buNone/>
                      </a:pPr>
                      <a:r>
                        <a:rPr lang="th-TH" sz="1600" u="none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จำนวนเด็กและเยาวชน</a:t>
                      </a:r>
                      <a:r>
                        <a:rPr lang="th-TH" sz="16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อายุระหว่าง</a:t>
                      </a:r>
                      <a:r>
                        <a:rPr lang="th-TH" sz="16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0-25 ปี </a:t>
                      </a:r>
                      <a:r>
                        <a:rPr lang="th-TH" sz="1600" baseline="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      102,091 </a:t>
                      </a:r>
                      <a:r>
                        <a:rPr lang="th-TH" sz="16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คน คิดเป็นร้อยละ 25.14 (ที่ทำการปกครองจังหวัดลำพูน,ธ.ค.61) </a:t>
                      </a:r>
                    </a:p>
                    <a:p>
                      <a:pPr marL="0" indent="0" algn="thaiDist">
                        <a:buNone/>
                      </a:pPr>
                      <a:r>
                        <a:rPr lang="th-TH" sz="16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       - จำแนกเป็นเด็กอายุต่ำกว่า 18 ปี 64,886 คน</a:t>
                      </a:r>
                    </a:p>
                    <a:p>
                      <a:pPr marL="0" indent="0" algn="thaiDist">
                        <a:buNone/>
                      </a:pPr>
                      <a:r>
                        <a:rPr lang="th-TH" sz="16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       - เยาวชน (อายุ 18 -25 ปี) 37,205 คน   </a:t>
                      </a:r>
                    </a:p>
                    <a:p>
                      <a:pPr algn="thaiDist"/>
                      <a:r>
                        <a:rPr lang="th-TH" sz="16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2.</a:t>
                      </a:r>
                      <a:r>
                        <a:rPr lang="th-TH" sz="1600" u="none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อยู่ในครอบครัวยากจน </a:t>
                      </a:r>
                      <a:r>
                        <a:rPr lang="th-TH" sz="16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4,733 คน ร้อยละ 4.63</a:t>
                      </a:r>
                    </a:p>
                    <a:p>
                      <a:pPr algn="thaiDist"/>
                      <a:r>
                        <a:rPr lang="th-TH" sz="16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  อยู่กับบุคคลอื่นที่ไม่ใช่บิดามารดา 802 คน </a:t>
                      </a:r>
                    </a:p>
                    <a:p>
                      <a:pPr algn="thaiDist"/>
                      <a:r>
                        <a:rPr lang="th-TH" sz="16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 ร้อยละ 0.78</a:t>
                      </a:r>
                    </a:p>
                    <a:p>
                      <a:pPr algn="thaiDist"/>
                      <a:r>
                        <a:rPr lang="th-TH" sz="16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3. อัตราการคลอดของหญิง อายุ 15-19 ปี  81 คน (สสจ.ลพ,61) </a:t>
                      </a:r>
                    </a:p>
                    <a:p>
                      <a:pPr algn="thaiDist"/>
                      <a:r>
                        <a:rPr lang="th-TH" sz="16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4. </a:t>
                      </a:r>
                      <a:r>
                        <a:rPr lang="th-TH" sz="1600" u="none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ถูกกระทำความรุนแรง </a:t>
                      </a:r>
                      <a:r>
                        <a:rPr lang="th-TH" sz="16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จำนวน 2 คน </a:t>
                      </a:r>
                    </a:p>
                    <a:p>
                      <a:pPr algn="thaiDist"/>
                      <a:r>
                        <a:rPr lang="th-TH" sz="16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5. </a:t>
                      </a:r>
                      <a:r>
                        <a:rPr lang="th-TH" sz="1600" u="none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มีปัญหาพฤติกรรมมั่วสุมทำความรำคาญ </a:t>
                      </a:r>
                      <a:r>
                        <a:rPr lang="th-TH" sz="16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320 คน </a:t>
                      </a:r>
                    </a:p>
                    <a:p>
                      <a:pPr algn="thaiDist"/>
                      <a:r>
                        <a:rPr lang="th-TH" sz="16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  ติดเกม 243 คน/ ติดยาเสพติด 203 คน/ </a:t>
                      </a:r>
                      <a:r>
                        <a:rPr lang="th-TH" sz="1600" baseline="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           ติด</a:t>
                      </a:r>
                      <a:r>
                        <a:rPr lang="th-TH" sz="16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เครื่องดื่มแอลกอฮอล์ 171 คน </a:t>
                      </a:r>
                    </a:p>
                    <a:p>
                      <a:pPr algn="thaiDist"/>
                      <a:r>
                        <a:rPr lang="th-TH" sz="16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(</a:t>
                      </a:r>
                      <a:r>
                        <a:rPr lang="th-TH" sz="1600" baseline="0" dirty="0" err="1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พมจ</a:t>
                      </a:r>
                      <a:r>
                        <a:rPr lang="en-US" sz="1600" b="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.,</a:t>
                      </a:r>
                      <a:r>
                        <a:rPr lang="th-TH" sz="16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สถานการณ์ทางสังคม</a:t>
                      </a:r>
                      <a:r>
                        <a:rPr lang="en-US" sz="16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</a:t>
                      </a:r>
                      <a:r>
                        <a:rPr lang="th-TH" sz="16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ธ.ค.25</a:t>
                      </a:r>
                      <a:r>
                        <a:rPr lang="th-TH" sz="18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61)</a:t>
                      </a:r>
                      <a:endParaRPr lang="th-TH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1. ประชุมจัดทำแผนปฏิบัติการพัฒนาเด็กปฐมวัย</a:t>
                      </a:r>
                      <a:r>
                        <a:rPr lang="th-TH" sz="16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</a:t>
                      </a:r>
                      <a:r>
                        <a:rPr lang="th-TH" sz="16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ปี 2563 และแผนปฏิบัติการพัฒนาเด็กและเยาวชน ปี 2563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16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อยู่ระหว่างดำเนินการ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60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- </a:t>
                      </a:r>
                      <a:r>
                        <a:rPr lang="th-TH" sz="160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อยู่</a:t>
                      </a:r>
                      <a:r>
                        <a:rPr lang="th-TH" sz="16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ระหว่างการสำรวจข้อมูล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th-TH" sz="160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- จะ</a:t>
                      </a:r>
                      <a:r>
                        <a:rPr lang="th-TH" sz="16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จัดประชุมฯ ในเดือน มี.ค.</a:t>
                      </a:r>
                      <a:r>
                        <a:rPr lang="th-TH" sz="16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2563</a:t>
                      </a:r>
                      <a:endParaRPr lang="th-TH" sz="1600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34897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2. เสริมสร้างความเข้มแข็งของสภาเด็กและเยาวชนในระดับอำเภอและจังหวัด จำนวน       9 แห่ง 100 คน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16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ยังไม่ได้ดำเนินการ</a:t>
                      </a:r>
                    </a:p>
                    <a:p>
                      <a:r>
                        <a:rPr lang="th-TH" sz="16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- สนับสนุนสภาเด็กฯ ให้ดำเนินโครงการที่เกี่ยวข้องกับการป้องกันการค้ามนุษย์ </a:t>
                      </a:r>
                      <a:r>
                        <a:rPr lang="th-TH" sz="160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     (</a:t>
                      </a:r>
                      <a:r>
                        <a:rPr lang="th-TH" sz="16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ในไตรมาสที่ 3)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98349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3. สงเคราะห์เด็กในครอบครัวยากจน</a:t>
                      </a:r>
                      <a:r>
                        <a:rPr lang="th-TH" sz="16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อย่างน้อย   ปีละ 900 คน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16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อยู่ระหว่างดำเนินการ</a:t>
                      </a:r>
                    </a:p>
                    <a:p>
                      <a:r>
                        <a:rPr lang="th-TH" sz="16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- จะช่วยเหลือและเบิกจ่ายภายในมีนาคม 63 จำนวน 500 คน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201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4. ให้การช่วยเหลือผู้ที่อยู่ในภาวะเสี่ยง</a:t>
                      </a:r>
                      <a:r>
                        <a:rPr lang="th-TH" sz="1600" baseline="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ต่อ     ความ</a:t>
                      </a:r>
                      <a:r>
                        <a:rPr lang="th-TH" sz="16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ยากจนเข้าโครงการเงินอุดหนุนเพื่อเลี้ยงดู       เด็กแรกเกิด อย่างน้อยปีละ 700 คน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16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ให้ความช่วยเหลือ ในปีงบประมาณ พ.ศ. 2563 </a:t>
                      </a:r>
                      <a:r>
                        <a:rPr lang="th-TH" sz="16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จำนวน 595 คน/มีผู้ได้รับสิทธิ์ทั้งสิ้น จำนวน 6,575 คน</a:t>
                      </a:r>
                      <a:endParaRPr lang="th-TH" sz="1600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98349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5. สนับสนุนให้องค์กรเครือข่ายด้านเด็กและเยาวชนเสนอโครงการเพื่อขอรับการสนับสนุนงบประมาณอย่างน้อยปีละ 5 โครงการ</a:t>
                      </a:r>
                      <a:endParaRPr lang="th-TH" sz="1600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16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ขอรับการสนับสนุน 1 โครงการ คือ โครงการพัฒนาศักยภาพเพื่อสร้างภูมิคุ้มกันเครือข่ายเยาวชนจังหวัดลำพูน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8925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kern="12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6</a:t>
                      </a:r>
                      <a:r>
                        <a:rPr lang="th-TH" sz="16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.จัดโครงการ วัยรุ่น</a:t>
                      </a:r>
                      <a:r>
                        <a:rPr lang="th-TH" sz="16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วัยใสใส่ใจทำดี กลุ่มเป้าหมายเด็กในสถานศึกษาและนอกสถานศึกษา จำนวน 300 คน (</a:t>
                      </a:r>
                      <a:r>
                        <a:rPr lang="th-TH" sz="1600" baseline="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งบพัฒนาจังหวัด</a:t>
                      </a:r>
                      <a:r>
                        <a:rPr lang="th-TH" sz="16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)</a:t>
                      </a:r>
                      <a:endParaRPr lang="th-TH" sz="1600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16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อยู่ระหว่างดำเนินการ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43982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ตัวแทนเนื้อหา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56200370"/>
              </p:ext>
            </p:extLst>
          </p:nvPr>
        </p:nvGraphicFramePr>
        <p:xfrm>
          <a:off x="384339" y="571875"/>
          <a:ext cx="9110951" cy="59561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374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9937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78730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43053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66935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ภารกิจ</a:t>
                      </a: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สถานการณ์</a:t>
                      </a: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เป้าหมายกลยุทธ์</a:t>
                      </a: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ผลการดำเนินงาน</a:t>
                      </a:r>
                    </a:p>
                  </a:txBody>
                  <a:tcPr>
                    <a:solidFill>
                      <a:srgbClr val="FF99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01700">
                <a:tc rowSpan="4">
                  <a:txBody>
                    <a:bodyPr/>
                    <a:lstStyle/>
                    <a:p>
                      <a:pPr algn="l"/>
                      <a:r>
                        <a:rPr lang="en-US" sz="2000" b="1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</a:t>
                      </a:r>
                      <a:r>
                        <a:rPr lang="th-TH" sz="2000" b="1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. การสร้างความเข้มแข็งของสตรีและครอบครัว</a:t>
                      </a:r>
                      <a:endParaRPr lang="th-TH" sz="2000" b="1" kern="1200" dirty="0">
                        <a:solidFill>
                          <a:schemeClr val="dk1"/>
                        </a:solidFill>
                        <a:latin typeface="TH Sarabun New" panose="020B0500040200020003" pitchFamily="34" charset="-34"/>
                        <a:ea typeface="+mn-ea"/>
                        <a:cs typeface="TH Sarabun New" panose="020B0500040200020003" pitchFamily="34" charset="-34"/>
                      </a:endParaRPr>
                    </a:p>
                  </a:txBody>
                  <a:tcPr>
                    <a:noFill/>
                  </a:tcPr>
                </a:tc>
                <a:tc rowSpan="4">
                  <a:txBody>
                    <a:bodyPr/>
                    <a:lstStyle/>
                    <a:p>
                      <a:pPr algn="thaiDist"/>
                      <a:r>
                        <a:rPr lang="th-TH" sz="2000" b="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1.</a:t>
                      </a:r>
                      <a:r>
                        <a:rPr lang="th-TH" sz="2000" b="0" u="none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ข้อมูล </a:t>
                      </a:r>
                      <a:r>
                        <a:rPr lang="th-TH" sz="2000" b="0" u="none" baseline="0" dirty="0" err="1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จปฐ</a:t>
                      </a:r>
                      <a:r>
                        <a:rPr lang="th-TH" sz="2000" b="0" u="none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. </a:t>
                      </a:r>
                      <a:r>
                        <a:rPr lang="th-TH" sz="2000" b="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ตัวชี้วัดที่ 22 รายได้เฉลี่ยครัวเรือนต่อปี ไม่ผ่านเกณฑ์ 264 </a:t>
                      </a:r>
                      <a:r>
                        <a:rPr lang="th-TH" sz="2000" b="0" baseline="0" dirty="0" err="1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คร</a:t>
                      </a:r>
                      <a:r>
                        <a:rPr lang="th-TH" sz="2000" b="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. (</a:t>
                      </a:r>
                      <a:r>
                        <a:rPr lang="th-TH" sz="2000" b="0" baseline="0" dirty="0" err="1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พช</a:t>
                      </a:r>
                      <a:r>
                        <a:rPr lang="th-TH" sz="2000" b="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.,62) </a:t>
                      </a:r>
                    </a:p>
                    <a:p>
                      <a:pPr algn="thaiDist"/>
                      <a:r>
                        <a:rPr lang="th-TH" sz="2000" b="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2.</a:t>
                      </a:r>
                      <a:r>
                        <a:rPr lang="th-TH" sz="2000" b="0" u="none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สถานการณ์ทางสังคม </a:t>
                      </a:r>
                      <a:r>
                        <a:rPr lang="th-TH" sz="2000" b="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ธ.ค.61 พบว่าเป็น</a:t>
                      </a:r>
                    </a:p>
                    <a:p>
                      <a:pPr algn="thaiDist"/>
                      <a:r>
                        <a:rPr lang="th-TH" sz="2000" b="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-ครอบครัวเดี่ยว 95,912 ครอบครัว </a:t>
                      </a:r>
                    </a:p>
                    <a:p>
                      <a:pPr algn="thaiDist"/>
                      <a:r>
                        <a:rPr lang="th-TH" sz="2000" b="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-ครอบครัวขยาย 13,987 ครอบครัว</a:t>
                      </a:r>
                    </a:p>
                    <a:p>
                      <a:pPr algn="thaiDist"/>
                      <a:r>
                        <a:rPr lang="th-TH" sz="2000" b="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-ครอบครัวแหว่งกลาง (มีเฉพาะผู้สูงอายุ อาศัยอยู่กับเด็ก) 2,945 ครอบครัว </a:t>
                      </a:r>
                    </a:p>
                    <a:p>
                      <a:pPr algn="thaiDist"/>
                      <a:r>
                        <a:rPr lang="th-TH" sz="2000" b="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-ครอบครัวเลี้ยงเดี่ยว 2,270 ครอบครัว</a:t>
                      </a:r>
                    </a:p>
                    <a:p>
                      <a:pPr algn="thaiDist"/>
                      <a:r>
                        <a:rPr lang="th-TH" sz="2000" b="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- ครอบครัวหย่าร้าง 2,043 ครอบครัว </a:t>
                      </a:r>
                      <a:r>
                        <a:rPr lang="th-TH" sz="2000" b="0" u="sng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พฤติกรรมที่ไม่เหมาะสมของครอบครัว</a:t>
                      </a:r>
                    </a:p>
                    <a:p>
                      <a:pPr algn="thaiDist"/>
                      <a:r>
                        <a:rPr lang="th-TH" sz="2000" b="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พบมากที่สุด คือติดเครื่องดื่มแอลกอฮอล์ รองลงมา ติดเกมและยาเสพติด การกระทำความรุนแรง 16 ราย ผู้ถูกกระทำเป็นหญิง       13 ราย ส่วนใหญ่เป็นการทำร้ายร่างกาย สาเหตุจากการหึงหวง ติดสุรา และความเครียด</a:t>
                      </a:r>
                      <a:endParaRPr lang="th-TH" sz="2000" b="0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thaiDist"/>
                      <a:r>
                        <a:rPr lang="th-TH" sz="2000" b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1.ประชุมคณะอนุกรรมการส่งเสริมและพัฒนาครอบครัว 2 ครั้ง/ปี </a:t>
                      </a:r>
                    </a:p>
                    <a:p>
                      <a:pPr marL="0" indent="0" algn="thaiDist">
                        <a:buFontTx/>
                        <a:buNone/>
                      </a:pPr>
                      <a:r>
                        <a:rPr lang="en-US" sz="2000" b="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-</a:t>
                      </a:r>
                      <a:r>
                        <a:rPr lang="th-TH" sz="2000" b="0" baseline="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</a:t>
                      </a:r>
                      <a:r>
                        <a:rPr lang="th-TH" sz="2000" b="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จัดทำ</a:t>
                      </a:r>
                      <a:r>
                        <a:rPr lang="th-TH" sz="2000" b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แผนยุทธศาสตร์การพัฒนาครอบครัวประจำปี 2563</a:t>
                      </a:r>
                    </a:p>
                    <a:p>
                      <a:pPr marL="0" indent="0" algn="thaiDist">
                        <a:buFontTx/>
                        <a:buNone/>
                      </a:pPr>
                      <a:r>
                        <a:rPr lang="th-TH" sz="2000" b="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- หารือ</a:t>
                      </a:r>
                      <a:r>
                        <a:rPr lang="th-TH" sz="2000" b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การจัดงานสมัชชาครอบครัว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2000" b="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ยังไม่ได้ดำเนินการ จะ</a:t>
                      </a:r>
                      <a:r>
                        <a:rPr lang="th-TH" sz="2000" b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ดำเนินการจัดประชุมเดือนมีนาคม</a:t>
                      </a:r>
                      <a:r>
                        <a:rPr lang="th-TH" sz="2000" b="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2563 เนื่องจาก</a:t>
                      </a:r>
                      <a:r>
                        <a:rPr lang="th-TH" sz="2000" b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รองบประมาณจากส่วนกลาง 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25605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thaiDist"/>
                      <a:r>
                        <a:rPr lang="th-TH" sz="2000" b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.เพิ่มเครือข่ายการคุ้มครองสิทธิและช่วยเหลือผู้ถูกกระทำด้วยความรุนแรงในครอบครัวในระดับพื้นที่/พัฒนาศักยภาพเพื่อป้องกันและแก้ไขปัญหาความรุนแรงในครอบครัว (ยกระดับ</a:t>
                      </a:r>
                      <a:r>
                        <a:rPr lang="th-TH" sz="2000" b="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ศพค. เป็น ศปกต.) จำนวน  8 แห่ง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2000" b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อยู่ระหว่างดำเนินการ</a:t>
                      </a:r>
                    </a:p>
                    <a:p>
                      <a:r>
                        <a:rPr lang="th-TH" sz="2000" b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- พิจารณาคัดเลือกตำบลที่เข้มแข็งและมีความพร้อม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80981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thaiDist"/>
                      <a:r>
                        <a:rPr lang="th-TH" sz="2000" b="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3.สนับสนุนให้ ศพค. ผ่านการประเมินเกณฑ์มาตรฐาน ศพค. (ใหม่) จำนวน </a:t>
                      </a:r>
                      <a:r>
                        <a:rPr lang="th-TH" sz="2000" b="0" baseline="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  2 </a:t>
                      </a:r>
                      <a:r>
                        <a:rPr lang="th-TH" sz="2000" b="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แห่ง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2000" b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ยังไม่ได้ดำเนินการ เนื่องจากรองบประมาณจากส่วนกลาง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57424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thaiDist"/>
                      <a:endParaRPr lang="th-TH" sz="2000" b="0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h-TH" sz="2000" b="0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92845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ตัวแทนเนื้อหา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1551859"/>
              </p:ext>
            </p:extLst>
          </p:nvPr>
        </p:nvGraphicFramePr>
        <p:xfrm>
          <a:off x="377703" y="288691"/>
          <a:ext cx="9110951" cy="6339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01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13293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78730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43053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66935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ภารกิจ</a:t>
                      </a: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สถานการณ์</a:t>
                      </a: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เป้าหมายกลยุทธ์</a:t>
                      </a: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ผลการดำเนินงาน</a:t>
                      </a:r>
                    </a:p>
                  </a:txBody>
                  <a:tcPr>
                    <a:solidFill>
                      <a:srgbClr val="FF99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9498">
                <a:tc rowSpan="5">
                  <a:txBody>
                    <a:bodyPr/>
                    <a:lstStyle/>
                    <a:p>
                      <a:pPr algn="l"/>
                      <a:r>
                        <a:rPr lang="en-US" sz="2000" b="1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3</a:t>
                      </a:r>
                      <a:r>
                        <a:rPr lang="th-TH" sz="2000" b="1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. การรองรับสังคมผู้สูงอายุ</a:t>
                      </a:r>
                      <a:endParaRPr lang="th-TH" sz="2000" b="1" kern="1200" dirty="0">
                        <a:solidFill>
                          <a:schemeClr val="dk1"/>
                        </a:solidFill>
                        <a:latin typeface="TH Sarabun New" panose="020B0500040200020003" pitchFamily="34" charset="-34"/>
                        <a:ea typeface="+mn-ea"/>
                        <a:cs typeface="TH Sarabun New" panose="020B0500040200020003" pitchFamily="34" charset="-34"/>
                      </a:endParaRPr>
                    </a:p>
                    <a:p>
                      <a:endParaRPr lang="th-TH" sz="2000" b="1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noFill/>
                  </a:tcPr>
                </a:tc>
                <a:tc rowSpan="5">
                  <a:txBody>
                    <a:bodyPr/>
                    <a:lstStyle/>
                    <a:p>
                      <a:pPr marL="0" indent="0" algn="thaiDist">
                        <a:buFont typeface="Arial" panose="020B0604020202020204" pitchFamily="34" charset="0"/>
                        <a:buNone/>
                      </a:pPr>
                      <a:r>
                        <a:rPr lang="th-TH" sz="2000" b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1.</a:t>
                      </a:r>
                      <a:r>
                        <a:rPr lang="th-TH" sz="2000" b="0" u="none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จำนวนผู้สูงอายุ</a:t>
                      </a:r>
                      <a:r>
                        <a:rPr lang="th-TH" sz="2000" b="0" u="none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ในจังหวัดลำพูน       </a:t>
                      </a:r>
                      <a:r>
                        <a:rPr lang="th-TH" sz="2000" b="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88,721 คน คิดเป็นร้อยละ 21.85 ของประชากรทั้งหมด (405,955 คน) จัดเป็นอันดับ 3 ของประเทศ และเป็นอันดับ 2    ของภาคเหนือรองจากจังหวัดลำปาง มีผลทำให้จังหวัดลำพูนเป็นสังคมผู้สูงอายุโดยสมบูรณ์ (</a:t>
                      </a:r>
                      <a:r>
                        <a:rPr lang="en-US" sz="2000" b="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Aged</a:t>
                      </a:r>
                      <a:r>
                        <a:rPr lang="th-TH" sz="2000" b="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</a:t>
                      </a:r>
                      <a:r>
                        <a:rPr lang="en-US" sz="2000" b="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Society</a:t>
                      </a:r>
                      <a:r>
                        <a:rPr lang="th-TH" sz="2000" b="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)(กรมกิจการผู้สูงอายุ31 ธ.ค.61) 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th-TH" sz="2000" b="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2.จำแนกเป็น ติดสังคม ร้อยละ 97.04 ติดบ้าน ร้อยละ 2.42 และป่วยติดเตียง ร้อยละ 0.54 (</a:t>
                      </a:r>
                      <a:r>
                        <a:rPr lang="en-US" sz="2000" b="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Health</a:t>
                      </a:r>
                      <a:r>
                        <a:rPr lang="th-TH" sz="2000" b="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</a:t>
                      </a:r>
                      <a:r>
                        <a:rPr lang="en-US" sz="2000" b="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Data center:</a:t>
                      </a:r>
                      <a:r>
                        <a:rPr lang="th-TH" sz="2000" b="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สสจ.ลพ.,ก.ย.62)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th-TH" sz="2000" b="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3. </a:t>
                      </a:r>
                      <a:r>
                        <a:rPr lang="th-TH" sz="2000" b="0" u="none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อยู่ในครอบครัวยากจน  </a:t>
                      </a:r>
                      <a:r>
                        <a:rPr lang="th-TH" sz="2000" b="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2,427 คน /ป่วยติดเตียงเรื้อรัง 1,539 ราย /ดูแลบุคคลในครอบครัว 833 คน /อยู่ลำพังไม่มีผู้ดูแล 426 คน (สถานการณ์ทางสังคม,พมจ.,61)</a:t>
                      </a:r>
                    </a:p>
                    <a:p>
                      <a:pPr marL="0" indent="0" algn="thaiDist">
                        <a:buFont typeface="Arial" panose="020B0604020202020204" pitchFamily="34" charset="0"/>
                        <a:buNone/>
                      </a:pPr>
                      <a:r>
                        <a:rPr lang="th-TH" sz="2000" b="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3.</a:t>
                      </a:r>
                      <a:r>
                        <a:rPr lang="th-TH" sz="2000" b="0" u="none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ข้อมูล </a:t>
                      </a:r>
                      <a:r>
                        <a:rPr lang="th-TH" sz="2000" b="0" u="none" baseline="0" dirty="0" err="1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จปฐ</a:t>
                      </a:r>
                      <a:r>
                        <a:rPr lang="th-TH" sz="2000" b="0" u="none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. </a:t>
                      </a:r>
                      <a:r>
                        <a:rPr lang="th-TH" sz="2000" b="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ตัวชี้วัดที่ 21 คนอายุ             60 ปีขึ้นไป มีอาชีพและรายได้ ไม่ผ่านเกณฑ์เกณฑ์ 1,607 คน (</a:t>
                      </a:r>
                      <a:r>
                        <a:rPr lang="th-TH" sz="2000" b="0" baseline="0" dirty="0" err="1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จปฐ</a:t>
                      </a:r>
                      <a:r>
                        <a:rPr lang="th-TH" sz="2000" b="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.,62)</a:t>
                      </a:r>
                      <a:endParaRPr lang="th-TH" sz="2000" b="0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thaiDist"/>
                      <a:r>
                        <a:rPr lang="th-TH" sz="2000" b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1.จัดทำแผนปฏิบัติการประจำปี</a:t>
                      </a:r>
                      <a:r>
                        <a:rPr lang="th-TH" sz="2000" b="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2563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2000" b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ดำเนินการแล้ว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16097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thaiDist"/>
                      <a:r>
                        <a:rPr lang="th-TH" sz="2000" b="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2.พัฒนาศักยภาพองค์กรเครือข่ายให้ตระหนักและเตรียมความพร้อมสู่วัยผู้สูงอายุอย่างมีคุณภาพ อย่างน้อยจำนวน 300 คน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2000" b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ยังไม่ได้ดำเนินการ</a:t>
                      </a:r>
                    </a:p>
                    <a:p>
                      <a:r>
                        <a:rPr lang="th-TH" sz="2000" b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- จะดำเนินการใน</a:t>
                      </a:r>
                      <a:r>
                        <a:rPr lang="th-TH" sz="2000" b="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เดือน มี.ค.</a:t>
                      </a:r>
                      <a:r>
                        <a:rPr lang="th-TH" sz="2000" b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63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436816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thaiDist"/>
                      <a:r>
                        <a:rPr lang="th-TH" sz="2000" b="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3.ส่งเสริมสนับสนุนให้องค์กรภาคีเครือข่ายผู้สูงอายุเข้าถึงกองทุนต่างๆ เพิ่มขึ้นอย่างน้อย 10 โครงการ 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2000" b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- ดำเนินการแล้ว 3 โครงการ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th-TH" sz="2000" b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- อยู่ระหว่างแก้ไข 2 โครงการ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th-TH" sz="2000" b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- จะจัดอบรมวิธีการเขียนโครงการ ในไตรมาสที่ </a:t>
                      </a:r>
                      <a:r>
                        <a:rPr lang="th-TH" sz="2000" b="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</a:t>
                      </a:r>
                      <a:endParaRPr lang="th-TH" sz="2000" b="0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61151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thaiDist"/>
                      <a:r>
                        <a:rPr lang="th-TH" sz="2000" b="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4. สื่อสารสังคม ให้ตระหนักรู้ เห็นความสำคัญและเตรียมความพร้อมในการเป็นสังคมผู้สูงอายุ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2000" b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ดำเนินการต่อเนื่อง ในการประชุม อบรม และจัดงานต่าง ๆ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7118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thaiDist"/>
                      <a:r>
                        <a:rPr lang="th-TH" sz="2000" b="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5.สนับสนุนการประกอบอาชีพของผู้สูงอายุโดยผ่านการกู้ยืมเงินผ่านกองทุนผู้สูงอายุ ไม่น้อยกว่า 30 คน/ปี</a:t>
                      </a:r>
                      <a:endParaRPr lang="th-TH" sz="2000" b="0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2000" b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- อนุมัติกู้ยืมฯแล้ว 2 คน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th-TH" sz="2000" b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- แก้ไขคำร้อง 5 คน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th-TH" sz="2000" b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- ตรวจคำร้อง 3 คน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th-TH" sz="2000" b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- ดำเนินการถึง ก.ย.63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95794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ตัวแทนเนื้อหา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08240744"/>
              </p:ext>
            </p:extLst>
          </p:nvPr>
        </p:nvGraphicFramePr>
        <p:xfrm>
          <a:off x="257577" y="104537"/>
          <a:ext cx="9491729" cy="6629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405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2417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90379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53211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13015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ภารกิจ</a:t>
                      </a: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สถานการณ์</a:t>
                      </a: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เป้าหมายกลยุทธ์</a:t>
                      </a: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ผลการดำเนินงาน</a:t>
                      </a:r>
                    </a:p>
                  </a:txBody>
                  <a:tcPr>
                    <a:solidFill>
                      <a:srgbClr val="FF99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33290"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 การพัฒนาคุณภาพชีวิต</a:t>
                      </a:r>
                      <a:r>
                        <a:rPr lang="en-US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</a:t>
                      </a:r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คนพิการ</a:t>
                      </a:r>
                      <a:endParaRPr lang="th-TH" sz="2000" b="1" kern="1200" dirty="0">
                        <a:solidFill>
                          <a:schemeClr val="dk1"/>
                        </a:solidFill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  <a:p>
                      <a:endParaRPr lang="th-TH" sz="20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noFill/>
                  </a:tcPr>
                </a:tc>
                <a:tc rowSpan="5">
                  <a:txBody>
                    <a:bodyPr/>
                    <a:lstStyle/>
                    <a:p>
                      <a:pPr marL="0" marR="0" lvl="0" indent="0" algn="thai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1.คนพิการ 22,415 คน คิดเป็นร้อยละ 5.52 เป็นอันดับ</a:t>
                      </a:r>
                      <a:r>
                        <a:rPr lang="th-TH" sz="20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1 ของประเทศ </a:t>
                      </a:r>
                    </a:p>
                    <a:p>
                      <a:pPr marL="0" marR="0" lvl="0" indent="0" algn="thai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2.</a:t>
                      </a:r>
                      <a:r>
                        <a:rPr lang="th-TH" sz="20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เป็นผู้สูงอายุ</a:t>
                      </a:r>
                      <a:r>
                        <a:rPr lang="th-TH" sz="20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14,528 คน คิดเป็นร้อยละ 64.81 รองลงมาอายุ 19 -59 ปี </a:t>
                      </a:r>
                      <a:r>
                        <a:rPr lang="th-TH" sz="2000" baseline="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จำนวน     7,163 </a:t>
                      </a:r>
                      <a:r>
                        <a:rPr lang="th-TH" sz="20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คน คิดเป็นร้อยละ 31.95 </a:t>
                      </a:r>
                    </a:p>
                    <a:p>
                      <a:pPr marL="0" marR="0" lvl="0" indent="0" algn="thai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3.พิการทางการเคลื่อนไหว /รองลงมาคือการได้ยินหรือสื่อความหมาย /และการมองเห็น ตามลำดับ </a:t>
                      </a:r>
                    </a:p>
                    <a:p>
                      <a:pPr marL="0" marR="0" lvl="0" indent="0" algn="thai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4.คนพิการอาศัยอยู่ในพื้นที่ อำเภอเมือง อำเภอป่าซางและลี้ </a:t>
                      </a:r>
                    </a:p>
                    <a:p>
                      <a:pPr marL="0" marR="0" lvl="0" indent="0" algn="thai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5.ปัญหาของคนพิการ คือ ครอบครัวมีรายได้น้อย/ ไม่ได้รับการศึกษา (</a:t>
                      </a:r>
                      <a:r>
                        <a:rPr lang="th-TH" sz="2000" baseline="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ศูนย์บริการคน</a:t>
                      </a:r>
                      <a:r>
                        <a:rPr lang="th-TH" sz="20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พิการจังหวัดลำพูน,2562)</a:t>
                      </a:r>
                      <a:endParaRPr lang="th-TH" sz="2000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  <a:p>
                      <a:pPr algn="thaiDist"/>
                      <a:endParaRPr lang="th-TH" sz="2000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thaiDist"/>
                      <a:r>
                        <a:rPr lang="th-TH" sz="20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1. ประชุมจัดทำแผนปฏิบัติการส่งเสริมและพัฒนาคุณภาพชีวิตคนพิการ</a:t>
                      </a:r>
                      <a:r>
                        <a:rPr lang="th-TH" sz="20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ปี 63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20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ดำเนินการแล้วเมื่อวันที่  </a:t>
                      </a:r>
                      <a:r>
                        <a:rPr lang="th-TH" sz="20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       </a:t>
                      </a:r>
                      <a:r>
                        <a:rPr lang="th-TH" sz="2000" baseline="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  </a:t>
                      </a:r>
                      <a:r>
                        <a:rPr lang="th-TH" sz="200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17 </a:t>
                      </a:r>
                      <a:r>
                        <a:rPr lang="th-TH" sz="20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มกราคม 2563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59319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thaiDist"/>
                      <a:r>
                        <a:rPr lang="th-TH" sz="20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2.สนับสนุนให้สถานประกอบการปฏิบัติตามกฎหมายจ้างงาน</a:t>
                      </a:r>
                      <a:r>
                        <a:rPr lang="th-TH" sz="20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ม.</a:t>
                      </a:r>
                      <a:r>
                        <a:rPr lang="th-TH" sz="2000" baseline="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33 และ ม.</a:t>
                      </a:r>
                      <a:r>
                        <a:rPr lang="th-TH" sz="20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35 </a:t>
                      </a:r>
                      <a:r>
                        <a:rPr lang="th-TH" sz="2000" baseline="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ร้อย</a:t>
                      </a:r>
                      <a:r>
                        <a:rPr lang="th-TH" sz="20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ละ 100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20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อยู่ระหว่างดำเนินการ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th-TH" sz="200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- มี</a:t>
                      </a:r>
                      <a:r>
                        <a:rPr lang="th-TH" sz="20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หนังสือแจ้ง สปก.ให้ปฏิบัติตามกฎหมาย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th-TH" sz="200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- จะ</a:t>
                      </a:r>
                      <a:r>
                        <a:rPr lang="th-TH" sz="20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จัดประชุมกับ </a:t>
                      </a:r>
                      <a:r>
                        <a:rPr lang="th-TH" sz="2000" dirty="0" err="1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สปก</a:t>
                      </a:r>
                      <a:r>
                        <a:rPr lang="th-TH" sz="200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. ใน</a:t>
                      </a:r>
                      <a:r>
                        <a:rPr lang="th-TH" sz="20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เดือนมี.ค.63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3976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thaiDist"/>
                      <a:r>
                        <a:rPr lang="th-TH" sz="20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3. ส่งเสริมสนับสนุนองค์กร ภาคีเครือข่ายด้านคนพิการเสนอโครงการเพื่อขอรับการสนับสนุนงบประมาณจากกองทุนฯ </a:t>
                      </a:r>
                      <a:r>
                        <a:rPr lang="th-TH" sz="2000" baseline="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     ไม่</a:t>
                      </a:r>
                      <a:r>
                        <a:rPr lang="th-TH" sz="20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น้อยกว่า 20 โครงการต่อปี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20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อยู่ระหว่างดำเนินการถึง </a:t>
                      </a:r>
                      <a:r>
                        <a:rPr lang="th-TH" sz="200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ก.ค. 63</a:t>
                      </a:r>
                      <a:endParaRPr lang="th-TH" sz="2000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  <a:p>
                      <a:r>
                        <a:rPr lang="th-TH" sz="20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- มีโครงการที่ได้รับการอนุมัติ</a:t>
                      </a:r>
                      <a:r>
                        <a:rPr lang="th-TH" sz="200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แล้ว </a:t>
                      </a:r>
                      <a:r>
                        <a:rPr lang="th-TH" sz="20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10 โครงการ 140,000 บาท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0863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4. ส่งเสริมอาชีพแก่คนพิการและ</a:t>
                      </a:r>
                      <a:r>
                        <a:rPr lang="th-TH" sz="2000" baseline="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ผู้ดูแล   ใน</a:t>
                      </a:r>
                      <a:r>
                        <a:rPr lang="th-TH" sz="20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รูปแบบการกู้ยืมเงินผ่านกองทุน     </a:t>
                      </a:r>
                      <a:r>
                        <a:rPr lang="th-TH" sz="2000" baseline="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    ไม่</a:t>
                      </a:r>
                      <a:r>
                        <a:rPr lang="th-TH" sz="20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น้อยกว่า 100 รายต่อปี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อยู่ระหว่างดำเนินการ</a:t>
                      </a:r>
                    </a:p>
                    <a:p>
                      <a:r>
                        <a:rPr lang="th-TH" sz="20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- มีคนพิการที่ได้รับการอนุมัติให้กู้ยืมเงินแล้ว 21 ราย 1,200,000.-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459319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thaiDist"/>
                      <a:r>
                        <a:rPr lang="th-TH" sz="20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5.ส่งเสริมการเข้าถึงสิทธิ์สวัสดิการคนพิการโดยผ่านศูนย์บริการคนพิการ      ไม่น้อยกว่า </a:t>
                      </a:r>
                      <a:r>
                        <a:rPr lang="en-US" sz="20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3.000</a:t>
                      </a:r>
                      <a:r>
                        <a:rPr lang="th-TH" sz="20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คน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9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อยู่ระหว่างดำเนินการถึง ก.ย.63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th-TH" sz="190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- ออก</a:t>
                      </a:r>
                      <a:r>
                        <a:rPr lang="th-TH" sz="19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บัตร/ต่ออายุบัตร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th-TH" sz="190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- รับ</a:t>
                      </a:r>
                      <a:r>
                        <a:rPr lang="th-TH" sz="19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บริการผู้ช่วยคนพิการ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th-TH" sz="190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- ปรับ</a:t>
                      </a:r>
                      <a:r>
                        <a:rPr lang="th-TH" sz="19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สภาพแวดล้อมและที่อยู่อาศัย/กายอุปกรณ์/เงินกู้ยืม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35356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ตัวแทนเนื้อหา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4930289"/>
              </p:ext>
            </p:extLst>
          </p:nvPr>
        </p:nvGraphicFramePr>
        <p:xfrm>
          <a:off x="356297" y="640284"/>
          <a:ext cx="9110951" cy="54492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01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13293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78730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43053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69766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ภารกิจ</a:t>
                      </a: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สถานการณ์</a:t>
                      </a: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เป้าหมายกลยุทธ์</a:t>
                      </a: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ผลการดำเนินงาน</a:t>
                      </a:r>
                    </a:p>
                  </a:txBody>
                  <a:tcPr>
                    <a:solidFill>
                      <a:srgbClr val="FF99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21393">
                <a:tc rowSpan="2">
                  <a:txBody>
                    <a:bodyPr/>
                    <a:lstStyle/>
                    <a:p>
                      <a:pPr algn="l"/>
                      <a:r>
                        <a:rPr lang="en-US" sz="2400" b="1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5</a:t>
                      </a:r>
                      <a:r>
                        <a:rPr lang="th-TH" sz="2400" b="1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. การพัฒนาที่อยู่อาศัย</a:t>
                      </a:r>
                      <a:endParaRPr lang="th-TH" sz="2400" b="1" kern="1200" dirty="0">
                        <a:solidFill>
                          <a:schemeClr val="dk1"/>
                        </a:solidFill>
                        <a:latin typeface="TH Sarabun New" panose="020B0500040200020003" pitchFamily="34" charset="-34"/>
                        <a:ea typeface="+mn-ea"/>
                        <a:cs typeface="TH Sarabun New" panose="020B0500040200020003" pitchFamily="34" charset="-34"/>
                      </a:endParaRPr>
                    </a:p>
                  </a:txBody>
                  <a:tcPr>
                    <a:noFill/>
                  </a:tcPr>
                </a:tc>
                <a:tc rowSpan="2">
                  <a:txBody>
                    <a:bodyPr/>
                    <a:lstStyle/>
                    <a:p>
                      <a:pPr algn="thaiDist"/>
                      <a:r>
                        <a:rPr lang="th-TH" sz="2400" b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1.</a:t>
                      </a:r>
                      <a:r>
                        <a:rPr lang="th-TH" sz="2400" b="0" u="none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ข้อมูล </a:t>
                      </a:r>
                      <a:r>
                        <a:rPr lang="th-TH" sz="2400" b="0" u="none" dirty="0" err="1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จปฐ</a:t>
                      </a:r>
                      <a:r>
                        <a:rPr lang="th-TH" sz="2400" b="0" u="none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. ตัวชี้วัด</a:t>
                      </a:r>
                      <a:r>
                        <a:rPr lang="th-TH" sz="2400" b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ที่</a:t>
                      </a:r>
                      <a:r>
                        <a:rPr lang="th-TH" sz="2400" b="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8 </a:t>
                      </a:r>
                      <a:r>
                        <a:rPr lang="th-TH" sz="2400" b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ครัวเรือนมีความมั่นคงในที่อยู่อาศัย</a:t>
                      </a:r>
                      <a:r>
                        <a:rPr lang="th-TH" sz="2400" b="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และบ้านมีสภาพคงทนถาวร ไม่ผ่านเกณฑ์ </a:t>
                      </a:r>
                      <a:r>
                        <a:rPr lang="th-TH" sz="2400" b="0" baseline="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     23 </a:t>
                      </a:r>
                      <a:r>
                        <a:rPr lang="th-TH" sz="2400" b="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ครัวเรือน (</a:t>
                      </a:r>
                      <a:r>
                        <a:rPr lang="th-TH" sz="2400" b="0" baseline="0" dirty="0" err="1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พช</a:t>
                      </a:r>
                      <a:r>
                        <a:rPr lang="th-TH" sz="2400" b="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.,62)</a:t>
                      </a:r>
                    </a:p>
                    <a:p>
                      <a:pPr algn="thaiDist"/>
                      <a:r>
                        <a:rPr lang="th-TH" sz="2400" b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2.</a:t>
                      </a:r>
                      <a:r>
                        <a:rPr lang="th-TH" sz="2400" b="0" u="none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ข้อมูลสถานการณ์ทางสังคมผล</a:t>
                      </a:r>
                      <a:r>
                        <a:rPr lang="th-TH" sz="2400" b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การสำรวจปัญหาที่อยู่อาศัย</a:t>
                      </a:r>
                      <a:r>
                        <a:rPr lang="th-TH" sz="2400" b="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โดยสถาบันพัฒนาองค์กรชุมชน (</a:t>
                      </a:r>
                      <a:r>
                        <a:rPr lang="th-TH" sz="2400" b="0" baseline="0" dirty="0" err="1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พอช</a:t>
                      </a:r>
                      <a:r>
                        <a:rPr lang="th-TH" sz="2400" b="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.) 1,807 ครัวเรือน (</a:t>
                      </a:r>
                      <a:r>
                        <a:rPr lang="th-TH" sz="2400" b="0" baseline="0" dirty="0" err="1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พมจ</a:t>
                      </a:r>
                      <a:r>
                        <a:rPr lang="th-TH" sz="2400" b="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.</a:t>
                      </a:r>
                      <a:r>
                        <a:rPr lang="th-TH" sz="2400" b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,61)</a:t>
                      </a:r>
                    </a:p>
                    <a:p>
                      <a:pPr algn="thaiDist"/>
                      <a:r>
                        <a:rPr lang="th-TH" sz="2400" b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3.</a:t>
                      </a:r>
                      <a:r>
                        <a:rPr lang="th-TH" sz="2400" b="0" u="none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ข้อมูลศูนย์บริการคนพิการระดับทั่วไป</a:t>
                      </a:r>
                      <a:r>
                        <a:rPr lang="th-TH" sz="2400" b="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คนพิการที่ต้องการปรับปรุงที่อยู่อาศัย จำนวน 112 ครัวเรือน (ศูนย์บริการคนพิการระดับจังหวัด,62)</a:t>
                      </a:r>
                      <a:endParaRPr lang="th-TH" sz="2400" b="0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thaiDist"/>
                      <a:r>
                        <a:rPr lang="th-TH" sz="2400" b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1.ประชุมแผนการพัฒนาที่อยู่อาศัย ประจำปี 2563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2400" b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อยู่ระหว่างดำเนินการ      จะดำเนินการจัดประชุมเดือนกุมภาพันธ์</a:t>
                      </a:r>
                      <a:r>
                        <a:rPr lang="th-TH" sz="2400" b="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2563</a:t>
                      </a:r>
                      <a:endParaRPr lang="th-TH" sz="2400" b="0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58132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thaiDist"/>
                      <a:r>
                        <a:rPr lang="th-TH" sz="2400" b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2.พัฒนาที่อยู่อาศัยให้เหมาะสมสำหรับผู้สูงอายุ และคนพิการ</a:t>
                      </a:r>
                      <a:r>
                        <a:rPr lang="th-TH" sz="2400" b="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</a:t>
                      </a:r>
                      <a:r>
                        <a:rPr lang="th-TH" sz="2400" b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อย่างน้อยปีละ 450 หลัง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th-TH" sz="2800" b="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- พก.  </a:t>
                      </a:r>
                      <a:r>
                        <a:rPr lang="th-TH" sz="2800" b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172 หลัง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th-TH" sz="2800" b="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- </a:t>
                      </a:r>
                      <a:r>
                        <a:rPr lang="th-TH" sz="2800" b="0" dirty="0" err="1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ผส</a:t>
                      </a:r>
                      <a:r>
                        <a:rPr lang="th-TH" sz="2800" b="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. </a:t>
                      </a:r>
                      <a:r>
                        <a:rPr lang="th-TH" sz="2800" b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30 หลัง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th-TH" sz="2800" b="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- </a:t>
                      </a:r>
                      <a:r>
                        <a:rPr lang="th-TH" sz="2800" b="0" dirty="0" err="1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พอช</a:t>
                      </a:r>
                      <a:r>
                        <a:rPr lang="th-TH" sz="2800" b="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. </a:t>
                      </a:r>
                      <a:r>
                        <a:rPr lang="th-TH" sz="2800" b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248 หลัง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2400" b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อยู่ระหว่างดำเนินการ</a:t>
                      </a:r>
                    </a:p>
                    <a:p>
                      <a:r>
                        <a:rPr lang="th-TH" sz="2400" b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- สำรวจรวบรวมข้อมูลเรียบร้อยแล้ว</a:t>
                      </a:r>
                    </a:p>
                    <a:p>
                      <a:r>
                        <a:rPr lang="th-TH" sz="2400" b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- รอ อปท./ศูนย์บริการคนพิการทั่วไป จัดทำแบบแปลน/</a:t>
                      </a:r>
                      <a:r>
                        <a:rPr lang="th-TH" sz="2400" b="0" dirty="0" err="1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ปร</a:t>
                      </a:r>
                      <a:r>
                        <a:rPr lang="th-TH" sz="2400" b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.4-5/แบบขอรับการช่วยเหลือ มาให้สำนักงานฯ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81244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ตัวแทนเนื้อหา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3681056"/>
              </p:ext>
            </p:extLst>
          </p:nvPr>
        </p:nvGraphicFramePr>
        <p:xfrm>
          <a:off x="495760" y="758788"/>
          <a:ext cx="9110951" cy="539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01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13293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78730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43053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66935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ภารกิจ</a:t>
                      </a: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สถานการณ์</a:t>
                      </a: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เป้าหมายกลยุทธ์</a:t>
                      </a: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ผลการดำเนินงาน</a:t>
                      </a:r>
                    </a:p>
                  </a:txBody>
                  <a:tcPr>
                    <a:solidFill>
                      <a:srgbClr val="FF99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01700">
                <a:tc rowSpan="4">
                  <a:txBody>
                    <a:bodyPr/>
                    <a:lstStyle/>
                    <a:p>
                      <a:pPr algn="l"/>
                      <a:r>
                        <a:rPr lang="en-US" sz="2000" b="1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6</a:t>
                      </a:r>
                      <a:r>
                        <a:rPr lang="th-TH" sz="2000" b="1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. การป้องกันและแก้ไขปัญหา        การค้ามนุษย์</a:t>
                      </a:r>
                      <a:endParaRPr lang="th-TH" sz="2000" b="1" kern="1200" dirty="0">
                        <a:solidFill>
                          <a:schemeClr val="dk1"/>
                        </a:solidFill>
                        <a:latin typeface="TH Sarabun New" panose="020B0500040200020003" pitchFamily="34" charset="-34"/>
                        <a:ea typeface="+mn-ea"/>
                        <a:cs typeface="TH Sarabun New" panose="020B0500040200020003" pitchFamily="34" charset="-34"/>
                      </a:endParaRPr>
                    </a:p>
                  </a:txBody>
                  <a:tcPr>
                    <a:noFill/>
                  </a:tcPr>
                </a:tc>
                <a:tc rowSpan="4">
                  <a:txBody>
                    <a:bodyPr/>
                    <a:lstStyle/>
                    <a:p>
                      <a:pPr algn="thaiDist"/>
                      <a:r>
                        <a:rPr lang="th-TH" sz="20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จังหวัดลำพูนมีสถานการณ์ค้ามนุษย์อยู่ในระดับเบาบาง พบผู้ตกเป็นเหยื่อค้ามนุษย์  ครั้งแรกปี 2557 เป็นการขายบริการทางเพศของเด็กชายอายุไม่เกิน</a:t>
                      </a:r>
                      <a:r>
                        <a:rPr lang="th-TH" sz="20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</a:t>
                      </a:r>
                      <a:r>
                        <a:rPr lang="th-TH" sz="20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18 ปี </a:t>
                      </a:r>
                      <a:r>
                        <a:rPr lang="th-TH" sz="200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ปัญหา       ส่วน</a:t>
                      </a:r>
                      <a:r>
                        <a:rPr lang="th-TH" sz="20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ใหญ่ที่พบเป็นการเข้าเมืองผิดกฎหมาย</a:t>
                      </a:r>
                      <a:r>
                        <a:rPr lang="th-TH" sz="20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สัญชาติ </a:t>
                      </a:r>
                      <a:r>
                        <a:rPr lang="th-TH" sz="2000" baseline="0" dirty="0" err="1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เมียน</a:t>
                      </a:r>
                      <a:r>
                        <a:rPr lang="th-TH" sz="2000" baseline="0" dirty="0" err="1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มา</a:t>
                      </a:r>
                      <a:r>
                        <a:rPr lang="th-TH" sz="20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รองลงมาคือสัญชาติกัมพูชา ลำพูนมีสถานะเป็นทางผ่านการเคลื่อนย้ายแรงงานโดยขนส่งมวลชน สถานะปลายทางเป็นแรงงานภาคเกษตรกรรมในฤดูเก็บเกี่ยวลำไย</a:t>
                      </a:r>
                      <a:endParaRPr lang="th-TH" sz="2000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thaiDist"/>
                      <a:r>
                        <a:rPr lang="th-TH" sz="20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1. ประชุมทบทวนแผนปฏิบัติการป้องกันและปราบปรามการค้ามนุษย์ </a:t>
                      </a:r>
                      <a:r>
                        <a:rPr lang="th-TH" sz="200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  ปี </a:t>
                      </a:r>
                      <a:r>
                        <a:rPr lang="th-TH" sz="20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63 และจัดทำแผนปฏิบัติการป้องกันและปราบปรามการค้ามนุษย์ ปี 64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2000" b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ดำเนินการแล้วเมื่อ 29 พ.ย.62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th-TH" sz="2000" b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- มี 9 โครงการ ที่บรรจุในแผนฯ(พมจ. 2 โครงการดำเนินการแล้ว) 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25605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thaiDist"/>
                      <a:r>
                        <a:rPr lang="th-TH" sz="20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2. สนับสนุนให้หน่วยงานที่เกี่ยวข้องขอรับการสนับสนุนงบประมาณจากกองทุนฯ</a:t>
                      </a:r>
                      <a:r>
                        <a:rPr lang="th-TH" sz="20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เพื่อนำมาขับเคลื่อนงานป้องกันและปราบปราบการค้ามนุษย์ อย่างน้อยปีละ 5 โครงการ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ดำเนินการแล้วเมื่อ 29 พ.ย.62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- มี 7 โครงการของหน่วยงาน/องค์กรที่บรรจุในแผนฯ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- รอการนำส่งโครงการฯ</a:t>
                      </a:r>
                    </a:p>
                    <a:p>
                      <a:endParaRPr lang="th-TH" sz="2000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80981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thaiDist"/>
                      <a:r>
                        <a:rPr lang="th-TH" sz="20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3. พัฒนาศักยภาพภาคี เครือข่ายให้เป็นผู้เฝ้าระวังและแจ้งเหตุในพื้นที่เบื้องต้น อย่างน้อยปีละ 300 คน 2 รุ่น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20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จะดำเนินการในวันที่</a:t>
                      </a:r>
                      <a:r>
                        <a:rPr lang="th-TH" sz="20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28 มกราคม 2563 และจะดำเนินการอีก</a:t>
                      </a:r>
                      <a:r>
                        <a:rPr lang="th-TH" sz="2000" baseline="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ครั้ง    ใน</a:t>
                      </a:r>
                      <a:r>
                        <a:rPr lang="th-TH" sz="20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เดือนพฤษภาคม 2563</a:t>
                      </a:r>
                      <a:endParaRPr lang="th-TH" sz="2000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57424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thaiDist"/>
                      <a:r>
                        <a:rPr lang="th-TH" sz="20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4. รณรงค์สร้างการรับรู้และป้องกันการค้ามนุษย์ในระดับพื้นที่ อย่าง</a:t>
                      </a:r>
                      <a:r>
                        <a:rPr lang="th-TH" sz="2000" baseline="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น้อย  ปี</a:t>
                      </a:r>
                      <a:r>
                        <a:rPr lang="th-TH" sz="20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ละ 12 ครั้ง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20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ดำเนินการไปแล้ว จำนวน 5 ครั้ง</a:t>
                      </a:r>
                    </a:p>
                    <a:p>
                      <a:r>
                        <a:rPr lang="th-TH" sz="20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- ร่วมกับการจัดระเบียบคนไร้ที่พึ่งและผู้กระทำการขอทาน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09418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ตัวแทนเนื้อหา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29756304"/>
              </p:ext>
            </p:extLst>
          </p:nvPr>
        </p:nvGraphicFramePr>
        <p:xfrm>
          <a:off x="418642" y="524895"/>
          <a:ext cx="9110951" cy="5803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94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0336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78730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43053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31128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ภารกิจ</a:t>
                      </a: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สถานการณ์</a:t>
                      </a: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เป้าหมายกลยุทธ์</a:t>
                      </a:r>
                    </a:p>
                  </a:txBody>
                  <a:tcP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ผลการดำเนินงาน</a:t>
                      </a:r>
                    </a:p>
                  </a:txBody>
                  <a:tcPr>
                    <a:solidFill>
                      <a:srgbClr val="FF99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68743">
                <a:tc rowSpan="4">
                  <a:txBody>
                    <a:bodyPr/>
                    <a:lstStyle/>
                    <a:p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7. การพัฒนาระบบสวัสดิการสังคมและ จิตอาสาเพื่อสังคม</a:t>
                      </a:r>
                    </a:p>
                  </a:txBody>
                  <a:tcPr>
                    <a:noFill/>
                  </a:tcPr>
                </a:tc>
                <a:tc rowSpan="4">
                  <a:txBody>
                    <a:bodyPr/>
                    <a:lstStyle/>
                    <a:p>
                      <a:pPr algn="thaiDist"/>
                      <a:r>
                        <a:rPr lang="th-TH" sz="20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1. จังหวัดลำพูนมีผู้รับบริการตามโครงการบัตรสวัสดิการแห่งรัฐ</a:t>
                      </a:r>
                      <a:r>
                        <a:rPr lang="th-TH" sz="20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จำนวน 97,780 คน 8,212 คน (สำนักงานจังหวัดลำพูน, ต.ค.2561) เป็นผู้ได้รับสวัสดิการจาก </a:t>
                      </a:r>
                      <a:r>
                        <a:rPr lang="th-TH" sz="2000" baseline="0" dirty="0" err="1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พม</a:t>
                      </a:r>
                      <a:r>
                        <a:rPr lang="th-TH" sz="20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.แล้ว 34,837 คน</a:t>
                      </a:r>
                    </a:p>
                    <a:p>
                      <a:pPr algn="thaiDist"/>
                      <a:r>
                        <a:rPr lang="th-TH" sz="20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2.ข้อมูล </a:t>
                      </a:r>
                      <a:r>
                        <a:rPr lang="en-US" sz="20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Social</a:t>
                      </a:r>
                      <a:r>
                        <a:rPr lang="th-TH" sz="20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</a:t>
                      </a:r>
                      <a:r>
                        <a:rPr lang="en-US" sz="20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Map</a:t>
                      </a:r>
                      <a:r>
                        <a:rPr lang="th-TH" sz="20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</a:t>
                      </a:r>
                      <a:r>
                        <a:rPr lang="th-TH" sz="20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ผู้ประสบปัญหา</a:t>
                      </a:r>
                      <a:r>
                        <a:rPr lang="th-TH" sz="200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ทางสังคม</a:t>
                      </a:r>
                      <a:r>
                        <a:rPr lang="th-TH" sz="2000" baseline="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</a:t>
                      </a:r>
                      <a:r>
                        <a:rPr lang="th-TH" sz="20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8,026 ครัวเรือน 10,392 คน  </a:t>
                      </a:r>
                      <a:r>
                        <a:rPr lang="en-US" sz="20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    </a:t>
                      </a:r>
                      <a:r>
                        <a:rPr lang="th-TH" sz="20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ส่วนใหญ่มีรายได้ไม่เพียงพอต่อการครองชีพ 7,546 คน ร้อยละ 72.62 รองลงมา คือ ยากจน 5,096 คน ร้อยละ 49.03 (</a:t>
                      </a:r>
                      <a:r>
                        <a:rPr lang="th-TH" sz="2000" baseline="0" dirty="0" err="1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พมจ</a:t>
                      </a:r>
                      <a:r>
                        <a:rPr lang="th-TH" sz="20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.,ก.พ. 2561)</a:t>
                      </a:r>
                    </a:p>
                    <a:p>
                      <a:pPr algn="thaiDist"/>
                      <a:r>
                        <a:rPr lang="th-TH" sz="20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3.เครือข่ายอาสาสมัครพัฒนาสังคมและความมั่นคงของมนุษย์จังหวัดลำพูน (</a:t>
                      </a:r>
                      <a:r>
                        <a:rPr lang="th-TH" sz="2000" baseline="0" dirty="0" err="1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อพ</a:t>
                      </a:r>
                      <a:r>
                        <a:rPr lang="th-TH" sz="20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ม.) 705 คน ครอบคลุมทุกอำเภอ</a:t>
                      </a:r>
                      <a:endParaRPr lang="th-TH" sz="2000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thaiDist"/>
                      <a:r>
                        <a:rPr lang="th-TH" sz="20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1. ผู้ประสบปัญหาทางสังคมได้รับการช่วยเหลือ ปีละไม่น้อยกว่า</a:t>
                      </a:r>
                      <a:r>
                        <a:rPr lang="th-TH" sz="20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1,700 คน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20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อยู่ระหว่างดำเนินการ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22567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thaiDist"/>
                      <a:r>
                        <a:rPr lang="th-TH" sz="20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2. ขับเคลื่อนศูนย์ประสาน</a:t>
                      </a:r>
                      <a:r>
                        <a:rPr lang="th-TH" sz="20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</a:t>
                      </a:r>
                      <a:r>
                        <a:rPr lang="th-TH" sz="2000" baseline="0" dirty="0" err="1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อพ</a:t>
                      </a:r>
                      <a:r>
                        <a:rPr lang="th-TH" sz="20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ม. จำนวน </a:t>
                      </a:r>
                      <a:r>
                        <a:rPr lang="th-TH" sz="2000" baseline="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8 </a:t>
                      </a:r>
                      <a:r>
                        <a:rPr lang="th-TH" sz="20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แห่ง และติดตามเพื่อให้คำแนะนำแก่ </a:t>
                      </a:r>
                      <a:r>
                        <a:rPr lang="th-TH" sz="2000" baseline="0" dirty="0" err="1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อพ</a:t>
                      </a:r>
                      <a:r>
                        <a:rPr lang="th-TH" sz="20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ม.ที่ให้บริการในศูนย์ประสานงานทั้ง </a:t>
                      </a:r>
                      <a:r>
                        <a:rPr lang="th-TH" sz="2000" baseline="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8 </a:t>
                      </a:r>
                      <a:r>
                        <a:rPr lang="th-TH" sz="20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แห่ง 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20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-จัดตั้งศูนย์ประสานงานฯ แล้ว </a:t>
                      </a:r>
                      <a:r>
                        <a:rPr lang="th-TH" sz="200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     8 </a:t>
                      </a:r>
                      <a:r>
                        <a:rPr lang="th-TH" sz="20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แห่ง</a:t>
                      </a:r>
                    </a:p>
                    <a:p>
                      <a:r>
                        <a:rPr lang="th-TH" sz="20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- การลงพื้นที่ติดตาม อยู่ระหว่างดำเนินการ (ติดตามแล้ว 2 ศูนย์ฯ)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9869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thaiDist"/>
                      <a:r>
                        <a:rPr lang="th-TH" sz="20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3. เสริมสร้างจิตอาสาเป็น </a:t>
                      </a:r>
                      <a:r>
                        <a:rPr lang="th-TH" sz="2000" baseline="0" dirty="0" err="1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อพ</a:t>
                      </a:r>
                      <a:r>
                        <a:rPr lang="th-TH" sz="2000" baseline="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ม. ใหม่ จำนวน 1,300 คน/ปี</a:t>
                      </a:r>
                    </a:p>
                    <a:p>
                      <a:pPr algn="thaiDist"/>
                      <a:endParaRPr lang="th-TH" sz="2000" baseline="0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  <a:p>
                      <a:pPr algn="thaiDist"/>
                      <a:endParaRPr lang="th-TH" sz="2000" baseline="0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20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อยู่ระหว่างดำเนินการ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th-TH" sz="200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- สภา</a:t>
                      </a:r>
                      <a:r>
                        <a:rPr lang="th-TH" sz="20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เด็กฯ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th-TH" sz="200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- ผู้สูงอายุ</a:t>
                      </a:r>
                      <a:r>
                        <a:rPr lang="th-TH" sz="20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ในโรงเรียนผู้สูงอายุ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th-TH" sz="200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- ผู้ปกครอง</a:t>
                      </a:r>
                      <a:r>
                        <a:rPr lang="th-TH" sz="2000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ตามโครงการ</a:t>
                      </a:r>
                      <a:r>
                        <a:rPr lang="th-TH" sz="200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เด็ก   แรกเกิด</a:t>
                      </a:r>
                      <a:endParaRPr lang="th-TH" sz="2000" dirty="0">
                        <a:latin typeface="TH Sarabun New" panose="020B0500040200020003" pitchFamily="34" charset="-34"/>
                        <a:cs typeface="TH Sarabun New" panose="020B0500040200020003" pitchFamily="34" charset="-34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204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thaiDist"/>
                      <a:r>
                        <a:rPr lang="th-TH" sz="2000" baseline="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4. พัฒนาศักยภาพ </a:t>
                      </a:r>
                      <a:r>
                        <a:rPr lang="th-TH" sz="2000" baseline="0" dirty="0" err="1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อพ</a:t>
                      </a:r>
                      <a:r>
                        <a:rPr lang="th-TH" sz="2000" baseline="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ม. เป็น </a:t>
                      </a:r>
                    </a:p>
                    <a:p>
                      <a:pPr marL="0" indent="0" algn="thaiDist">
                        <a:buFontTx/>
                        <a:buNone/>
                      </a:pPr>
                      <a:r>
                        <a:rPr lang="th-TH" sz="2000" baseline="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- </a:t>
                      </a:r>
                      <a:r>
                        <a:rPr lang="th-TH" sz="2000" baseline="0" dirty="0" err="1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อพ</a:t>
                      </a:r>
                      <a:r>
                        <a:rPr lang="th-TH" sz="2000" baseline="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ม.เชี่ยวชาญด้านคนพิการ</a:t>
                      </a:r>
                    </a:p>
                    <a:p>
                      <a:pPr marL="0" indent="0" algn="thaiDist">
                        <a:buFontTx/>
                        <a:buNone/>
                      </a:pPr>
                      <a:r>
                        <a:rPr lang="th-TH" sz="2000" baseline="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- </a:t>
                      </a:r>
                      <a:r>
                        <a:rPr lang="th-TH" sz="2000" baseline="0" dirty="0" err="1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อพ</a:t>
                      </a:r>
                      <a:r>
                        <a:rPr lang="th-TH" sz="2000" baseline="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ม.เชี่ยวชาญด้านผู้สูงอายุ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th-TH" sz="200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ดำเนินการแล้ว (</a:t>
                      </a:r>
                      <a:r>
                        <a:rPr lang="th-TH" sz="2000" dirty="0" err="1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ชช</a:t>
                      </a:r>
                      <a:r>
                        <a:rPr lang="th-TH" sz="200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.ด้านคนพิการ)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th-TH" sz="200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จะดำเนินการ มี.ค.63 (</a:t>
                      </a:r>
                      <a:r>
                        <a:rPr lang="th-TH" sz="2000" dirty="0" err="1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ชช</a:t>
                      </a:r>
                      <a:r>
                        <a:rPr lang="th-TH" sz="2000" dirty="0" smtClean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.ด้านผู้สูงอายุ)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67681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rgbClr val="F95DBA"/>
          </a:solidFill>
        </a:ln>
        <a:effectLst>
          <a:glow rad="228600">
            <a:schemeClr val="accent4">
              <a:satMod val="175000"/>
              <a:alpha val="40000"/>
            </a:schemeClr>
          </a:glow>
        </a:effectLst>
      </a:spPr>
      <a:bodyPr wrap="square">
        <a:spAutoFit/>
      </a:bodyPr>
      <a:lstStyle>
        <a:defPPr algn="ctr">
          <a:defRPr sz="4000" dirty="0" smtClean="0">
            <a:effectLst>
              <a:glow rad="228600">
                <a:schemeClr val="bg1">
                  <a:alpha val="40000"/>
                </a:schemeClr>
              </a:glow>
            </a:effectLst>
            <a:latin typeface="BLK BangLi-Ko-Sa-Na" panose="02000000000000000000" pitchFamily="2" charset="0"/>
            <a:cs typeface="BLK BangLi-Ko-Sa-Na" panose="02000000000000000000" pitchFamily="2" charset="0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5360</TotalTime>
  <Words>2048</Words>
  <Application>Microsoft Office PowerPoint</Application>
  <PresentationFormat>กำหนดเอง</PresentationFormat>
  <Paragraphs>177</Paragraphs>
  <Slides>8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7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8</vt:i4>
      </vt:variant>
    </vt:vector>
  </HeadingPairs>
  <TitlesOfParts>
    <vt:vector size="16" baseType="lpstr">
      <vt:lpstr>Arial</vt:lpstr>
      <vt:lpstr>BLK BangLi-Ko-Sa-Na</vt:lpstr>
      <vt:lpstr>Calibri</vt:lpstr>
      <vt:lpstr>Calibri Light</vt:lpstr>
      <vt:lpstr>Cordia New</vt:lpstr>
      <vt:lpstr>TH Sarabun New</vt:lpstr>
      <vt:lpstr>TH SarabunPSK</vt:lpstr>
      <vt:lpstr>Office Theme</vt:lpstr>
      <vt:lpstr>บทบาทภารกิจกระทรวงการพัฒนาสังคม และความมั่นคงของมนุษย์</vt:lpstr>
      <vt:lpstr>                 แผนกลยุทธ์ ปีงบประมาณ 2563 สำนักงานพัฒนาสังคมและความมั่นคงของมนุษย์จังหวัดลำพูน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POM</dc:creator>
  <cp:lastModifiedBy>Bomb</cp:lastModifiedBy>
  <cp:revision>607</cp:revision>
  <cp:lastPrinted>2020-01-24T02:08:18Z</cp:lastPrinted>
  <dcterms:created xsi:type="dcterms:W3CDTF">2018-06-18T02:31:28Z</dcterms:created>
  <dcterms:modified xsi:type="dcterms:W3CDTF">2020-01-24T03:06:42Z</dcterms:modified>
</cp:coreProperties>
</file>