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70" r:id="rId5"/>
    <p:sldId id="259" r:id="rId6"/>
    <p:sldId id="260" r:id="rId7"/>
    <p:sldId id="261" r:id="rId8"/>
    <p:sldId id="262" r:id="rId9"/>
    <p:sldId id="263" r:id="rId10"/>
    <p:sldId id="269" r:id="rId11"/>
    <p:sldId id="271" r:id="rId12"/>
    <p:sldId id="272" r:id="rId13"/>
    <p:sldId id="273" r:id="rId14"/>
    <p:sldId id="274" r:id="rId15"/>
    <p:sldId id="275" r:id="rId16"/>
  </p:sldIdLst>
  <p:sldSz cx="12192000" cy="6858000"/>
  <p:notesSz cx="6858000" cy="93138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สไตล์ธีม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961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0768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3609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6793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421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16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9316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923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51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074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0990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CD70D5A-4FD2-41BA-AF87-3F6894C7A37E}" type="datetimeFigureOut">
              <a:rPr lang="th-TH" smtClean="0"/>
              <a:t>23/01/63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1AEF4D7-F5F8-4C7E-9ED1-4EB2F16BDB32}" type="slidenum">
              <a:rPr lang="th-TH" smtClean="0"/>
              <a:t>‹#›</a:t>
            </a:fld>
            <a:endParaRPr lang="th-TH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532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2376BCB-0C93-48E0-871F-2A8AA3486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6660" y="2999431"/>
            <a:ext cx="10058400" cy="2352621"/>
          </a:xfrm>
        </p:spPr>
        <p:txBody>
          <a:bodyPr>
            <a:noAutofit/>
          </a:bodyPr>
          <a:lstStyle/>
          <a:p>
            <a:pPr algn="ctr"/>
            <a:r>
              <a:rPr lang="th-TH" sz="10000" b="1" dirty="0">
                <a:solidFill>
                  <a:srgbClr val="00206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สำนักงานพัฒนาชุมชน</a:t>
            </a:r>
            <a:br>
              <a:rPr lang="th-TH" sz="10000" b="1" dirty="0">
                <a:solidFill>
                  <a:srgbClr val="00206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10000" b="1" dirty="0">
                <a:solidFill>
                  <a:srgbClr val="00206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6221711-1CC8-42AA-89D9-98D5DB6C0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188" y="471624"/>
            <a:ext cx="1836523" cy="183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55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21DF91A-0B26-416E-8994-C88CA7D19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09934"/>
          </a:xfrm>
        </p:spPr>
        <p:txBody>
          <a:bodyPr>
            <a:normAutofit fontScale="90000"/>
          </a:bodyPr>
          <a:lstStyle/>
          <a:p>
            <a:r>
              <a:rPr lang="th-TH" sz="2800" b="1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ตัวชี้วัดที่ 23</a:t>
            </a:r>
            <a:r>
              <a:rPr lang="th-TH" sz="28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ครัวเรือนมีการเก็บออมเงิน</a:t>
            </a:r>
            <a:br>
              <a:rPr lang="en-US" dirty="0"/>
            </a:br>
            <a:endParaRPr lang="th-TH" dirty="0"/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id="{A38ED029-0081-4A4F-A8A7-0A46B60F04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845447"/>
              </p:ext>
            </p:extLst>
          </p:nvPr>
        </p:nvGraphicFramePr>
        <p:xfrm>
          <a:off x="2436659" y="791571"/>
          <a:ext cx="8113060" cy="32054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6664">
                  <a:extLst>
                    <a:ext uri="{9D8B030D-6E8A-4147-A177-3AD203B41FA5}">
                      <a16:colId xmlns:a16="http://schemas.microsoft.com/office/drawing/2014/main" val="3899515414"/>
                    </a:ext>
                  </a:extLst>
                </a:gridCol>
                <a:gridCol w="5816396">
                  <a:extLst>
                    <a:ext uri="{9D8B030D-6E8A-4147-A177-3AD203B41FA5}">
                      <a16:colId xmlns:a16="http://schemas.microsoft.com/office/drawing/2014/main" val="111803640"/>
                    </a:ext>
                  </a:extLst>
                </a:gridCol>
              </a:tblGrid>
              <a:tr h="1564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ระดับคะแนน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26747" marR="267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เกณฑ์การให้คะแนน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26747" marR="26747" marT="0" marB="0"/>
                </a:tc>
                <a:extLst>
                  <a:ext uri="{0D108BD9-81ED-4DB2-BD59-A6C34878D82A}">
                    <a16:rowId xmlns:a16="http://schemas.microsoft.com/office/drawing/2014/main" val="797173812"/>
                  </a:ext>
                </a:extLst>
              </a:tr>
              <a:tr h="23411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26747" marR="267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-มีการจัดทำทะเบียนข้อมูลครัวเรือนเป้าหมายที่ไม่ผ่านเกณฑ์ข้อ 23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-มีคณะทำงานการขับเคลื่อนเพื่อแก้ไขปัญหาตัวชี้วัดในระดับอำเภอ/ตำบล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914400" indent="-9144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-มีแผนปฏิบัติการ และ/มีการบูรณาการแผนร่วมกับหน่วยงานภาคี ท้องถิ่น ฯลฯ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19685" indent="-196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ปฏิบัติการตามแผนฯ เช่น การให้ความรู้ในเรื่องการนำปรัชญาของเศรษฐกิจพอเพียงมาใช้จนเป็นวิถี,การประชาสัมพันธ์รณรงค์เกี่ยวกับการออม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914400" indent="-9144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-กลุ่มเป้าหมายมีการออมเพิ่มขึ้น มากกว่าร้อยละ 30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914400" indent="-9144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-กลุ่มเป้าหมายมีการเก็บออมเพิ่มขึ้น มากกว่าร้อยละ 40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-ครัวเรือนมีการเก็บออมผ่านเกณฑ์ </a:t>
                      </a:r>
                      <a:r>
                        <a:rPr lang="th-TH" sz="2000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จปฐ</a:t>
                      </a:r>
                      <a:r>
                        <a:rPr lang="th-TH" sz="20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เกินร้อยละ 50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en-US" sz="1400" dirty="0"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26747" marR="26747" marT="0" marB="0"/>
                </a:tc>
                <a:extLst>
                  <a:ext uri="{0D108BD9-81ED-4DB2-BD59-A6C34878D82A}">
                    <a16:rowId xmlns:a16="http://schemas.microsoft.com/office/drawing/2014/main" val="3248305877"/>
                  </a:ext>
                </a:extLst>
              </a:tr>
            </a:tbl>
          </a:graphicData>
        </a:graphic>
      </p:graphicFrame>
      <p:sp>
        <p:nvSpPr>
          <p:cNvPr id="5" name="ชื่อเรื่อง 1">
            <a:extLst>
              <a:ext uri="{FF2B5EF4-FFF2-40B4-BE49-F238E27FC236}">
                <a16:creationId xmlns:a16="http://schemas.microsoft.com/office/drawing/2014/main" id="{667D7BB6-73D0-4771-BDA7-40F6E3A25F78}"/>
              </a:ext>
            </a:extLst>
          </p:cNvPr>
          <p:cNvSpPr txBox="1">
            <a:spLocks/>
          </p:cNvSpPr>
          <p:nvPr/>
        </p:nvSpPr>
        <p:spPr>
          <a:xfrm>
            <a:off x="1208736" y="4502018"/>
            <a:ext cx="10309974" cy="1448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96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คำอธิบาย/คำนิยาม</a:t>
            </a:r>
            <a:endParaRPr lang="en-US" sz="96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/>
            <a:r>
              <a:rPr lang="th-TH" sz="96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มีการจำแนกเป้าหมาย และกลุ่มเป้าหมายทราบ คือ มีการจำแนกเป้าหมายเป็นรายตำบล, หมู่บ้าน </a:t>
            </a:r>
            <a:br>
              <a:rPr lang="th-TH" sz="96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96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และครัวเรือนเป้าหมายรับทราบร่วมกัน</a:t>
            </a:r>
            <a:endParaRPr lang="en-US" sz="96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/>
            <a:r>
              <a:rPr lang="th-TH" sz="96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ครัวเรือน มีการเก็บออม คือ การนำรายได้ที่เหลือจากการใช้จ่าย หรือการกันรายได้ไว้ใช้เมื่อ เจ็บป่วย/ชรา ในรูปแบบเงินสด, ทรัพย์สิน, เงินฝาก ธนาคาร เงินฝากสหกรณ์ ฝากกลุ่มออมทรัพย์ ฝากกองทุนหมู่บ้าน ฝากกองทุน</a:t>
            </a:r>
            <a:r>
              <a:rPr lang="th-TH" sz="96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ต่างๆ</a:t>
            </a:r>
            <a:r>
              <a:rPr lang="th-TH" sz="96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96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การทำ</a:t>
            </a:r>
            <a:r>
              <a:rPr lang="th-TH" sz="96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ประกันชีวิต ซื้อพันธบัตร ทองคำ ซื้อบ้าน/ที่ดิน ฯลฯ</a:t>
            </a:r>
            <a:endParaRPr lang="en-US" sz="96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br>
              <a:rPr lang="en-US" dirty="0"/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36542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81BD377-34A5-4A30-98A7-4267CF2A8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752" y="641445"/>
            <a:ext cx="10254928" cy="5227649"/>
          </a:xfrm>
        </p:spPr>
        <p:txBody>
          <a:bodyPr/>
          <a:lstStyle/>
          <a:p>
            <a:r>
              <a:rPr lang="th-TH" sz="2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1	            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-  อำเภอมีการจัดทำทะเบียนข้อมูลครัวเรือนเป้าหมายที่ไม่ผ่านเกณฑ์ข้อ 23</a:t>
            </a:r>
            <a:b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- 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ครัวเรือนเป้าหมายรับทราบเป็นครัวเรือนที่ไม่ผ่านเกณฑ์ฯ</a:t>
            </a:r>
            <a:endParaRPr lang="en-US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2            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-  มีทีม/ คณะทำงานการขับเคลื่อนเพื่อแก้ไขปัญหาตัวชี้วัด ในระดับอำเภอและตำบล</a:t>
            </a:r>
            <a:b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- 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มีแผนปฏิบัติการ และ มีการบูรณาการแผนร่วมกับหน่วยงานภาคี ท้องถิ่น ฯลฯ</a:t>
            </a:r>
            <a:endParaRPr lang="en-US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3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- ปฏิบัติการตามแผนฯ เช่น การให้ความรู้ในเรื่องการนำปรัชญาของเศรษฐกิจพอเพียงมาใช้จนเป็นวิถี,                    </a:t>
            </a:r>
            <a:b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การประชาสัมพันธ์การออมฯ</a:t>
            </a:r>
            <a:b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-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กลุ่มเป้าหมายมีการออมเพิ่มขึ้น มากกว่าร้อยละ 30</a:t>
            </a:r>
            <a:endParaRPr lang="en-US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4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- กลุ่มเป้าหมายมีการเก็บออมเพิ่มขึ้น มากกว่าร้อยละ 40</a:t>
            </a:r>
            <a:endParaRPr lang="en-US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5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	- กลุ่มเป้าหมายมีการเก็บออมเพิ่มขึ้น มากกว่าร้อยละ 50</a:t>
            </a:r>
            <a:b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en-US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- 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มีครัวเรือนตัวอย่างที่สามารถเป็นต้นแบบในเรื่องการออมอย่างน้อย อำเภอละ 1 ครัวเรือน</a:t>
            </a:r>
            <a:endParaRPr lang="en-US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34916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9B2145-52E1-4996-936D-8DB25C7D8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id="{3D6487CC-1B67-46D3-B7B9-F828D08FC6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3504953"/>
              </p:ext>
            </p:extLst>
          </p:nvPr>
        </p:nvGraphicFramePr>
        <p:xfrm>
          <a:off x="169805" y="36097"/>
          <a:ext cx="11897868" cy="669713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24577">
                  <a:extLst>
                    <a:ext uri="{9D8B030D-6E8A-4147-A177-3AD203B41FA5}">
                      <a16:colId xmlns:a16="http://schemas.microsoft.com/office/drawing/2014/main" val="390284513"/>
                    </a:ext>
                  </a:extLst>
                </a:gridCol>
                <a:gridCol w="1262816">
                  <a:extLst>
                    <a:ext uri="{9D8B030D-6E8A-4147-A177-3AD203B41FA5}">
                      <a16:colId xmlns:a16="http://schemas.microsoft.com/office/drawing/2014/main" val="1354657653"/>
                    </a:ext>
                  </a:extLst>
                </a:gridCol>
                <a:gridCol w="4503541">
                  <a:extLst>
                    <a:ext uri="{9D8B030D-6E8A-4147-A177-3AD203B41FA5}">
                      <a16:colId xmlns:a16="http://schemas.microsoft.com/office/drawing/2014/main" val="2665752098"/>
                    </a:ext>
                  </a:extLst>
                </a:gridCol>
                <a:gridCol w="3286369">
                  <a:extLst>
                    <a:ext uri="{9D8B030D-6E8A-4147-A177-3AD203B41FA5}">
                      <a16:colId xmlns:a16="http://schemas.microsoft.com/office/drawing/2014/main" val="138434282"/>
                    </a:ext>
                  </a:extLst>
                </a:gridCol>
                <a:gridCol w="628871">
                  <a:extLst>
                    <a:ext uri="{9D8B030D-6E8A-4147-A177-3AD203B41FA5}">
                      <a16:colId xmlns:a16="http://schemas.microsoft.com/office/drawing/2014/main" val="1686157687"/>
                    </a:ext>
                  </a:extLst>
                </a:gridCol>
                <a:gridCol w="471655">
                  <a:extLst>
                    <a:ext uri="{9D8B030D-6E8A-4147-A177-3AD203B41FA5}">
                      <a16:colId xmlns:a16="http://schemas.microsoft.com/office/drawing/2014/main" val="3844361117"/>
                    </a:ext>
                  </a:extLst>
                </a:gridCol>
                <a:gridCol w="649162">
                  <a:extLst>
                    <a:ext uri="{9D8B030D-6E8A-4147-A177-3AD203B41FA5}">
                      <a16:colId xmlns:a16="http://schemas.microsoft.com/office/drawing/2014/main" val="2361652453"/>
                    </a:ext>
                  </a:extLst>
                </a:gridCol>
                <a:gridCol w="770877">
                  <a:extLst>
                    <a:ext uri="{9D8B030D-6E8A-4147-A177-3AD203B41FA5}">
                      <a16:colId xmlns:a16="http://schemas.microsoft.com/office/drawing/2014/main" val="2682115502"/>
                    </a:ext>
                  </a:extLst>
                </a:gridCol>
              </a:tblGrid>
              <a:tr h="475955"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</a:t>
                      </a:r>
                      <a:b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ระดับจังหวัด ประจำปี 2563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extLst>
                  <a:ext uri="{0D108BD9-81ED-4DB2-BD59-A6C34878D82A}">
                    <a16:rowId xmlns:a16="http://schemas.microsoft.com/office/drawing/2014/main" val="363678856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เมืองลำพูน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</a:t>
                      </a:r>
                      <a:r>
                        <a:rPr lang="th-TH" sz="155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832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5567378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832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298921383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1/15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422716769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1/15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26133263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1/15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1690517369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1/15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2908797639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2568811467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6686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228812400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31539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แม่ทา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3958713865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198046511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62811136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399789215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1090070996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389584122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960259883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71272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extLst>
                  <a:ext uri="{0D108BD9-81ED-4DB2-BD59-A6C34878D82A}">
                    <a16:rowId xmlns:a16="http://schemas.microsoft.com/office/drawing/2014/main" val="1561731598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363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9726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9B2145-52E1-4996-936D-8DB25C7D8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id="{3D6487CC-1B67-46D3-B7B9-F828D08FC6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2311850"/>
              </p:ext>
            </p:extLst>
          </p:nvPr>
        </p:nvGraphicFramePr>
        <p:xfrm>
          <a:off x="169805" y="36097"/>
          <a:ext cx="11897868" cy="669713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24577">
                  <a:extLst>
                    <a:ext uri="{9D8B030D-6E8A-4147-A177-3AD203B41FA5}">
                      <a16:colId xmlns:a16="http://schemas.microsoft.com/office/drawing/2014/main" val="390284513"/>
                    </a:ext>
                  </a:extLst>
                </a:gridCol>
                <a:gridCol w="1262816">
                  <a:extLst>
                    <a:ext uri="{9D8B030D-6E8A-4147-A177-3AD203B41FA5}">
                      <a16:colId xmlns:a16="http://schemas.microsoft.com/office/drawing/2014/main" val="1354657653"/>
                    </a:ext>
                  </a:extLst>
                </a:gridCol>
                <a:gridCol w="4503541">
                  <a:extLst>
                    <a:ext uri="{9D8B030D-6E8A-4147-A177-3AD203B41FA5}">
                      <a16:colId xmlns:a16="http://schemas.microsoft.com/office/drawing/2014/main" val="2665752098"/>
                    </a:ext>
                  </a:extLst>
                </a:gridCol>
                <a:gridCol w="3286369">
                  <a:extLst>
                    <a:ext uri="{9D8B030D-6E8A-4147-A177-3AD203B41FA5}">
                      <a16:colId xmlns:a16="http://schemas.microsoft.com/office/drawing/2014/main" val="138434282"/>
                    </a:ext>
                  </a:extLst>
                </a:gridCol>
                <a:gridCol w="628871">
                  <a:extLst>
                    <a:ext uri="{9D8B030D-6E8A-4147-A177-3AD203B41FA5}">
                      <a16:colId xmlns:a16="http://schemas.microsoft.com/office/drawing/2014/main" val="1686157687"/>
                    </a:ext>
                  </a:extLst>
                </a:gridCol>
                <a:gridCol w="471655">
                  <a:extLst>
                    <a:ext uri="{9D8B030D-6E8A-4147-A177-3AD203B41FA5}">
                      <a16:colId xmlns:a16="http://schemas.microsoft.com/office/drawing/2014/main" val="3844361117"/>
                    </a:ext>
                  </a:extLst>
                </a:gridCol>
                <a:gridCol w="649162">
                  <a:extLst>
                    <a:ext uri="{9D8B030D-6E8A-4147-A177-3AD203B41FA5}">
                      <a16:colId xmlns:a16="http://schemas.microsoft.com/office/drawing/2014/main" val="2361652453"/>
                    </a:ext>
                  </a:extLst>
                </a:gridCol>
                <a:gridCol w="770877">
                  <a:extLst>
                    <a:ext uri="{9D8B030D-6E8A-4147-A177-3AD203B41FA5}">
                      <a16:colId xmlns:a16="http://schemas.microsoft.com/office/drawing/2014/main" val="2682115502"/>
                    </a:ext>
                  </a:extLst>
                </a:gridCol>
              </a:tblGrid>
              <a:tr h="475955"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</a:t>
                      </a:r>
                      <a:b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ระดับจังหวัด ประจำปี 2563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extLst>
                  <a:ext uri="{0D108BD9-81ED-4DB2-BD59-A6C34878D82A}">
                    <a16:rowId xmlns:a16="http://schemas.microsoft.com/office/drawing/2014/main" val="363678856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en-US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เวียงหนองล่อง</a:t>
                      </a: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</a:t>
                      </a:r>
                      <a:r>
                        <a:rPr lang="th-TH" sz="155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567378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921383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716769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33263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0517369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8797639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8811467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6686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8812400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31539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ทุ่งหัวช้าง</a:t>
                      </a: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8713865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046511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811136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789215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0070996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9584122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60259883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71272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61731598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4881" marR="4881" marT="4881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363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139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9B2145-52E1-4996-936D-8DB25C7D8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id="{3D6487CC-1B67-46D3-B7B9-F828D08FC6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1301909"/>
              </p:ext>
            </p:extLst>
          </p:nvPr>
        </p:nvGraphicFramePr>
        <p:xfrm>
          <a:off x="169805" y="36097"/>
          <a:ext cx="11897868" cy="669713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24577">
                  <a:extLst>
                    <a:ext uri="{9D8B030D-6E8A-4147-A177-3AD203B41FA5}">
                      <a16:colId xmlns:a16="http://schemas.microsoft.com/office/drawing/2014/main" val="390284513"/>
                    </a:ext>
                  </a:extLst>
                </a:gridCol>
                <a:gridCol w="1262816">
                  <a:extLst>
                    <a:ext uri="{9D8B030D-6E8A-4147-A177-3AD203B41FA5}">
                      <a16:colId xmlns:a16="http://schemas.microsoft.com/office/drawing/2014/main" val="1354657653"/>
                    </a:ext>
                  </a:extLst>
                </a:gridCol>
                <a:gridCol w="4503541">
                  <a:extLst>
                    <a:ext uri="{9D8B030D-6E8A-4147-A177-3AD203B41FA5}">
                      <a16:colId xmlns:a16="http://schemas.microsoft.com/office/drawing/2014/main" val="2665752098"/>
                    </a:ext>
                  </a:extLst>
                </a:gridCol>
                <a:gridCol w="3286369">
                  <a:extLst>
                    <a:ext uri="{9D8B030D-6E8A-4147-A177-3AD203B41FA5}">
                      <a16:colId xmlns:a16="http://schemas.microsoft.com/office/drawing/2014/main" val="138434282"/>
                    </a:ext>
                  </a:extLst>
                </a:gridCol>
                <a:gridCol w="628871">
                  <a:extLst>
                    <a:ext uri="{9D8B030D-6E8A-4147-A177-3AD203B41FA5}">
                      <a16:colId xmlns:a16="http://schemas.microsoft.com/office/drawing/2014/main" val="1686157687"/>
                    </a:ext>
                  </a:extLst>
                </a:gridCol>
                <a:gridCol w="471655">
                  <a:extLst>
                    <a:ext uri="{9D8B030D-6E8A-4147-A177-3AD203B41FA5}">
                      <a16:colId xmlns:a16="http://schemas.microsoft.com/office/drawing/2014/main" val="3844361117"/>
                    </a:ext>
                  </a:extLst>
                </a:gridCol>
                <a:gridCol w="649162">
                  <a:extLst>
                    <a:ext uri="{9D8B030D-6E8A-4147-A177-3AD203B41FA5}">
                      <a16:colId xmlns:a16="http://schemas.microsoft.com/office/drawing/2014/main" val="2361652453"/>
                    </a:ext>
                  </a:extLst>
                </a:gridCol>
                <a:gridCol w="770877">
                  <a:extLst>
                    <a:ext uri="{9D8B030D-6E8A-4147-A177-3AD203B41FA5}">
                      <a16:colId xmlns:a16="http://schemas.microsoft.com/office/drawing/2014/main" val="2682115502"/>
                    </a:ext>
                  </a:extLst>
                </a:gridCol>
              </a:tblGrid>
              <a:tr h="475955"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</a:t>
                      </a:r>
                      <a:b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ระดับจังหวัด ประจำปี 2563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extLst>
                  <a:ext uri="{0D108BD9-81ED-4DB2-BD59-A6C34878D82A}">
                    <a16:rowId xmlns:a16="http://schemas.microsoft.com/office/drawing/2014/main" val="363678856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บ้านโอ่ง</a:t>
                      </a: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</a:t>
                      </a:r>
                      <a:r>
                        <a:rPr lang="th-TH" sz="155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567378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921383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716769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33263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0517369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8797639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8811467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6686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8812400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31539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ลี้</a:t>
                      </a: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8713865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046511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811136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789215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0070996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9584122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60259883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71272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61731598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363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918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9B2145-52E1-4996-936D-8DB25C7D8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4" name="ตัวแทนเนื้อหา 3">
            <a:extLst>
              <a:ext uri="{FF2B5EF4-FFF2-40B4-BE49-F238E27FC236}">
                <a16:creationId xmlns:a16="http://schemas.microsoft.com/office/drawing/2014/main" id="{3D6487CC-1B67-46D3-B7B9-F828D08FC6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835030"/>
              </p:ext>
            </p:extLst>
          </p:nvPr>
        </p:nvGraphicFramePr>
        <p:xfrm>
          <a:off x="169805" y="36097"/>
          <a:ext cx="11897868" cy="669713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24577">
                  <a:extLst>
                    <a:ext uri="{9D8B030D-6E8A-4147-A177-3AD203B41FA5}">
                      <a16:colId xmlns:a16="http://schemas.microsoft.com/office/drawing/2014/main" val="390284513"/>
                    </a:ext>
                  </a:extLst>
                </a:gridCol>
                <a:gridCol w="1262816">
                  <a:extLst>
                    <a:ext uri="{9D8B030D-6E8A-4147-A177-3AD203B41FA5}">
                      <a16:colId xmlns:a16="http://schemas.microsoft.com/office/drawing/2014/main" val="1354657653"/>
                    </a:ext>
                  </a:extLst>
                </a:gridCol>
                <a:gridCol w="4503541">
                  <a:extLst>
                    <a:ext uri="{9D8B030D-6E8A-4147-A177-3AD203B41FA5}">
                      <a16:colId xmlns:a16="http://schemas.microsoft.com/office/drawing/2014/main" val="2665752098"/>
                    </a:ext>
                  </a:extLst>
                </a:gridCol>
                <a:gridCol w="3286369">
                  <a:extLst>
                    <a:ext uri="{9D8B030D-6E8A-4147-A177-3AD203B41FA5}">
                      <a16:colId xmlns:a16="http://schemas.microsoft.com/office/drawing/2014/main" val="138434282"/>
                    </a:ext>
                  </a:extLst>
                </a:gridCol>
                <a:gridCol w="628871">
                  <a:extLst>
                    <a:ext uri="{9D8B030D-6E8A-4147-A177-3AD203B41FA5}">
                      <a16:colId xmlns:a16="http://schemas.microsoft.com/office/drawing/2014/main" val="1686157687"/>
                    </a:ext>
                  </a:extLst>
                </a:gridCol>
                <a:gridCol w="471655">
                  <a:extLst>
                    <a:ext uri="{9D8B030D-6E8A-4147-A177-3AD203B41FA5}">
                      <a16:colId xmlns:a16="http://schemas.microsoft.com/office/drawing/2014/main" val="3844361117"/>
                    </a:ext>
                  </a:extLst>
                </a:gridCol>
                <a:gridCol w="649162">
                  <a:extLst>
                    <a:ext uri="{9D8B030D-6E8A-4147-A177-3AD203B41FA5}">
                      <a16:colId xmlns:a16="http://schemas.microsoft.com/office/drawing/2014/main" val="2361652453"/>
                    </a:ext>
                  </a:extLst>
                </a:gridCol>
                <a:gridCol w="770877">
                  <a:extLst>
                    <a:ext uri="{9D8B030D-6E8A-4147-A177-3AD203B41FA5}">
                      <a16:colId xmlns:a16="http://schemas.microsoft.com/office/drawing/2014/main" val="2682115502"/>
                    </a:ext>
                  </a:extLst>
                </a:gridCol>
              </a:tblGrid>
              <a:tr h="475955"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</a:t>
                      </a:r>
                      <a:b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ระดับจังหวัด ประจำปี 2563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155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55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155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extLst>
                  <a:ext uri="{0D108BD9-81ED-4DB2-BD59-A6C34878D82A}">
                    <a16:rowId xmlns:a16="http://schemas.microsoft.com/office/drawing/2014/main" val="363678856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</a:t>
                      </a:r>
                      <a:r>
                        <a:rPr lang="th-TH" sz="15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ธิ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</a:t>
                      </a:r>
                      <a:r>
                        <a:rPr lang="th-TH" sz="1550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567378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99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921383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2716769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1332632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0517369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8797639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68811467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6686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8812400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315396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r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ป่าซาง</a:t>
                      </a: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 อำเภอมีการจัดทำทะเบียนข้อมูลครัวเรือนเป้าหมายที่ไม่ผ่านเกณฑ์ข้อ 23 (ต.ค.)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8713865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80465113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มีคณะทำงานการขับเคลื่อนเพื่อแก้ไขปัญหาตัวชี้วัด ระดับอำเภอ/ตำบล (พ.ย. - ธ.ค.)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8111364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1/9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789215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มีแผนปฏิบัติการ และ/ มีการบูรณาการแผนร่วมกับหน่วยงานภาคี ท้องถิ่น ฯลฯ ระดับอำเภอ/ตำบล (พ.ย. - ธ.ค.)</a:t>
                      </a:r>
                      <a:b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0070996"/>
                  </a:ext>
                </a:extLst>
              </a:tr>
              <a:tr h="47123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1/9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95841227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ปฏิบัติการตามแผนฯ เช่น การให้ความรู้ในเรื่องการนำปรัชญาของเศรษฐกิจพอเพียงมาใช้จนเป็นวิถี, การประชาสัมพันธ์การออมฯ ระดับตำบล อย่างน้อยเดือนละ 1 ครั้ง  (ม.ค - มี.ค.)</a:t>
                      </a:r>
                      <a:br>
                        <a:rPr lang="th-TH" sz="155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55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60259883"/>
                  </a:ext>
                </a:extLst>
              </a:tr>
              <a:tr h="706859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(จำนวน คก./กิจกรรม)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712721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(3.2) กลุ่มเป้าหมายมีการออมเพิ่มขึ้น มากกว่าร้อยละ 30  (ม.ค - มี.ค.) (10%) 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61731598"/>
                  </a:ext>
                </a:extLst>
              </a:tr>
              <a:tr h="240336"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550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  <a:endParaRPr lang="th-TH" sz="155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4881" marR="4881" marT="488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3363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290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3ECBE3D-4F60-4F02-9051-523DE09F7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1" y="-107293"/>
            <a:ext cx="11282289" cy="1148302"/>
          </a:xfrm>
        </p:spPr>
        <p:txBody>
          <a:bodyPr>
            <a:noAutofit/>
          </a:bodyPr>
          <a:lstStyle/>
          <a:p>
            <a:pPr algn="ctr"/>
            <a: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ผลการพัฒนาคุณภาพชีวิตของประชาชนจังหวัดลำพูน ประจำปี 2563 </a:t>
            </a:r>
            <a:b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จากข้อมูลความจำเป็นพื้นฐาน (</a:t>
            </a:r>
            <a:r>
              <a:rPr lang="th-TH" sz="3400" b="1" dirty="0" err="1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.) ปี 2562 ตัวชี้วัดที่ 22 รายได้เฉลี่ยของคนในครัวเรือนต่อปี 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id="{F9BAAC78-F046-4CAA-BCB8-5142E4C4A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705296"/>
              </p:ext>
            </p:extLst>
          </p:nvPr>
        </p:nvGraphicFramePr>
        <p:xfrm>
          <a:off x="208669" y="1041009"/>
          <a:ext cx="11774661" cy="528277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98923">
                  <a:extLst>
                    <a:ext uri="{9D8B030D-6E8A-4147-A177-3AD203B41FA5}">
                      <a16:colId xmlns:a16="http://schemas.microsoft.com/office/drawing/2014/main" val="697340237"/>
                    </a:ext>
                  </a:extLst>
                </a:gridCol>
                <a:gridCol w="1418156">
                  <a:extLst>
                    <a:ext uri="{9D8B030D-6E8A-4147-A177-3AD203B41FA5}">
                      <a16:colId xmlns:a16="http://schemas.microsoft.com/office/drawing/2014/main" val="134685378"/>
                    </a:ext>
                  </a:extLst>
                </a:gridCol>
                <a:gridCol w="1644543">
                  <a:extLst>
                    <a:ext uri="{9D8B030D-6E8A-4147-A177-3AD203B41FA5}">
                      <a16:colId xmlns:a16="http://schemas.microsoft.com/office/drawing/2014/main" val="2300328849"/>
                    </a:ext>
                  </a:extLst>
                </a:gridCol>
                <a:gridCol w="1981746">
                  <a:extLst>
                    <a:ext uri="{9D8B030D-6E8A-4147-A177-3AD203B41FA5}">
                      <a16:colId xmlns:a16="http://schemas.microsoft.com/office/drawing/2014/main" val="4143708532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779474147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845740598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3649038225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4044079410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1871898283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3914031271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1139947561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2127300238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424370703"/>
                    </a:ext>
                  </a:extLst>
                </a:gridCol>
              </a:tblGrid>
              <a:tr h="360682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th-TH" sz="2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เป้าหมายการพัฒนาคุณภาพชีวิตของประชาชน ระดับจังหวัด ประจำปี 2563 จากข้อมูลความจำเป็นพื้นฐาน (</a:t>
                      </a:r>
                      <a:r>
                        <a:rPr lang="th-TH" sz="26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จปฐ</a:t>
                      </a:r>
                      <a:r>
                        <a:rPr lang="th-TH" sz="2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 ปี 2562 </a:t>
                      </a:r>
                      <a:endParaRPr lang="th-TH" sz="2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267299"/>
                  </a:ext>
                </a:extLst>
              </a:tr>
              <a:tr h="360682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th-TH" sz="2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ตัวชี้วัดที่ 22 รายได้เฉลี่ยของคนในครัวเรือนต่อปี</a:t>
                      </a:r>
                      <a:endParaRPr lang="th-TH" sz="2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818389"/>
                  </a:ext>
                </a:extLst>
              </a:tr>
              <a:tr h="10936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.ตกเกณฑ์ ปี 62 (</a:t>
                      </a:r>
                      <a:r>
                        <a:rPr lang="th-TH" sz="22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เป้าหมายดำเนินการ (</a:t>
                      </a:r>
                      <a:r>
                        <a:rPr lang="th-TH" sz="22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ส.ค.63 (15%)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ก.ย.63 (15%)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65179388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ทุ่งหัวช้าง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00458292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แม่ทา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33902448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ลี้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9680666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เมืองลำพูน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58939165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ป่าซาง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8285756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บ้านโฮ่ง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13712330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บ้านธิ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6565347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เวียงหนองล่อง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4950179"/>
                  </a:ext>
                </a:extLst>
              </a:tr>
              <a:tr h="31414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226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3064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286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8763C68-B334-4C8E-8C63-EA58CAD75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215625"/>
          </a:xfrm>
        </p:spPr>
        <p:txBody>
          <a:bodyPr>
            <a:normAutofit fontScale="90000"/>
          </a:bodyPr>
          <a:lstStyle/>
          <a:p>
            <a:r>
              <a:rPr lang="th-TH" sz="31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เกณฑ์การให้คะแนน</a:t>
            </a:r>
            <a:br>
              <a:rPr lang="en-US" sz="31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100" b="1" u="sng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ตัวชี้วัดที่ 22</a:t>
            </a:r>
            <a:r>
              <a:rPr lang="th-TH" sz="31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รายได้เฉลี่ยของคนในครัวเรือนต่อปี</a:t>
            </a:r>
            <a:br>
              <a:rPr lang="en-US" dirty="0">
                <a:solidFill>
                  <a:schemeClr val="tx1"/>
                </a:solidFill>
              </a:rPr>
            </a:br>
            <a:endParaRPr lang="th-TH" dirty="0">
              <a:solidFill>
                <a:schemeClr val="tx1"/>
              </a:solidFill>
            </a:endParaRP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99BBB957-AE5B-4F45-91ED-E7025E70C7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255383"/>
              </p:ext>
            </p:extLst>
          </p:nvPr>
        </p:nvGraphicFramePr>
        <p:xfrm>
          <a:off x="2349183" y="943292"/>
          <a:ext cx="8140291" cy="3236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7822">
                  <a:extLst>
                    <a:ext uri="{9D8B030D-6E8A-4147-A177-3AD203B41FA5}">
                      <a16:colId xmlns:a16="http://schemas.microsoft.com/office/drawing/2014/main" val="857952799"/>
                    </a:ext>
                  </a:extLst>
                </a:gridCol>
                <a:gridCol w="5712469">
                  <a:extLst>
                    <a:ext uri="{9D8B030D-6E8A-4147-A177-3AD203B41FA5}">
                      <a16:colId xmlns:a16="http://schemas.microsoft.com/office/drawing/2014/main" val="19690170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ระดับคะแนน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เกณฑ์การให้คะแนน</a:t>
                      </a:r>
                      <a:endParaRPr lang="en-US" sz="200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9961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b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-มีการจำแนกสถานะครัวเรือนยากจนเป้าหมาย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-มีกลไก/ภาคีในการขับเคลื่อน สนับสนุน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-มีแผนปฏิบัติการในการขับเคลื่อนกิจกรรม/โครงการ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-มีการบูรณาการแผนของภาคี/หน่วยงาน ที่ให้การช่วยเหลือ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-ดำเนินการตามแผนงาน/โครงการ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-ครัวเรือนเป้าหมายได้รับการสนับสนุน/ช่วยเหลือ ผ่านเกณฑ์รายได้ </a:t>
                      </a:r>
                      <a:r>
                        <a:rPr lang="th-TH" sz="2000" b="1" dirty="0" err="1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จปฐ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เกินร้อยละ 70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-ครัวเรือนยากจนเป้าหมายผ่านเกณฑ์รายได้ </a:t>
                      </a:r>
                      <a:r>
                        <a:rPr lang="th-TH" sz="2000" b="1" dirty="0" err="1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จปฐ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เกินร้อยละ 80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-ครัวเรือนยากจนเป้าหมายผ่านเกณฑ์รายได้ </a:t>
                      </a:r>
                      <a:r>
                        <a:rPr lang="th-TH" sz="2000" b="1" dirty="0" err="1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จปฐ</a:t>
                      </a:r>
                      <a:r>
                        <a:rPr lang="th-TH" sz="2000" b="1" dirty="0"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 เกินร้อยละ 90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Calibri" panose="020F0502020204030204" pitchFamily="34" charset="0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6006480"/>
                  </a:ext>
                </a:extLst>
              </a:tr>
            </a:tbl>
          </a:graphicData>
        </a:graphic>
      </p:graphicFrame>
      <p:sp>
        <p:nvSpPr>
          <p:cNvPr id="8" name="ชื่อเรื่อง 1">
            <a:extLst>
              <a:ext uri="{FF2B5EF4-FFF2-40B4-BE49-F238E27FC236}">
                <a16:creationId xmlns:a16="http://schemas.microsoft.com/office/drawing/2014/main" id="{909BDA09-020C-434C-972B-EC38C4615A67}"/>
              </a:ext>
            </a:extLst>
          </p:cNvPr>
          <p:cNvSpPr txBox="1">
            <a:spLocks/>
          </p:cNvSpPr>
          <p:nvPr/>
        </p:nvSpPr>
        <p:spPr>
          <a:xfrm>
            <a:off x="1097280" y="4562621"/>
            <a:ext cx="10620103" cy="217859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2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คำอธิบาย/คำนิยาม</a:t>
            </a:r>
            <a:endParaRPr lang="en-US" sz="32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/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การจำแนกสถานะครัวเรือนยากจน คือ การจัดประเภทครัวเรือนยากจนที่มีรายได้เฉลี่ยต่ำกว่าเกณฑ์ </a:t>
            </a:r>
            <a:r>
              <a:rPr lang="th-TH" sz="32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ปี 2562 </a:t>
            </a:r>
            <a:b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 264 ครัวเรือน จำแนก 4 ประเภท คือ ครัวเรือนพัฒนาได้ ครัวเรือน</a:t>
            </a:r>
            <a:b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ต้องสงเคราะห์ ครัวเรือนตาย/ย้าย และครัวเรือนไม่ขอรับความช่วยเหลือ</a:t>
            </a:r>
            <a:endParaRPr lang="en-US" sz="32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/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ครัวเรือนเป้าหมายที่ต้องแก้ไขปัญหา คือครัวเรือนพัฒนาได้ จำนวน 14 </a:t>
            </a:r>
            <a:r>
              <a:rPr lang="th-TH" sz="32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</a:t>
            </a: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และครัวเรือนที่ต้องสงเคราะห์ จำนวน 212 </a:t>
            </a:r>
            <a:r>
              <a:rPr lang="th-TH" sz="32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</a:t>
            </a: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รวมเป็น 226 </a:t>
            </a:r>
            <a:r>
              <a:rPr lang="th-TH" sz="32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</a:t>
            </a: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en-US" sz="32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/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รายได้ต่ำกว่าเกณฑ์ </a:t>
            </a:r>
            <a:r>
              <a:rPr lang="th-TH" sz="3200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3200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คือรายได้ต่ำกว่า 38,000 บาท/ครัวเรือน/ปี</a:t>
            </a:r>
            <a:endParaRPr lang="en-US" sz="3200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984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B2A0A8B-96CD-454D-9804-04E065E5B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979" y="491319"/>
            <a:ext cx="11232108" cy="5377775"/>
          </a:xfrm>
        </p:spPr>
        <p:txBody>
          <a:bodyPr>
            <a:normAutofit fontScale="47500" lnSpcReduction="20000"/>
          </a:bodyPr>
          <a:lstStyle/>
          <a:p>
            <a:r>
              <a:rPr lang="th-TH" sz="4400" b="1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1</a:t>
            </a:r>
            <a:r>
              <a:rPr lang="th-TH" sz="4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	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1.1 มีการจำแนกสถานะครัวเรือนยากจนเป้าหมาย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	1.2 มีกลไก/ภาคีในการขับเคลื่อน สนับสนุน ในระดับอำเภอ ได้แก่ 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ศจ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พ.อ. ระดับตำบล ได้แก่ ชุดปฏิบัติการตำบลร่วมกับผู้นำ 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อช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2</a:t>
            </a:r>
            <a:r>
              <a:rPr lang="th-TH" sz="4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	               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1.1 มีแผนปฏิบัติการในการขับเคลื่อนกิจกรรม/โครงการ 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	1.2 ปฏิบัติการตามแผน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ฯแ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ละมีการบูรณาการแผนฯ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3</a:t>
            </a:r>
            <a:r>
              <a:rPr lang="th-TH" sz="4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	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1.1 ครัวเรือนยากจนเป้าหมายได้รับการช่วยเหลือ/สนับสนุน/สงเคราะห์ และหรือมีรายได้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 เฉลี่ยที่พ้นเกณฑ์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มากกว่าร้อยละ 7</a:t>
            </a:r>
            <a:r>
              <a:rPr lang="en-US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0 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และมีการสรุปผลการให้ความช่วยเหลือ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4</a:t>
            </a:r>
            <a:r>
              <a:rPr lang="th-TH" sz="4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	               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1.1</a:t>
            </a:r>
            <a:r>
              <a:rPr lang="en-US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ครัวเรือนยากจนเป้าหมายได้รับการช่วยเหลือ/สนับสนุน/สงเคราะห์ และหรือมีรายได้   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 เฉลี่ยที่พ้นเกณฑ์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มากกว่าร้อยละ </a:t>
            </a:r>
            <a:r>
              <a:rPr lang="en-US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80</a:t>
            </a: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 1.2 มีการสรุปผลการให้ความช่วยเหลือครัวเรือนยากจนเป้าหมายที่มีรายได้เฉลี่ยที่พ้นเกณฑ์    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มากกว่าร้อยละ 80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u="sng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ระดับที่ 5</a:t>
            </a:r>
            <a:r>
              <a:rPr lang="th-TH" sz="4400" b="1" dirty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	               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1.1 ครัวเรือนยากจนเป้าหมายได้รับการช่วยเหลือ/สนับสนุน/สงเคราะห์ และหรือมีรายได้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 เฉลี่ยที่พ้นเกณฑ์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มากกว่าร้อยละ 9</a:t>
            </a:r>
            <a:r>
              <a:rPr lang="en-US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0</a:t>
            </a:r>
          </a:p>
          <a:p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                    1.2 มีการสรุปผลการให้ความช่วยเหลือครัวเรือนยากจนเป้าหมายที่มีรายได้เฉลี่ยที่พ้นเกณฑ์ </a:t>
            </a:r>
            <a:r>
              <a:rPr lang="th-TH" sz="4400" b="1" dirty="0" err="1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4400" b="1" dirty="0">
                <a:solidFill>
                  <a:schemeClr val="tx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มากกว่าร้อยละ 90 </a:t>
            </a:r>
            <a:endParaRPr lang="en-US" sz="4400" b="1" dirty="0">
              <a:solidFill>
                <a:schemeClr val="tx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22748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A2C890BE-6F3B-445C-ABFB-87F48E05B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046432"/>
              </p:ext>
            </p:extLst>
          </p:nvPr>
        </p:nvGraphicFramePr>
        <p:xfrm>
          <a:off x="0" y="2"/>
          <a:ext cx="12192000" cy="682209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64824">
                  <a:extLst>
                    <a:ext uri="{9D8B030D-6E8A-4147-A177-3AD203B41FA5}">
                      <a16:colId xmlns:a16="http://schemas.microsoft.com/office/drawing/2014/main" val="844509246"/>
                    </a:ext>
                  </a:extLst>
                </a:gridCol>
                <a:gridCol w="1375110">
                  <a:extLst>
                    <a:ext uri="{9D8B030D-6E8A-4147-A177-3AD203B41FA5}">
                      <a16:colId xmlns:a16="http://schemas.microsoft.com/office/drawing/2014/main" val="3741462093"/>
                    </a:ext>
                  </a:extLst>
                </a:gridCol>
                <a:gridCol w="5151821">
                  <a:extLst>
                    <a:ext uri="{9D8B030D-6E8A-4147-A177-3AD203B41FA5}">
                      <a16:colId xmlns:a16="http://schemas.microsoft.com/office/drawing/2014/main" val="1345409076"/>
                    </a:ext>
                  </a:extLst>
                </a:gridCol>
                <a:gridCol w="2517809">
                  <a:extLst>
                    <a:ext uri="{9D8B030D-6E8A-4147-A177-3AD203B41FA5}">
                      <a16:colId xmlns:a16="http://schemas.microsoft.com/office/drawing/2014/main" val="3714738533"/>
                    </a:ext>
                  </a:extLst>
                </a:gridCol>
                <a:gridCol w="639137">
                  <a:extLst>
                    <a:ext uri="{9D8B030D-6E8A-4147-A177-3AD203B41FA5}">
                      <a16:colId xmlns:a16="http://schemas.microsoft.com/office/drawing/2014/main" val="1736847076"/>
                    </a:ext>
                  </a:extLst>
                </a:gridCol>
                <a:gridCol w="682714">
                  <a:extLst>
                    <a:ext uri="{9D8B030D-6E8A-4147-A177-3AD203B41FA5}">
                      <a16:colId xmlns:a16="http://schemas.microsoft.com/office/drawing/2014/main" val="674468522"/>
                    </a:ext>
                  </a:extLst>
                </a:gridCol>
                <a:gridCol w="619769">
                  <a:extLst>
                    <a:ext uri="{9D8B030D-6E8A-4147-A177-3AD203B41FA5}">
                      <a16:colId xmlns:a16="http://schemas.microsoft.com/office/drawing/2014/main" val="2774904945"/>
                    </a:ext>
                  </a:extLst>
                </a:gridCol>
                <a:gridCol w="740816">
                  <a:extLst>
                    <a:ext uri="{9D8B030D-6E8A-4147-A177-3AD203B41FA5}">
                      <a16:colId xmlns:a16="http://schemas.microsoft.com/office/drawing/2014/main" val="1154220470"/>
                    </a:ext>
                  </a:extLst>
                </a:gridCol>
              </a:tblGrid>
              <a:tr h="575986"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ระดับจังหวัด ประจำปี 2563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extLst>
                  <a:ext uri="{0D108BD9-81ED-4DB2-BD59-A6C34878D82A}">
                    <a16:rowId xmlns:a16="http://schemas.microsoft.com/office/drawing/2014/main" val="2643558228"/>
                  </a:ext>
                </a:extLst>
              </a:tr>
              <a:tr h="276485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เมืองลำพูน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870858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5559748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4742276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7894192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64049059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6628423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ปฏิบัติการตามแผนฯและมีการบูรณาการแผนฯ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0065029"/>
                  </a:ext>
                </a:extLst>
              </a:tr>
              <a:tr h="502420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</a:t>
                      </a:r>
                      <a:r>
                        <a:rPr lang="th-TH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4244476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</a:t>
                      </a:r>
                      <a:r>
                        <a:rPr lang="th-TH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3599816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</a:t>
                      </a:r>
                      <a:r>
                        <a:rPr lang="th-TH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866588"/>
                  </a:ext>
                </a:extLst>
              </a:tr>
              <a:tr h="276485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แม่ทา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 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448698529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37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6462343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695647634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7357409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388538931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2015317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</a:t>
                      </a:r>
                      <a:r>
                        <a:rPr lang="th-TH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ฯแ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763872544"/>
                  </a:ext>
                </a:extLst>
              </a:tr>
              <a:tr h="502420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2886188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690755664"/>
                  </a:ext>
                </a:extLst>
              </a:tr>
              <a:tr h="276485"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548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3469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A2C890BE-6F3B-445C-ABFB-87F48E05B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294859"/>
              </p:ext>
            </p:extLst>
          </p:nvPr>
        </p:nvGraphicFramePr>
        <p:xfrm>
          <a:off x="0" y="2"/>
          <a:ext cx="12192000" cy="682771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64824">
                  <a:extLst>
                    <a:ext uri="{9D8B030D-6E8A-4147-A177-3AD203B41FA5}">
                      <a16:colId xmlns:a16="http://schemas.microsoft.com/office/drawing/2014/main" val="844509246"/>
                    </a:ext>
                  </a:extLst>
                </a:gridCol>
                <a:gridCol w="1375110">
                  <a:extLst>
                    <a:ext uri="{9D8B030D-6E8A-4147-A177-3AD203B41FA5}">
                      <a16:colId xmlns:a16="http://schemas.microsoft.com/office/drawing/2014/main" val="3741462093"/>
                    </a:ext>
                  </a:extLst>
                </a:gridCol>
                <a:gridCol w="5151821">
                  <a:extLst>
                    <a:ext uri="{9D8B030D-6E8A-4147-A177-3AD203B41FA5}">
                      <a16:colId xmlns:a16="http://schemas.microsoft.com/office/drawing/2014/main" val="1345409076"/>
                    </a:ext>
                  </a:extLst>
                </a:gridCol>
                <a:gridCol w="2517809">
                  <a:extLst>
                    <a:ext uri="{9D8B030D-6E8A-4147-A177-3AD203B41FA5}">
                      <a16:colId xmlns:a16="http://schemas.microsoft.com/office/drawing/2014/main" val="3714738533"/>
                    </a:ext>
                  </a:extLst>
                </a:gridCol>
                <a:gridCol w="639137">
                  <a:extLst>
                    <a:ext uri="{9D8B030D-6E8A-4147-A177-3AD203B41FA5}">
                      <a16:colId xmlns:a16="http://schemas.microsoft.com/office/drawing/2014/main" val="1736847076"/>
                    </a:ext>
                  </a:extLst>
                </a:gridCol>
                <a:gridCol w="682714">
                  <a:extLst>
                    <a:ext uri="{9D8B030D-6E8A-4147-A177-3AD203B41FA5}">
                      <a16:colId xmlns:a16="http://schemas.microsoft.com/office/drawing/2014/main" val="674468522"/>
                    </a:ext>
                  </a:extLst>
                </a:gridCol>
                <a:gridCol w="619769">
                  <a:extLst>
                    <a:ext uri="{9D8B030D-6E8A-4147-A177-3AD203B41FA5}">
                      <a16:colId xmlns:a16="http://schemas.microsoft.com/office/drawing/2014/main" val="2774904945"/>
                    </a:ext>
                  </a:extLst>
                </a:gridCol>
                <a:gridCol w="740816">
                  <a:extLst>
                    <a:ext uri="{9D8B030D-6E8A-4147-A177-3AD203B41FA5}">
                      <a16:colId xmlns:a16="http://schemas.microsoft.com/office/drawing/2014/main" val="1154220470"/>
                    </a:ext>
                  </a:extLst>
                </a:gridCol>
              </a:tblGrid>
              <a:tr h="592050"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ระดับจังหวัด ประจำปี 2563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extLst>
                  <a:ext uri="{0D108BD9-81ED-4DB2-BD59-A6C34878D82A}">
                    <a16:rowId xmlns:a16="http://schemas.microsoft.com/office/drawing/2014/main" val="2643558228"/>
                  </a:ext>
                </a:extLst>
              </a:tr>
              <a:tr h="284196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เวียงหนองล่อง</a:t>
                      </a: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870858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5559748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4742276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7894192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64049059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6628423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ปฏิบัติการตามแผนฯและมีการบูรณาการแผนฯ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0065029"/>
                  </a:ext>
                </a:extLst>
              </a:tr>
              <a:tr h="516432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4244476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3599816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866588"/>
                  </a:ext>
                </a:extLst>
              </a:tr>
              <a:tr h="284196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 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ทุ่งหัวช้าง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 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48698529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6462343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5647634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7357409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88538931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2015317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ปฏิบัติการตามแผนฯและมีการบูรณาการแผนฯ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3872544"/>
                  </a:ext>
                </a:extLst>
              </a:tr>
              <a:tr h="516432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</a:t>
                      </a:r>
                      <a:r>
                        <a:rPr lang="th-TH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2886188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0755664"/>
                  </a:ext>
                </a:extLst>
              </a:tr>
              <a:tr h="284196"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548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334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A2C890BE-6F3B-445C-ABFB-87F48E05B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253567"/>
              </p:ext>
            </p:extLst>
          </p:nvPr>
        </p:nvGraphicFramePr>
        <p:xfrm>
          <a:off x="0" y="2"/>
          <a:ext cx="12192000" cy="700864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64824">
                  <a:extLst>
                    <a:ext uri="{9D8B030D-6E8A-4147-A177-3AD203B41FA5}">
                      <a16:colId xmlns:a16="http://schemas.microsoft.com/office/drawing/2014/main" val="844509246"/>
                    </a:ext>
                  </a:extLst>
                </a:gridCol>
                <a:gridCol w="1375110">
                  <a:extLst>
                    <a:ext uri="{9D8B030D-6E8A-4147-A177-3AD203B41FA5}">
                      <a16:colId xmlns:a16="http://schemas.microsoft.com/office/drawing/2014/main" val="3741462093"/>
                    </a:ext>
                  </a:extLst>
                </a:gridCol>
                <a:gridCol w="5151821">
                  <a:extLst>
                    <a:ext uri="{9D8B030D-6E8A-4147-A177-3AD203B41FA5}">
                      <a16:colId xmlns:a16="http://schemas.microsoft.com/office/drawing/2014/main" val="1345409076"/>
                    </a:ext>
                  </a:extLst>
                </a:gridCol>
                <a:gridCol w="2517809">
                  <a:extLst>
                    <a:ext uri="{9D8B030D-6E8A-4147-A177-3AD203B41FA5}">
                      <a16:colId xmlns:a16="http://schemas.microsoft.com/office/drawing/2014/main" val="3714738533"/>
                    </a:ext>
                  </a:extLst>
                </a:gridCol>
                <a:gridCol w="639137">
                  <a:extLst>
                    <a:ext uri="{9D8B030D-6E8A-4147-A177-3AD203B41FA5}">
                      <a16:colId xmlns:a16="http://schemas.microsoft.com/office/drawing/2014/main" val="1736847076"/>
                    </a:ext>
                  </a:extLst>
                </a:gridCol>
                <a:gridCol w="682714">
                  <a:extLst>
                    <a:ext uri="{9D8B030D-6E8A-4147-A177-3AD203B41FA5}">
                      <a16:colId xmlns:a16="http://schemas.microsoft.com/office/drawing/2014/main" val="674468522"/>
                    </a:ext>
                  </a:extLst>
                </a:gridCol>
                <a:gridCol w="619769">
                  <a:extLst>
                    <a:ext uri="{9D8B030D-6E8A-4147-A177-3AD203B41FA5}">
                      <a16:colId xmlns:a16="http://schemas.microsoft.com/office/drawing/2014/main" val="2774904945"/>
                    </a:ext>
                  </a:extLst>
                </a:gridCol>
                <a:gridCol w="740816">
                  <a:extLst>
                    <a:ext uri="{9D8B030D-6E8A-4147-A177-3AD203B41FA5}">
                      <a16:colId xmlns:a16="http://schemas.microsoft.com/office/drawing/2014/main" val="1154220470"/>
                    </a:ext>
                  </a:extLst>
                </a:gridCol>
              </a:tblGrid>
              <a:tr h="585296"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ระดับจังหวัด ประจำปี 2563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extLst>
                  <a:ext uri="{0D108BD9-81ED-4DB2-BD59-A6C34878D82A}">
                    <a16:rowId xmlns:a16="http://schemas.microsoft.com/office/drawing/2014/main" val="2643558228"/>
                  </a:ext>
                </a:extLst>
              </a:tr>
              <a:tr h="295504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บ้านโฮ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่ง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870858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5559748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4742276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7894192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64049059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6628423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ปฏิบัติการตามแผนฯและมีการบูรณาการแผนฯ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0065029"/>
                  </a:ext>
                </a:extLst>
              </a:tr>
              <a:tr h="315386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4244476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3599816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866588"/>
                  </a:ext>
                </a:extLst>
              </a:tr>
              <a:tr h="295504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 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ลี้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 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48698529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6462343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5647634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7357409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88538931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2015317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ปฏิบัติการตามแผนฯและมีการบูรณาการแผนฯ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3872544"/>
                  </a:ext>
                </a:extLst>
              </a:tr>
              <a:tr h="321719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2886188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0755664"/>
                  </a:ext>
                </a:extLst>
              </a:tr>
              <a:tr h="295504"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548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015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>
            <a:extLst>
              <a:ext uri="{FF2B5EF4-FFF2-40B4-BE49-F238E27FC236}">
                <a16:creationId xmlns:a16="http://schemas.microsoft.com/office/drawing/2014/main" id="{A2C890BE-6F3B-445C-ABFB-87F48E05B2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304799"/>
              </p:ext>
            </p:extLst>
          </p:nvPr>
        </p:nvGraphicFramePr>
        <p:xfrm>
          <a:off x="0" y="2"/>
          <a:ext cx="12192000" cy="682209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64824">
                  <a:extLst>
                    <a:ext uri="{9D8B030D-6E8A-4147-A177-3AD203B41FA5}">
                      <a16:colId xmlns:a16="http://schemas.microsoft.com/office/drawing/2014/main" val="844509246"/>
                    </a:ext>
                  </a:extLst>
                </a:gridCol>
                <a:gridCol w="1375110">
                  <a:extLst>
                    <a:ext uri="{9D8B030D-6E8A-4147-A177-3AD203B41FA5}">
                      <a16:colId xmlns:a16="http://schemas.microsoft.com/office/drawing/2014/main" val="3741462093"/>
                    </a:ext>
                  </a:extLst>
                </a:gridCol>
                <a:gridCol w="5151821">
                  <a:extLst>
                    <a:ext uri="{9D8B030D-6E8A-4147-A177-3AD203B41FA5}">
                      <a16:colId xmlns:a16="http://schemas.microsoft.com/office/drawing/2014/main" val="1345409076"/>
                    </a:ext>
                  </a:extLst>
                </a:gridCol>
                <a:gridCol w="2517809">
                  <a:extLst>
                    <a:ext uri="{9D8B030D-6E8A-4147-A177-3AD203B41FA5}">
                      <a16:colId xmlns:a16="http://schemas.microsoft.com/office/drawing/2014/main" val="3714738533"/>
                    </a:ext>
                  </a:extLst>
                </a:gridCol>
                <a:gridCol w="639137">
                  <a:extLst>
                    <a:ext uri="{9D8B030D-6E8A-4147-A177-3AD203B41FA5}">
                      <a16:colId xmlns:a16="http://schemas.microsoft.com/office/drawing/2014/main" val="1736847076"/>
                    </a:ext>
                  </a:extLst>
                </a:gridCol>
                <a:gridCol w="682714">
                  <a:extLst>
                    <a:ext uri="{9D8B030D-6E8A-4147-A177-3AD203B41FA5}">
                      <a16:colId xmlns:a16="http://schemas.microsoft.com/office/drawing/2014/main" val="674468522"/>
                    </a:ext>
                  </a:extLst>
                </a:gridCol>
                <a:gridCol w="619769">
                  <a:extLst>
                    <a:ext uri="{9D8B030D-6E8A-4147-A177-3AD203B41FA5}">
                      <a16:colId xmlns:a16="http://schemas.microsoft.com/office/drawing/2014/main" val="2774904945"/>
                    </a:ext>
                  </a:extLst>
                </a:gridCol>
                <a:gridCol w="740816">
                  <a:extLst>
                    <a:ext uri="{9D8B030D-6E8A-4147-A177-3AD203B41FA5}">
                      <a16:colId xmlns:a16="http://schemas.microsoft.com/office/drawing/2014/main" val="1154220470"/>
                    </a:ext>
                  </a:extLst>
                </a:gridCol>
              </a:tblGrid>
              <a:tr h="582654"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milestone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ผลการดำเนินงานพัฒนาคุณภาพชีวิตประชาชน ระดับจังหวัด ประจำปี 2563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พ.ย.62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ธ.ค.62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/>
                </a:tc>
                <a:extLst>
                  <a:ext uri="{0D108BD9-81ED-4DB2-BD59-A6C34878D82A}">
                    <a16:rowId xmlns:a16="http://schemas.microsoft.com/office/drawing/2014/main" val="2643558228"/>
                  </a:ext>
                </a:extLst>
              </a:tr>
              <a:tr h="273674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</a:t>
                      </a:r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ธิ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4870858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5559748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54742276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7894192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64049059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6628423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ปฏิบัติการตามแผนฯและมีการบูรณาการแผนฯ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0065029"/>
                  </a:ext>
                </a:extLst>
              </a:tr>
              <a:tr h="514248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24244476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13599816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866588"/>
                  </a:ext>
                </a:extLst>
              </a:tr>
              <a:tr h="273674">
                <a:tc rowSpan="10">
                  <a:txBody>
                    <a:bodyPr/>
                    <a:lstStyle/>
                    <a:p>
                      <a:pPr algn="r" fontAlgn="b"/>
                      <a:r>
                        <a:rPr lang="th-TH" sz="20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 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10"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ป่าซาง</a:t>
                      </a: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 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(1.1) มีการจำแนกสถานะครัวเรือนยากจนเป้าหมาย (ต.ค.)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48698529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06462343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1 (1.2) มีกลไก/ภาคีในการขับเคลื่อน สนับสนุน (ต.ค.) ในระดับอำเภอ/ตำบล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95647634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อำเภอ/ตำบล (คณะ)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7357409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(2.1) มีแผนปฏิบัติการในการขับเคลื่อนกิจกรรม/โครงการ ในระดับอำเภอ/ตำบล  (พ.ย. - ธ.ค.)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อำเภอ/ตำบล (แผน)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88538931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(แผน)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1/5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2015317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2 (2.2) ปฏิบัติการตามแผน</a:t>
                      </a:r>
                      <a:r>
                        <a:rPr lang="th-TH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ฯแ</a:t>
                      </a:r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ละมีการบูรณาการแผนฯ อย่างน้อยเดือนละ 1 ครั้ง (พ.ย. - ธ.ค.)</a:t>
                      </a:r>
                      <a:b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</a:b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(จำนวนครั้ง)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3872544"/>
                  </a:ext>
                </a:extLst>
              </a:tr>
              <a:tr h="514248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2886188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ระดับ 3 (3.1) ได้รับการช่วยเหลือ/สนับสนุน/สงเคราะห์ ครัวเรือนยากจนเป้าหมาย (ธ.ค. - ม.ค.) (10%)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 (คร.)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0755664"/>
                  </a:ext>
                </a:extLst>
              </a:tr>
              <a:tr h="273674"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6008" marR="6008" marT="6008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ผลการดำเนินงาน (คร.)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548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7933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3ECBE3D-4F60-4F02-9051-523DE09F7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041" y="-107293"/>
            <a:ext cx="11282289" cy="1148302"/>
          </a:xfrm>
        </p:spPr>
        <p:txBody>
          <a:bodyPr>
            <a:noAutofit/>
          </a:bodyPr>
          <a:lstStyle/>
          <a:p>
            <a:pPr algn="ctr"/>
            <a: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ผลการพัฒนาคุณภาพชีวิตของประชาชนจังหวัดลำพูน ประจำปี 2563 </a:t>
            </a:r>
            <a:b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จากข้อมูลความจำเป็นพื้นฐาน (</a:t>
            </a:r>
            <a:r>
              <a:rPr lang="th-TH" sz="3400" b="1" dirty="0" err="1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จปฐ</a:t>
            </a:r>
            <a:r>
              <a:rPr lang="th-TH" sz="34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.) ปี 2562 ตัวชี้วัดที่ 23 ครัวเรือนมีการออมเงิน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id="{F9BAAC78-F046-4CAA-BCB8-5142E4C4A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449366"/>
              </p:ext>
            </p:extLst>
          </p:nvPr>
        </p:nvGraphicFramePr>
        <p:xfrm>
          <a:off x="208669" y="1041009"/>
          <a:ext cx="11774661" cy="528277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98923">
                  <a:extLst>
                    <a:ext uri="{9D8B030D-6E8A-4147-A177-3AD203B41FA5}">
                      <a16:colId xmlns:a16="http://schemas.microsoft.com/office/drawing/2014/main" val="697340237"/>
                    </a:ext>
                  </a:extLst>
                </a:gridCol>
                <a:gridCol w="1418156">
                  <a:extLst>
                    <a:ext uri="{9D8B030D-6E8A-4147-A177-3AD203B41FA5}">
                      <a16:colId xmlns:a16="http://schemas.microsoft.com/office/drawing/2014/main" val="134685378"/>
                    </a:ext>
                  </a:extLst>
                </a:gridCol>
                <a:gridCol w="1644543">
                  <a:extLst>
                    <a:ext uri="{9D8B030D-6E8A-4147-A177-3AD203B41FA5}">
                      <a16:colId xmlns:a16="http://schemas.microsoft.com/office/drawing/2014/main" val="2300328849"/>
                    </a:ext>
                  </a:extLst>
                </a:gridCol>
                <a:gridCol w="1981746">
                  <a:extLst>
                    <a:ext uri="{9D8B030D-6E8A-4147-A177-3AD203B41FA5}">
                      <a16:colId xmlns:a16="http://schemas.microsoft.com/office/drawing/2014/main" val="4143708532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779474147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845740598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3649038225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4044079410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1871898283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3914031271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1139947561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2127300238"/>
                    </a:ext>
                  </a:extLst>
                </a:gridCol>
                <a:gridCol w="703477">
                  <a:extLst>
                    <a:ext uri="{9D8B030D-6E8A-4147-A177-3AD203B41FA5}">
                      <a16:colId xmlns:a16="http://schemas.microsoft.com/office/drawing/2014/main" val="424370703"/>
                    </a:ext>
                  </a:extLst>
                </a:gridCol>
              </a:tblGrid>
              <a:tr h="360682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th-TH" sz="2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เป้าหมายการพัฒนาคุณภาพชีวิตของประชาชน ระดับจังหวัด ประจำปี 2563 จากข้อมูลความจำเป็นพื้นฐาน (</a:t>
                      </a:r>
                      <a:r>
                        <a:rPr lang="th-TH" sz="26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จปฐ</a:t>
                      </a:r>
                      <a:r>
                        <a:rPr lang="th-TH" sz="2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 ปี 2562 </a:t>
                      </a:r>
                      <a:endParaRPr lang="th-TH" sz="2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267299"/>
                  </a:ext>
                </a:extLst>
              </a:tr>
              <a:tr h="360682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th-TH" sz="26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ตัวชี้วัดที่ 23 ครัวเรือนมีการเก็บออมเงิน</a:t>
                      </a:r>
                      <a:endParaRPr lang="th-TH" sz="2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818389"/>
                  </a:ext>
                </a:extLst>
              </a:tr>
              <a:tr h="109368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ที่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อำเภอ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.ตกเกณฑ์ ปี 62 (</a:t>
                      </a:r>
                      <a:r>
                        <a:rPr lang="th-TH" sz="22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เป้าหมายดำเนินการ    60 </a:t>
                      </a:r>
                      <a:r>
                        <a:rPr lang="en-US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%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 (</a:t>
                      </a:r>
                      <a:r>
                        <a:rPr lang="th-TH" sz="2200" b="1" u="none" strike="noStrike" dirty="0" err="1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</a:t>
                      </a:r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.)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ก.พ.63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มี.ค.63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เม.ย.63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มิ.ย.63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ก.ค.63 (10%)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ส.ค.63 (15%)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ก.ย.63 (15%)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65179388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ทุ่งหัวช้าง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00458292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แม่ทา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33902448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ลี้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79680666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เมืองลำพูน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58939165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ป่าซาง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8285756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บ้านโฮ่ง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13712330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บ้านธิ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6565347"/>
                  </a:ext>
                </a:extLst>
              </a:tr>
              <a:tr h="314143"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เวียงหนองล่อง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4950179"/>
                  </a:ext>
                </a:extLst>
              </a:tr>
              <a:tr h="31414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2,577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1,547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3064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573074"/>
      </p:ext>
    </p:extLst>
  </p:cSld>
  <p:clrMapOvr>
    <a:masterClrMapping/>
  </p:clrMapOvr>
</p:sld>
</file>

<file path=ppt/theme/theme1.xml><?xml version="1.0" encoding="utf-8"?>
<a:theme xmlns:a="http://schemas.openxmlformats.org/drawingml/2006/main" name="ย้อนยุค">
  <a:themeElements>
    <a:clrScheme name="ย้อนยุค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ย้อนยุค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ย้อนยุค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197</TotalTime>
  <Words>4083</Words>
  <Application>Microsoft Office PowerPoint</Application>
  <PresentationFormat>แบบจอกว้าง</PresentationFormat>
  <Paragraphs>1538</Paragraphs>
  <Slides>15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15</vt:i4>
      </vt:variant>
    </vt:vector>
  </HeadingPairs>
  <TitlesOfParts>
    <vt:vector size="21" baseType="lpstr">
      <vt:lpstr>Angsana New</vt:lpstr>
      <vt:lpstr>Calibri</vt:lpstr>
      <vt:lpstr>Calibri Light</vt:lpstr>
      <vt:lpstr>Cordia New</vt:lpstr>
      <vt:lpstr>TH SarabunIT๙</vt:lpstr>
      <vt:lpstr>ย้อนยุค</vt:lpstr>
      <vt:lpstr>สำนักงานพัฒนาชุมชน จังหวัดลำพูน</vt:lpstr>
      <vt:lpstr>ผลการพัฒนาคุณภาพชีวิตของประชาชนจังหวัดลำพูน ประจำปี 2563  จากข้อมูลความจำเป็นพื้นฐาน (จปฐ.) ปี 2562 ตัวชี้วัดที่ 22 รายได้เฉลี่ยของคนในครัวเรือนต่อปี </vt:lpstr>
      <vt:lpstr>เกณฑ์การให้คะแนน ตัวชี้วัดที่ 22 รายได้เฉลี่ยของคนในครัวเรือนต่อปี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ผลการพัฒนาคุณภาพชีวิตของประชาชนจังหวัดลำพูน ประจำปี 2563  จากข้อมูลความจำเป็นพื้นฐาน (จปฐ.) ปี 2562 ตัวชี้วัดที่ 23 ครัวเรือนมีการออมเงิน</vt:lpstr>
      <vt:lpstr>ตัวชี้วัดที่ 23 ครัวเรือนมีการเก็บออมเงิน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สำนักงานพัฒนาชุมชน จังหวัดลำพูน</dc:title>
  <dc:creator>HP</dc:creator>
  <cp:lastModifiedBy>HP</cp:lastModifiedBy>
  <cp:revision>92</cp:revision>
  <cp:lastPrinted>2020-01-23T07:24:20Z</cp:lastPrinted>
  <dcterms:created xsi:type="dcterms:W3CDTF">2020-01-21T07:03:57Z</dcterms:created>
  <dcterms:modified xsi:type="dcterms:W3CDTF">2020-01-23T07:32:30Z</dcterms:modified>
</cp:coreProperties>
</file>