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50" r:id="rId1"/>
    <p:sldMasterId id="2147483751" r:id="rId2"/>
  </p:sldMasterIdLst>
  <p:sldIdLst>
    <p:sldId id="277" r:id="rId3"/>
    <p:sldId id="258" r:id="rId4"/>
    <p:sldId id="257" r:id="rId5"/>
    <p:sldId id="293" r:id="rId6"/>
    <p:sldId id="294" r:id="rId7"/>
    <p:sldId id="295" r:id="rId8"/>
    <p:sldId id="292" r:id="rId9"/>
    <p:sldId id="304" r:id="rId10"/>
    <p:sldId id="305" r:id="rId11"/>
    <p:sldId id="259" r:id="rId12"/>
    <p:sldId id="297" r:id="rId13"/>
    <p:sldId id="298" r:id="rId14"/>
    <p:sldId id="299" r:id="rId15"/>
    <p:sldId id="300" r:id="rId16"/>
    <p:sldId id="301" r:id="rId17"/>
    <p:sldId id="302" r:id="rId18"/>
    <p:sldId id="303" r:id="rId19"/>
  </p:sldIdLst>
  <p:sldSz cx="12192000" cy="6858000"/>
  <p:notesSz cx="6888163" cy="10020300"/>
  <p:embeddedFontLst>
    <p:embeddedFont>
      <p:font typeface="Athiti Medium" panose="00000600000000000000" charset="-34"/>
      <p:regular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Calibri Light" panose="020F0302020204030204" pitchFamily="34" charset="0"/>
      <p:regular r:id="rId25"/>
      <p:italic r:id="rId26"/>
    </p:embeddedFont>
    <p:embeddedFont>
      <p:font typeface="TH SarabunIT๙" panose="020B0500040200020003" pitchFamily="34" charset="-34"/>
      <p:regular r:id="rId27"/>
      <p:bold r:id="rId28"/>
      <p:italic r:id="rId29"/>
      <p:boldItalic r:id="rId30"/>
    </p:embeddedFont>
  </p:embeddedFontLst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5D25"/>
    <a:srgbClr val="FFCC99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69CF1AB2-1976-4502-BF36-3FF5EA218861}" styleName="สไตล์สีปานกลาง 4 - เน้น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สไตล์สีปานกลาง 4 - เน้น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สไตล์สีปานกลาง 4 - เน้น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6E25E649-3F16-4E02-A733-19D2CDBF48F0}" styleName="สไตล์สีปานกลาง 3 - เน้น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สไตล์สีอ่อน 3 - เน้น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สไตล์สีอ่อน 3 - เน้น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0" d="100"/>
          <a:sy n="90" d="100"/>
        </p:scale>
        <p:origin x="52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7.fntdata"/><Relationship Id="rId3" Type="http://schemas.openxmlformats.org/officeDocument/2006/relationships/slide" Target="slides/slide1.xml"/><Relationship Id="rId21" Type="http://schemas.openxmlformats.org/officeDocument/2006/relationships/font" Target="fonts/font2.fntdata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6.fntdata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5.fntdata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จำนวนอุบัติเหตุ (ครั้ง)
</c:v>
                </c:pt>
              </c:strCache>
            </c:strRef>
          </c:tx>
          <c:spPr>
            <a:ln w="34925" cap="rnd">
              <a:solidFill>
                <a:schemeClr val="accent6"/>
              </a:solidFill>
              <a:round/>
            </a:ln>
            <a:effectLst>
              <a:outerShdw blurRad="44450" dist="25400" dir="2700000" algn="br" rotWithShape="0">
                <a:srgbClr val="000000">
                  <a:alpha val="60000"/>
                </a:srgbClr>
              </a:outerShdw>
            </a:effectLst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200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TH SarabunIT๙" panose="020B0500040200020003" pitchFamily="34" charset="-34"/>
                    <a:ea typeface="+mn-ea"/>
                    <a:cs typeface="TH SarabunIT๙" panose="020B0500040200020003" pitchFamily="34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 ต.ค. 2562</c:v>
                </c:pt>
                <c:pt idx="1">
                  <c:v> พ.ย. 2562</c:v>
                </c:pt>
                <c:pt idx="2">
                  <c:v> ธ.ค. 2562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26</c:v>
                </c:pt>
                <c:pt idx="1">
                  <c:v>41</c:v>
                </c:pt>
                <c:pt idx="2">
                  <c:v>64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CA9-44EE-9923-8C7E7507CD3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296049648"/>
        <c:axId val="296048992"/>
      </c:lineChart>
      <c:catAx>
        <c:axId val="2960496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lt1">
                <a:lumMod val="95000"/>
                <a:alpha val="1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defRPr>
            </a:pPr>
            <a:endParaRPr lang="th-TH"/>
          </a:p>
        </c:txPr>
        <c:crossAx val="296048992"/>
        <c:crosses val="autoZero"/>
        <c:auto val="1"/>
        <c:lblAlgn val="ctr"/>
        <c:lblOffset val="100"/>
        <c:noMultiLvlLbl val="0"/>
      </c:catAx>
      <c:valAx>
        <c:axId val="2960489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defRPr>
            </a:pPr>
            <a:endParaRPr lang="th-TH"/>
          </a:p>
        </c:txPr>
        <c:crossAx val="2960496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th-TH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th-TH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จำนวนอุบัติเหตุ (ครั้ง)
</c:v>
                </c:pt>
              </c:strCache>
            </c:strRef>
          </c:tx>
          <c:spPr>
            <a:ln w="34925" cap="rnd">
              <a:solidFill>
                <a:schemeClr val="accent6"/>
              </a:solidFill>
              <a:round/>
            </a:ln>
            <a:effectLst>
              <a:outerShdw blurRad="44450" dist="25400" dir="2700000" algn="br" rotWithShape="0">
                <a:srgbClr val="000000">
                  <a:alpha val="60000"/>
                </a:srgbClr>
              </a:outerShdw>
            </a:effectLst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200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TH SarabunIT๙" panose="020B0500040200020003" pitchFamily="34" charset="-34"/>
                    <a:ea typeface="+mn-ea"/>
                    <a:cs typeface="TH SarabunIT๙" panose="020B0500040200020003" pitchFamily="34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 ต.ค. 2562</c:v>
                </c:pt>
                <c:pt idx="1">
                  <c:v> พ.ย. 2562</c:v>
                </c:pt>
                <c:pt idx="2">
                  <c:v> ธ.ค. 2562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25</c:v>
                </c:pt>
                <c:pt idx="1">
                  <c:v>30</c:v>
                </c:pt>
                <c:pt idx="2">
                  <c:v>68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CA9-44EE-9923-8C7E7507CD3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296049648"/>
        <c:axId val="296048992"/>
      </c:lineChart>
      <c:catAx>
        <c:axId val="2960496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lt1">
                <a:lumMod val="95000"/>
                <a:alpha val="1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defRPr>
            </a:pPr>
            <a:endParaRPr lang="th-TH"/>
          </a:p>
        </c:txPr>
        <c:crossAx val="296048992"/>
        <c:crosses val="autoZero"/>
        <c:auto val="1"/>
        <c:lblAlgn val="ctr"/>
        <c:lblOffset val="100"/>
        <c:noMultiLvlLbl val="0"/>
      </c:catAx>
      <c:valAx>
        <c:axId val="2960489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defRPr>
            </a:pPr>
            <a:endParaRPr lang="th-TH"/>
          </a:p>
        </c:txPr>
        <c:crossAx val="2960496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th-TH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th-TH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จำนวนอุบัติเหตุ (ครั้ง)
</c:v>
                </c:pt>
              </c:strCache>
            </c:strRef>
          </c:tx>
          <c:spPr>
            <a:ln w="34925" cap="rnd">
              <a:solidFill>
                <a:schemeClr val="accent6"/>
              </a:solidFill>
              <a:round/>
            </a:ln>
            <a:effectLst>
              <a:outerShdw blurRad="44450" dist="25400" dir="2700000" algn="br" rotWithShape="0">
                <a:srgbClr val="000000">
                  <a:alpha val="60000"/>
                </a:srgbClr>
              </a:outerShdw>
            </a:effectLst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200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TH SarabunIT๙" panose="020B0500040200020003" pitchFamily="34" charset="-34"/>
                    <a:ea typeface="+mn-ea"/>
                    <a:cs typeface="TH SarabunIT๙" panose="020B0500040200020003" pitchFamily="34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 ต.ค. 2562</c:v>
                </c:pt>
                <c:pt idx="1">
                  <c:v> พ.ย. 2562</c:v>
                </c:pt>
                <c:pt idx="2">
                  <c:v> ธ.ค. 2562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12</c:v>
                </c:pt>
                <c:pt idx="1">
                  <c:v>26</c:v>
                </c:pt>
                <c:pt idx="2">
                  <c:v>12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CA9-44EE-9923-8C7E7507CD3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296049648"/>
        <c:axId val="296048992"/>
      </c:lineChart>
      <c:catAx>
        <c:axId val="2960496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lt1">
                <a:lumMod val="95000"/>
                <a:alpha val="1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defRPr>
            </a:pPr>
            <a:endParaRPr lang="th-TH"/>
          </a:p>
        </c:txPr>
        <c:crossAx val="296048992"/>
        <c:crosses val="autoZero"/>
        <c:auto val="1"/>
        <c:lblAlgn val="ctr"/>
        <c:lblOffset val="100"/>
        <c:noMultiLvlLbl val="0"/>
      </c:catAx>
      <c:valAx>
        <c:axId val="2960489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defRPr>
            </a:pPr>
            <a:endParaRPr lang="th-TH"/>
          </a:p>
        </c:txPr>
        <c:crossAx val="2960496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th-TH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th-TH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ชุดข้อมูล 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85000"/>
                    <a:satMod val="130000"/>
                  </a:schemeClr>
                </a:gs>
                <a:gs pos="34000">
                  <a:schemeClr val="accent1">
                    <a:shade val="87000"/>
                    <a:satMod val="125000"/>
                  </a:schemeClr>
                </a:gs>
                <a:gs pos="70000">
                  <a:schemeClr val="accent1">
                    <a:tint val="100000"/>
                    <a:shade val="90000"/>
                    <a:satMod val="130000"/>
                  </a:schemeClr>
                </a:gs>
                <a:gs pos="100000">
                  <a:schemeClr val="accent1">
                    <a:tint val="100000"/>
                    <a:shade val="100000"/>
                    <a:satMod val="110000"/>
                  </a:schemeClr>
                </a:gs>
              </a:gsLst>
              <a:path path="circle">
                <a:fillToRect l="100000" t="100000" r="100000" b="100000"/>
              </a:path>
            </a:gradFill>
            <a:ln>
              <a:noFill/>
            </a:ln>
            <a:effectLst>
              <a:outerShdw blurRad="44450" dist="25400" dir="2700000" algn="br" rotWithShape="0">
                <a:srgbClr val="000000">
                  <a:alpha val="60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9800000"/>
              </a:lightRig>
            </a:scene3d>
            <a:sp3d prstMaterial="flat">
              <a:bevelT w="25400" h="3175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40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TH SarabunIT๙" panose="020B0500040200020003" pitchFamily="34" charset="-34"/>
                    <a:ea typeface="+mn-ea"/>
                    <a:cs typeface="TH SarabunIT๙" panose="020B0500040200020003" pitchFamily="34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เป้าหมาย</c:v>
                </c:pt>
                <c:pt idx="1">
                  <c:v>ผลรวม 3 เดือน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420</c:v>
                </c:pt>
                <c:pt idx="1">
                  <c:v>131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64A-4063-BF62-D7BE6748169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9"/>
        <c:gapDepth val="61"/>
        <c:shape val="box"/>
        <c:axId val="448989472"/>
        <c:axId val="448991768"/>
        <c:axId val="0"/>
      </c:bar3DChart>
      <c:catAx>
        <c:axId val="4489894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defRPr>
            </a:pPr>
            <a:endParaRPr lang="th-TH"/>
          </a:p>
        </c:txPr>
        <c:crossAx val="448991768"/>
        <c:crosses val="autoZero"/>
        <c:auto val="1"/>
        <c:lblAlgn val="ctr"/>
        <c:lblOffset val="100"/>
        <c:noMultiLvlLbl val="0"/>
      </c:catAx>
      <c:valAx>
        <c:axId val="4489917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50000"/>
                  <a:lumOff val="5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defRPr>
            </a:pPr>
            <a:endParaRPr lang="th-TH"/>
          </a:p>
        </c:txPr>
        <c:crossAx val="4489894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th-TH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th-TH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view3D>
      <c:rotX val="50"/>
      <c:rotY val="0"/>
      <c:depthPercent val="100"/>
      <c:rAngAx val="0"/>
      <c:perspective val="6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คอลัมน์1</c:v>
                </c:pt>
              </c:strCache>
            </c:strRef>
          </c:tx>
          <c:dPt>
            <c:idx val="0"/>
            <c:bubble3D val="0"/>
            <c:spPr>
              <a:solidFill>
                <a:schemeClr val="accent3">
                  <a:shade val="76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2-D895-4CAC-AAC4-3440DC4DF24F}"/>
              </c:ext>
            </c:extLst>
          </c:dPt>
          <c:dPt>
            <c:idx val="1"/>
            <c:bubble3D val="0"/>
            <c:spPr>
              <a:solidFill>
                <a:schemeClr val="accent3">
                  <a:tint val="77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1-D895-4CAC-AAC4-3440DC4DF24F}"/>
              </c:ext>
            </c:extLst>
          </c:dPt>
          <c:dLbls>
            <c:dLbl>
              <c:idx val="0"/>
              <c:layout>
                <c:manualLayout>
                  <c:x val="-7.7804987191614217E-2"/>
                  <c:y val="0.13435267085907956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4840249825141026"/>
                      <c:h val="0.2486052426586558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D895-4CAC-AAC4-3440DC4DF24F}"/>
                </c:ext>
              </c:extLst>
            </c:dLbl>
            <c:dLbl>
              <c:idx val="1"/>
              <c:layout>
                <c:manualLayout>
                  <c:x val="0.18975991876246401"/>
                  <c:y val="-0.1808714219714396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739139436409118"/>
                      <c:h val="0.2486052426586558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D895-4CAC-AAC4-3440DC4DF24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tx1"/>
                    </a:solidFill>
                    <a:latin typeface="TH SarabunIT๙" panose="020B0500040200020003" pitchFamily="34" charset="-34"/>
                    <a:ea typeface="+mn-ea"/>
                    <a:cs typeface="TH SarabunIT๙" panose="020B0500040200020003" pitchFamily="34" charset="-34"/>
                  </a:defRPr>
                </a:pPr>
                <a:endParaRPr lang="th-TH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ผลรวม 3 เดือน</c:v>
                </c:pt>
                <c:pt idx="1">
                  <c:v>เป้าหมาย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31.19</c:v>
                </c:pt>
                <c:pt idx="1">
                  <c:v>68.81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895-4CAC-AAC4-3440DC4DF24F}"/>
            </c:ext>
          </c:extLst>
        </c:ser>
        <c:dLbls>
          <c:dLblPos val="in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th-TH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ชุดข้อมูล 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85000"/>
                    <a:satMod val="130000"/>
                  </a:schemeClr>
                </a:gs>
                <a:gs pos="34000">
                  <a:schemeClr val="accent1">
                    <a:shade val="87000"/>
                    <a:satMod val="125000"/>
                  </a:schemeClr>
                </a:gs>
                <a:gs pos="70000">
                  <a:schemeClr val="accent1">
                    <a:tint val="100000"/>
                    <a:shade val="90000"/>
                    <a:satMod val="130000"/>
                  </a:schemeClr>
                </a:gs>
                <a:gs pos="100000">
                  <a:schemeClr val="accent1">
                    <a:tint val="100000"/>
                    <a:shade val="100000"/>
                    <a:satMod val="110000"/>
                  </a:schemeClr>
                </a:gs>
              </a:gsLst>
              <a:path path="circle">
                <a:fillToRect l="100000" t="100000" r="100000" b="100000"/>
              </a:path>
            </a:gradFill>
            <a:ln>
              <a:noFill/>
            </a:ln>
            <a:effectLst>
              <a:outerShdw blurRad="44450" dist="25400" dir="2700000" algn="br" rotWithShape="0">
                <a:srgbClr val="000000">
                  <a:alpha val="60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9800000"/>
              </a:lightRig>
            </a:scene3d>
            <a:sp3d prstMaterial="flat">
              <a:bevelT w="25400" h="3175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40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TH SarabunIT๙" panose="020B0500040200020003" pitchFamily="34" charset="-34"/>
                    <a:ea typeface="+mn-ea"/>
                    <a:cs typeface="TH SarabunIT๙" panose="020B0500040200020003" pitchFamily="34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เป้าหมาย</c:v>
                </c:pt>
                <c:pt idx="1">
                  <c:v>ผลรวม 3 เดือน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346</c:v>
                </c:pt>
                <c:pt idx="1">
                  <c:v>123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64A-4063-BF62-D7BE6748169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9"/>
        <c:gapDepth val="61"/>
        <c:shape val="box"/>
        <c:axId val="448989472"/>
        <c:axId val="448991768"/>
        <c:axId val="0"/>
      </c:bar3DChart>
      <c:catAx>
        <c:axId val="4489894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defRPr>
            </a:pPr>
            <a:endParaRPr lang="th-TH"/>
          </a:p>
        </c:txPr>
        <c:crossAx val="448991768"/>
        <c:crosses val="autoZero"/>
        <c:auto val="1"/>
        <c:lblAlgn val="ctr"/>
        <c:lblOffset val="100"/>
        <c:noMultiLvlLbl val="0"/>
      </c:catAx>
      <c:valAx>
        <c:axId val="4489917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50000"/>
                  <a:lumOff val="5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defRPr>
            </a:pPr>
            <a:endParaRPr lang="th-TH"/>
          </a:p>
        </c:txPr>
        <c:crossAx val="4489894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th-TH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th-TH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view3D>
      <c:rotX val="50"/>
      <c:rotY val="0"/>
      <c:depthPercent val="100"/>
      <c:rAngAx val="0"/>
      <c:perspective val="6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คอลัมน์1</c:v>
                </c:pt>
              </c:strCache>
            </c:strRef>
          </c:tx>
          <c:dPt>
            <c:idx val="0"/>
            <c:bubble3D val="0"/>
            <c:spPr>
              <a:solidFill>
                <a:schemeClr val="accent3">
                  <a:shade val="76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2-D895-4CAC-AAC4-3440DC4DF24F}"/>
              </c:ext>
            </c:extLst>
          </c:dPt>
          <c:dPt>
            <c:idx val="1"/>
            <c:bubble3D val="0"/>
            <c:spPr>
              <a:solidFill>
                <a:schemeClr val="accent3">
                  <a:tint val="77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1-D895-4CAC-AAC4-3440DC4DF24F}"/>
              </c:ext>
            </c:extLst>
          </c:dPt>
          <c:dLbls>
            <c:dLbl>
              <c:idx val="0"/>
              <c:layout>
                <c:manualLayout>
                  <c:x val="-7.7804987191614217E-2"/>
                  <c:y val="0.13435267085907956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4840249825141026"/>
                      <c:h val="0.2486052426586558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D895-4CAC-AAC4-3440DC4DF24F}"/>
                </c:ext>
              </c:extLst>
            </c:dLbl>
            <c:dLbl>
              <c:idx val="1"/>
              <c:layout>
                <c:manualLayout>
                  <c:x val="0.18975991876246401"/>
                  <c:y val="-0.1808714219714396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739139436409118"/>
                      <c:h val="0.2486052426586558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D895-4CAC-AAC4-3440DC4DF24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tx1"/>
                    </a:solidFill>
                    <a:latin typeface="TH SarabunIT๙" panose="020B0500040200020003" pitchFamily="34" charset="-34"/>
                    <a:ea typeface="+mn-ea"/>
                    <a:cs typeface="TH SarabunIT๙" panose="020B0500040200020003" pitchFamily="34" charset="-34"/>
                  </a:defRPr>
                </a:pPr>
                <a:endParaRPr lang="th-TH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ผลรวม 3 เดือน</c:v>
                </c:pt>
                <c:pt idx="1">
                  <c:v>เป้าหมาย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35.549999999999997</c:v>
                </c:pt>
                <c:pt idx="1">
                  <c:v>64.45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895-4CAC-AAC4-3440DC4DF24F}"/>
            </c:ext>
          </c:extLst>
        </c:ser>
        <c:dLbls>
          <c:dLblPos val="in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th-TH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ชุดข้อมูล 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85000"/>
                    <a:satMod val="130000"/>
                  </a:schemeClr>
                </a:gs>
                <a:gs pos="34000">
                  <a:schemeClr val="accent1">
                    <a:shade val="87000"/>
                    <a:satMod val="125000"/>
                  </a:schemeClr>
                </a:gs>
                <a:gs pos="70000">
                  <a:schemeClr val="accent1">
                    <a:tint val="100000"/>
                    <a:shade val="90000"/>
                    <a:satMod val="130000"/>
                  </a:schemeClr>
                </a:gs>
                <a:gs pos="100000">
                  <a:schemeClr val="accent1">
                    <a:tint val="100000"/>
                    <a:shade val="100000"/>
                    <a:satMod val="110000"/>
                  </a:schemeClr>
                </a:gs>
              </a:gsLst>
              <a:path path="circle">
                <a:fillToRect l="100000" t="100000" r="100000" b="100000"/>
              </a:path>
            </a:gradFill>
            <a:ln>
              <a:noFill/>
            </a:ln>
            <a:effectLst>
              <a:outerShdw blurRad="44450" dist="25400" dir="2700000" algn="br" rotWithShape="0">
                <a:srgbClr val="000000">
                  <a:alpha val="60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9800000"/>
              </a:lightRig>
            </a:scene3d>
            <a:sp3d prstMaterial="flat">
              <a:bevelT w="25400" h="3175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40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TH SarabunIT๙" panose="020B0500040200020003" pitchFamily="34" charset="-34"/>
                    <a:ea typeface="+mn-ea"/>
                    <a:cs typeface="TH SarabunIT๙" panose="020B0500040200020003" pitchFamily="34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เป้าหมาย</c:v>
                </c:pt>
                <c:pt idx="1">
                  <c:v>ผลรวม 3 เดือน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85</c:v>
                </c:pt>
                <c:pt idx="1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64A-4063-BF62-D7BE6748169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9"/>
        <c:gapDepth val="61"/>
        <c:shape val="box"/>
        <c:axId val="448989472"/>
        <c:axId val="448991768"/>
        <c:axId val="0"/>
      </c:bar3DChart>
      <c:catAx>
        <c:axId val="4489894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defRPr>
            </a:pPr>
            <a:endParaRPr lang="th-TH"/>
          </a:p>
        </c:txPr>
        <c:crossAx val="448991768"/>
        <c:crosses val="autoZero"/>
        <c:auto val="1"/>
        <c:lblAlgn val="ctr"/>
        <c:lblOffset val="100"/>
        <c:noMultiLvlLbl val="0"/>
      </c:catAx>
      <c:valAx>
        <c:axId val="4489917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50000"/>
                  <a:lumOff val="5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TH SarabunIT๙" panose="020B0500040200020003" pitchFamily="34" charset="-34"/>
                <a:ea typeface="+mn-ea"/>
                <a:cs typeface="TH SarabunIT๙" panose="020B0500040200020003" pitchFamily="34" charset="-34"/>
              </a:defRPr>
            </a:pPr>
            <a:endParaRPr lang="th-TH"/>
          </a:p>
        </c:txPr>
        <c:crossAx val="4489894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th-TH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th-TH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view3D>
      <c:rotX val="50"/>
      <c:rotY val="0"/>
      <c:depthPercent val="100"/>
      <c:rAngAx val="0"/>
      <c:perspective val="6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คอลัมน์1</c:v>
                </c:pt>
              </c:strCache>
            </c:strRef>
          </c:tx>
          <c:dPt>
            <c:idx val="0"/>
            <c:bubble3D val="0"/>
            <c:spPr>
              <a:solidFill>
                <a:schemeClr val="accent3">
                  <a:shade val="76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2-D895-4CAC-AAC4-3440DC4DF24F}"/>
              </c:ext>
            </c:extLst>
          </c:dPt>
          <c:dPt>
            <c:idx val="1"/>
            <c:bubble3D val="0"/>
            <c:spPr>
              <a:solidFill>
                <a:schemeClr val="accent3">
                  <a:tint val="77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1-D895-4CAC-AAC4-3440DC4DF24F}"/>
              </c:ext>
            </c:extLst>
          </c:dPt>
          <c:dLbls>
            <c:dLbl>
              <c:idx val="0"/>
              <c:layout>
                <c:manualLayout>
                  <c:x val="-0.12649711872938185"/>
                  <c:y val="-6.0146452131334016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4840249825141026"/>
                      <c:h val="0.2486052426586558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D895-4CAC-AAC4-3440DC4DF24F}"/>
                </c:ext>
              </c:extLst>
            </c:dLbl>
            <c:dLbl>
              <c:idx val="1"/>
              <c:layout>
                <c:manualLayout>
                  <c:x val="0.15150181541136087"/>
                  <c:y val="5.1938134335267575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739139436409118"/>
                      <c:h val="0.2486052426586558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D895-4CAC-AAC4-3440DC4DF24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tx1"/>
                    </a:solidFill>
                    <a:latin typeface="TH SarabunIT๙" panose="020B0500040200020003" pitchFamily="34" charset="-34"/>
                    <a:ea typeface="+mn-ea"/>
                    <a:cs typeface="TH SarabunIT๙" panose="020B0500040200020003" pitchFamily="34" charset="-34"/>
                  </a:defRPr>
                </a:pPr>
                <a:endParaRPr lang="th-TH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ผลรวม 3 เดือน</c:v>
                </c:pt>
                <c:pt idx="1">
                  <c:v>เป้าหมาย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58.82</c:v>
                </c:pt>
                <c:pt idx="1">
                  <c:v>41.18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895-4CAC-AAC4-3440DC4DF24F}"/>
            </c:ext>
          </c:extLst>
        </c:ser>
        <c:dLbls>
          <c:dLblPos val="in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th-TH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style1.xml><?xml version="1.0" encoding="utf-8"?>
<cs:chartStyle xmlns:cs="http://schemas.microsoft.com/office/drawing/2012/chartStyle" xmlns:a="http://schemas.openxmlformats.org/drawingml/2006/main" id="233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33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33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94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/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dk1">
            <a:lumMod val="60000"/>
            <a:lumOff val="40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/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94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/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dk1">
            <a:lumMod val="60000"/>
            <a:lumOff val="40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/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94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/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dk1">
            <a:lumMod val="60000"/>
            <a:lumOff val="40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/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9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9E3965E-AC41-4711-9D10-E25ABB132D86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645152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F5DC8C3-BA5F-4EED-BB9A-A14272BD82A1}"/>
              </a:ext>
            </a:extLst>
          </p:cNvPr>
          <p:cNvCxnSpPr/>
          <p:nvPr/>
        </p:nvCxnSpPr>
        <p:spPr>
          <a:xfrm>
            <a:off x="1207658" y="4474741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25CCF1-92C0-4AF3-BFAF-492163191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4DA70-C731-4C70-880D-CCD4705E623C}" type="datetime1">
              <a:rPr lang="en-US" smtClean="0"/>
              <a:t>1/23/2020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1A78A9-3DFF-4937-A9F2-5D8CF495F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AEB271-5CC0-4759-BC6E-8BE53AB22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634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D5506EE-1026-4F35-9ACC-BD05BE0F9B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2A279-0833-481D-8C56-F67FD0AC6C50}" type="datetime1">
              <a:rPr lang="en-US" smtClean="0"/>
              <a:t>1/23/2020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7696E5F-8D95-4450-AE52-5438E6EDE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99B2253-74CC-409E-BEB0-F8EFCFCB5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63023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1B68A5B-D9FA-424B-A4EB-30E7223836B3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F33D6B0-F070-45C4-A472-19F432BE39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7DA83-5663-4C9C-B9AA-0B40A3DAFF81}" type="datetime1">
              <a:rPr lang="en-US" smtClean="0"/>
              <a:t>1/23/2020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975399F-DAB2-410D-967F-ED17E6F79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F762A46F-6BE5-4D12-9412-5CA7672EA8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87608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E202-B606-4609-B914-27C9371A1F6D}" type="datetime1">
              <a:rPr lang="en-US" smtClean="0"/>
              <a:t>1/23/2020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8853097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E202-B606-4609-B914-27C9371A1F6D}" type="datetime1">
              <a:rPr lang="en-US" smtClean="0"/>
              <a:t>1/23/2020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6463020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E202-B606-4609-B914-27C9371A1F6D}" type="datetime1">
              <a:rPr lang="en-US" smtClean="0"/>
              <a:t>1/23/2020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142180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E202-B606-4609-B914-27C9371A1F6D}" type="datetime1">
              <a:rPr lang="en-US" smtClean="0"/>
              <a:t>1/23/2020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5185017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E202-B606-4609-B914-27C9371A1F6D}" type="datetime1">
              <a:rPr lang="en-US" smtClean="0"/>
              <a:t>1/23/2020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7082261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E202-B606-4609-B914-27C9371A1F6D}" type="datetime1">
              <a:rPr lang="en-US" smtClean="0"/>
              <a:t>1/23/2020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2659510"/>
      </p:ext>
    </p:extLst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E202-B606-4609-B914-27C9371A1F6D}" type="datetime1">
              <a:rPr lang="en-US" smtClean="0"/>
              <a:t>1/23/2020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2973053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62D6E202-B606-4609-B914-27C9371A1F6D}" type="datetime1">
              <a:rPr lang="en-US" smtClean="0"/>
              <a:t>1/23/2020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8633638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54D8B55-9EA8-4B81-8E84-9B93B0A27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1D723-8F53-4F53-90B0-1982A396982E}" type="datetime1">
              <a:rPr lang="en-US" smtClean="0"/>
              <a:t>1/23/2020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62CA021-2578-47CB-822C-BDDFF7223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4AAB51D-4141-4682-9375-DAFD5FB9D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84074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E202-B606-4609-B914-27C9371A1F6D}" type="datetime1">
              <a:rPr lang="en-US" smtClean="0"/>
              <a:t>1/23/2020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1335892"/>
      </p:ext>
    </p:extLst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E202-B606-4609-B914-27C9371A1F6D}" type="datetime1">
              <a:rPr lang="en-US" smtClean="0"/>
              <a:t>1/23/2020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3793215"/>
      </p:ext>
    </p:extLst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E202-B606-4609-B914-27C9371A1F6D}" type="datetime1">
              <a:rPr lang="en-US" smtClean="0"/>
              <a:t>1/23/2020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9366494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585C21A-8B93-4657-B5DF-7EAEAD3BE127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90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663440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9DE2C1-4C52-40A3-8959-27B2C1BEBFF6}"/>
              </a:ext>
            </a:extLst>
          </p:cNvPr>
          <p:cNvCxnSpPr/>
          <p:nvPr/>
        </p:nvCxnSpPr>
        <p:spPr>
          <a:xfrm>
            <a:off x="1207658" y="4485132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F2E137-EC28-48F8-9198-1F0253902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69AF7-7BEB-44E4-9852-375E34362B5B}" type="datetime1">
              <a:rPr lang="en-US" smtClean="0"/>
              <a:t>1/23/2020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89422CD-6F62-4DD6-89EF-07A60B42D2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9C6AFF8-42B4-4D05-969B-9F5FB3355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82421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2120900"/>
            <a:ext cx="4639736" cy="37481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15944" y="2120900"/>
            <a:ext cx="4639736" cy="374819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782D47D-B0DC-4C40-BCC6-BBBA32584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AC38D-0552-4C82-B593-E6124DFADBE2}" type="datetime1">
              <a:rPr lang="en-US" smtClean="0"/>
              <a:t>1/23/2020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4690D34E-7EBD-44B2-83CA-4C126A18D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2AC511A1-9BBD-42DE-92FB-2AF44F8E9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5791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2057400"/>
            <a:ext cx="4639736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958274"/>
            <a:ext cx="4639736" cy="291082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15944" y="2057400"/>
            <a:ext cx="4639736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15944" y="2958273"/>
            <a:ext cx="4639736" cy="291082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AF8A515-AA94-45D1-9223-5C2272618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0F1C-5577-4ACB-BB62-DF8F3C494C7E}" type="datetime1">
              <a:rPr lang="en-US" smtClean="0"/>
              <a:t>1/23/2020</a:t>
            </a:fld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D052F5BC-98E0-4D60-AD67-9547738B7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A38552DC-952E-41EA-AAAF-C2187523C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3755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7392073F-158F-44A3-8913-917AFFC1BC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5B394-D9F9-4F0C-B15D-605F45CB9E9F}" type="datetime1">
              <a:rPr lang="en-US" smtClean="0"/>
              <a:t>1/23/2020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EED72207-24CA-42B7-A975-2F8E41CBA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01080F2-251A-4B88-9A62-16F46D724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32683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8E9C91B-7EAD-4562-AB0E-DFB9663AECE3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4E9223F-721F-47BF-9FD5-0F8D12FF0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67345-2558-425A-8533-9BFDBCE15005}" type="datetime1">
              <a:rPr lang="en-US" smtClean="0"/>
              <a:t>1/23/2020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915714-6BBA-4593-8591-4E26F7D58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06F857-D2E1-44DD-ABDD-EBB739645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1522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6D90D66-BCB9-4229-A829-628874352AC0}"/>
              </a:ext>
            </a:extLst>
          </p:cNvPr>
          <p:cNvSpPr/>
          <p:nvPr/>
        </p:nvSpPr>
        <p:spPr>
          <a:xfrm>
            <a:off x="16" y="0"/>
            <a:ext cx="4654296" cy="6858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466" y="786383"/>
            <a:ext cx="3517567" cy="2093975"/>
          </a:xfr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8984" y="812799"/>
            <a:ext cx="5928344" cy="52947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3465" y="3043050"/>
            <a:ext cx="3517567" cy="3064505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3464" y="6446520"/>
            <a:ext cx="3517568" cy="365125"/>
          </a:xfrm>
        </p:spPr>
        <p:txBody>
          <a:bodyPr/>
          <a:lstStyle>
            <a:lvl1pPr algn="l">
              <a:defRPr/>
            </a:lvl1pPr>
          </a:lstStyle>
          <a:p>
            <a:fld id="{92BEA474-078D-4E9B-9B14-09A87B19DC46}" type="datetime1">
              <a:rPr lang="en-US" smtClean="0"/>
              <a:t>1/23/2020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458983" y="6446520"/>
            <a:ext cx="5334019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44247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A134939-39C0-4522-A125-A13DFDA66490}"/>
              </a:ext>
            </a:extLst>
          </p:cNvPr>
          <p:cNvSpPr/>
          <p:nvPr/>
        </p:nvSpPr>
        <p:spPr>
          <a:xfrm>
            <a:off x="0" y="4578350"/>
            <a:ext cx="12188825" cy="227965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578350"/>
          </a:xfrm>
          <a:solidFill>
            <a:schemeClr val="bg1">
              <a:lumMod val="85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79" y="4799362"/>
            <a:ext cx="10113645" cy="743682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79" y="5715000"/>
            <a:ext cx="10113264" cy="60960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07D986-8816-4272-A432-0437A28A9828}" type="datetime1">
              <a:rPr lang="en-US" smtClean="0"/>
              <a:t>1/23/2020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97279" y="6446838"/>
            <a:ext cx="6818262" cy="365125"/>
          </a:xfrm>
        </p:spPr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92561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16A0E3C-60E6-4F39-BC55-5F7C224E1F7C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2108201"/>
            <a:ext cx="10058400" cy="3760891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18426" y="6446838"/>
            <a:ext cx="2584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rgbClr val="FFFFFF"/>
                </a:solidFill>
              </a:defRPr>
            </a:lvl1pPr>
          </a:lstStyle>
          <a:p>
            <a:fld id="{62D6E202-B606-4609-B914-27C9371A1F6D}" type="datetime1">
              <a:rPr lang="en-US" smtClean="0"/>
              <a:t>1/23/2020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7279" y="6446838"/>
            <a:ext cx="68182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93582" y="6446838"/>
            <a:ext cx="7800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5025DAC-8B93-4160-B017-3A274A5828C0}"/>
              </a:ext>
            </a:extLst>
          </p:cNvPr>
          <p:cNvCxnSpPr/>
          <p:nvPr/>
        </p:nvCxnSpPr>
        <p:spPr>
          <a:xfrm>
            <a:off x="1193532" y="1897380"/>
            <a:ext cx="99669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7612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9" r:id="rId5"/>
    <p:sldLayoutId id="2147483743" r:id="rId6"/>
    <p:sldLayoutId id="2147483744" r:id="rId7"/>
    <p:sldLayoutId id="2147483745" r:id="rId8"/>
    <p:sldLayoutId id="2147483748" r:id="rId9"/>
    <p:sldLayoutId id="2147483746" r:id="rId10"/>
    <p:sldLayoutId id="2147483747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i="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10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62D6E202-B606-4609-B914-27C9371A1F6D}" type="datetime1">
              <a:rPr lang="en-US" smtClean="0"/>
              <a:t>1/23/2020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7696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242230"/>
            <a:ext cx="12192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</a:pPr>
            <a:r>
              <a:rPr lang="th-TH" altLang="en-US" sz="6000" b="1" dirty="0">
                <a:solidFill>
                  <a:srgbClr val="FF0000"/>
                </a:solidFill>
                <a:latin typeface="TH SarabunIT๙" pitchFamily="34" charset="-34"/>
                <a:ea typeface="Calibri" pitchFamily="34" charset="0"/>
                <a:cs typeface="TH SarabunIT๙" pitchFamily="34" charset="-34"/>
              </a:rPr>
              <a:t>แผนปฏิบัติการป้องกันและลดอุบัติเหตุทางถนน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</a:pPr>
            <a:r>
              <a:rPr lang="th-TH" altLang="en-US" sz="6000" b="1" dirty="0">
                <a:solidFill>
                  <a:srgbClr val="FF0000"/>
                </a:solidFill>
                <a:latin typeface="TH SarabunIT๙" pitchFamily="34" charset="-34"/>
                <a:ea typeface="Calibri" pitchFamily="34" charset="0"/>
                <a:cs typeface="TH SarabunIT๙" pitchFamily="34" charset="-34"/>
              </a:rPr>
              <a:t>จังหวัดลำพูน พ.ศ.2563</a:t>
            </a:r>
            <a:endParaRPr lang="en-US" altLang="en-US" sz="4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11">
            <a:extLst>
              <a:ext uri="{FF2B5EF4-FFF2-40B4-BE49-F238E27FC236}">
                <a16:creationId xmlns:a16="http://schemas.microsoft.com/office/drawing/2014/main" id="{9F9B52EA-C497-4C18-A2F0-42E3B85EBDF1}"/>
              </a:ext>
            </a:extLst>
          </p:cNvPr>
          <p:cNvSpPr/>
          <p:nvPr/>
        </p:nvSpPr>
        <p:spPr>
          <a:xfrm>
            <a:off x="0" y="6489617"/>
            <a:ext cx="12192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dirty="0">
                <a:solidFill>
                  <a:srgbClr val="FFFFFF"/>
                </a:solidFill>
                <a:latin typeface="Athiti Medium" panose="00000600000000000000" pitchFamily="2" charset="-34"/>
                <a:cs typeface="Athiti Medium" panose="00000600000000000000" pitchFamily="2" charset="-34"/>
              </a:rPr>
              <a:t>สำนักงานป้องกันและบรรเทาสาธารณภัยจังหวัดลำพูน</a:t>
            </a:r>
          </a:p>
        </p:txBody>
      </p:sp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55D7AA46-941A-45D6-A316-3ED295514A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695" y="108496"/>
            <a:ext cx="1181840" cy="1684750"/>
          </a:xfrm>
          <a:prstGeom prst="rect">
            <a:avLst/>
          </a:prstGeom>
        </p:spPr>
      </p:pic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B9D8046B-94EB-4C5C-8EE3-96866DE7B6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3697" y="108496"/>
            <a:ext cx="1684750" cy="168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2572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69941"/>
            <a:ext cx="12192000" cy="12003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th-TH" sz="36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แผนปฏิบัติการป้องกันและลดอุบัติเหตุทางถนนจังหวัดลำพูน พ.ศ. 2563</a:t>
            </a:r>
            <a:endParaRPr lang="en-US" sz="3600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algn="ctr"/>
            <a:r>
              <a:rPr lang="th-TH" sz="36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ตามแนวทางดำเนินการ 3 ระดับ 5 มาตรการ</a:t>
            </a:r>
            <a:endParaRPr lang="en-US" sz="3600" b="1" dirty="0">
              <a:effectLst/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98487" y="2936383"/>
            <a:ext cx="2113079" cy="1754326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36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1 </a:t>
            </a:r>
            <a:r>
              <a:rPr lang="th-TH" sz="36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ระดับจังหวัด</a:t>
            </a:r>
          </a:p>
          <a:p>
            <a:r>
              <a:rPr lang="th-TH" sz="36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2 ระดับอำเภอ</a:t>
            </a:r>
          </a:p>
          <a:p>
            <a:r>
              <a:rPr lang="th-TH" sz="36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3 ระดับท้องถิ่น</a:t>
            </a:r>
            <a:endParaRPr lang="en-US" sz="3600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59119" y="2137893"/>
            <a:ext cx="6625532" cy="3970318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th-TH" sz="36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1. มาตรการด้านการบริหารจัดการ</a:t>
            </a:r>
            <a:endParaRPr lang="en-US" sz="3600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r>
              <a:rPr lang="th-TH" sz="36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2. ด้านการบังคับใช้กฎหมาย/กวดขันวินัยจราจร</a:t>
            </a:r>
            <a:endParaRPr lang="en-US" sz="3600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r>
              <a:rPr lang="th-TH" sz="36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3. การปลูกจิตสำนึก/สร้างวัฒนธรรมความปลอดภัย</a:t>
            </a:r>
          </a:p>
          <a:p>
            <a:r>
              <a:rPr lang="th-TH" sz="36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  ในการขับขี่</a:t>
            </a:r>
            <a:endParaRPr lang="en-US" sz="3600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r>
              <a:rPr lang="th-TH" sz="36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4. ด้านวิศวกรรมจราจร/ สิ่งแวดล้อม</a:t>
            </a:r>
            <a:endParaRPr lang="en-US" sz="3600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r>
              <a:rPr lang="th-TH" sz="36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5. การตอบโต้หลังเกิดเหตุ/ระบบการแพทย์ฉุกเฉิน</a:t>
            </a:r>
            <a:endParaRPr lang="en-US" sz="3600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endParaRPr lang="en-US" sz="3600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6" name="Down Arrow 5"/>
          <p:cNvSpPr/>
          <p:nvPr/>
        </p:nvSpPr>
        <p:spPr>
          <a:xfrm rot="16200000">
            <a:off x="3583547" y="3156724"/>
            <a:ext cx="1010992" cy="131364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11">
            <a:extLst>
              <a:ext uri="{FF2B5EF4-FFF2-40B4-BE49-F238E27FC236}">
                <a16:creationId xmlns:a16="http://schemas.microsoft.com/office/drawing/2014/main" id="{24501227-FDE5-49CC-AEC3-279C096F7175}"/>
              </a:ext>
            </a:extLst>
          </p:cNvPr>
          <p:cNvSpPr/>
          <p:nvPr/>
        </p:nvSpPr>
        <p:spPr>
          <a:xfrm>
            <a:off x="3470695" y="6489617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h-TH" sz="2000" dirty="0">
                <a:solidFill>
                  <a:srgbClr val="FFFFFF"/>
                </a:solidFill>
                <a:latin typeface="Athiti Medium" panose="00000600000000000000" pitchFamily="2" charset="-34"/>
                <a:cs typeface="Athiti Medium" panose="00000600000000000000" pitchFamily="2" charset="-34"/>
              </a:rPr>
              <a:t>สำนักงานป้องกันและบรรเทาสาธารณภัยจังหวัดลำพูน</a:t>
            </a:r>
          </a:p>
        </p:txBody>
      </p:sp>
    </p:spTree>
    <p:extLst>
      <p:ext uri="{BB962C8B-B14F-4D97-AF65-F5344CB8AC3E}">
        <p14:creationId xmlns:p14="http://schemas.microsoft.com/office/powerpoint/2010/main" val="11032020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าราง 3">
            <a:extLst>
              <a:ext uri="{FF2B5EF4-FFF2-40B4-BE49-F238E27FC236}">
                <a16:creationId xmlns:a16="http://schemas.microsoft.com/office/drawing/2014/main" id="{25B51CFB-0849-44B3-9E52-0E0AB1E66D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2431867"/>
              </p:ext>
            </p:extLst>
          </p:nvPr>
        </p:nvGraphicFramePr>
        <p:xfrm>
          <a:off x="52252" y="5578"/>
          <a:ext cx="12083136" cy="6851245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2112901">
                  <a:extLst>
                    <a:ext uri="{9D8B030D-6E8A-4147-A177-3AD203B41FA5}">
                      <a16:colId xmlns:a16="http://schemas.microsoft.com/office/drawing/2014/main" val="547299438"/>
                    </a:ext>
                  </a:extLst>
                </a:gridCol>
                <a:gridCol w="542898">
                  <a:extLst>
                    <a:ext uri="{9D8B030D-6E8A-4147-A177-3AD203B41FA5}">
                      <a16:colId xmlns:a16="http://schemas.microsoft.com/office/drawing/2014/main" val="2388931390"/>
                    </a:ext>
                  </a:extLst>
                </a:gridCol>
                <a:gridCol w="396170">
                  <a:extLst>
                    <a:ext uri="{9D8B030D-6E8A-4147-A177-3AD203B41FA5}">
                      <a16:colId xmlns:a16="http://schemas.microsoft.com/office/drawing/2014/main" val="2781003609"/>
                    </a:ext>
                  </a:extLst>
                </a:gridCol>
                <a:gridCol w="542898">
                  <a:extLst>
                    <a:ext uri="{9D8B030D-6E8A-4147-A177-3AD203B41FA5}">
                      <a16:colId xmlns:a16="http://schemas.microsoft.com/office/drawing/2014/main" val="3330135397"/>
                    </a:ext>
                  </a:extLst>
                </a:gridCol>
                <a:gridCol w="385164">
                  <a:extLst>
                    <a:ext uri="{9D8B030D-6E8A-4147-A177-3AD203B41FA5}">
                      <a16:colId xmlns:a16="http://schemas.microsoft.com/office/drawing/2014/main" val="1455946372"/>
                    </a:ext>
                  </a:extLst>
                </a:gridCol>
                <a:gridCol w="517220">
                  <a:extLst>
                    <a:ext uri="{9D8B030D-6E8A-4147-A177-3AD203B41FA5}">
                      <a16:colId xmlns:a16="http://schemas.microsoft.com/office/drawing/2014/main" val="2224103182"/>
                    </a:ext>
                  </a:extLst>
                </a:gridCol>
                <a:gridCol w="330139">
                  <a:extLst>
                    <a:ext uri="{9D8B030D-6E8A-4147-A177-3AD203B41FA5}">
                      <a16:colId xmlns:a16="http://schemas.microsoft.com/office/drawing/2014/main" val="1466671929"/>
                    </a:ext>
                  </a:extLst>
                </a:gridCol>
                <a:gridCol w="561240">
                  <a:extLst>
                    <a:ext uri="{9D8B030D-6E8A-4147-A177-3AD203B41FA5}">
                      <a16:colId xmlns:a16="http://schemas.microsoft.com/office/drawing/2014/main" val="3922154522"/>
                    </a:ext>
                  </a:extLst>
                </a:gridCol>
                <a:gridCol w="330139">
                  <a:extLst>
                    <a:ext uri="{9D8B030D-6E8A-4147-A177-3AD203B41FA5}">
                      <a16:colId xmlns:a16="http://schemas.microsoft.com/office/drawing/2014/main" val="2008719783"/>
                    </a:ext>
                  </a:extLst>
                </a:gridCol>
                <a:gridCol w="557572">
                  <a:extLst>
                    <a:ext uri="{9D8B030D-6E8A-4147-A177-3AD203B41FA5}">
                      <a16:colId xmlns:a16="http://schemas.microsoft.com/office/drawing/2014/main" val="4006605696"/>
                    </a:ext>
                  </a:extLst>
                </a:gridCol>
                <a:gridCol w="330139">
                  <a:extLst>
                    <a:ext uri="{9D8B030D-6E8A-4147-A177-3AD203B41FA5}">
                      <a16:colId xmlns:a16="http://schemas.microsoft.com/office/drawing/2014/main" val="2484497241"/>
                    </a:ext>
                  </a:extLst>
                </a:gridCol>
                <a:gridCol w="528225">
                  <a:extLst>
                    <a:ext uri="{9D8B030D-6E8A-4147-A177-3AD203B41FA5}">
                      <a16:colId xmlns:a16="http://schemas.microsoft.com/office/drawing/2014/main" val="170687482"/>
                    </a:ext>
                  </a:extLst>
                </a:gridCol>
                <a:gridCol w="330139">
                  <a:extLst>
                    <a:ext uri="{9D8B030D-6E8A-4147-A177-3AD203B41FA5}">
                      <a16:colId xmlns:a16="http://schemas.microsoft.com/office/drawing/2014/main" val="697126411"/>
                    </a:ext>
                  </a:extLst>
                </a:gridCol>
                <a:gridCol w="517220">
                  <a:extLst>
                    <a:ext uri="{9D8B030D-6E8A-4147-A177-3AD203B41FA5}">
                      <a16:colId xmlns:a16="http://schemas.microsoft.com/office/drawing/2014/main" val="1879268312"/>
                    </a:ext>
                  </a:extLst>
                </a:gridCol>
                <a:gridCol w="330139">
                  <a:extLst>
                    <a:ext uri="{9D8B030D-6E8A-4147-A177-3AD203B41FA5}">
                      <a16:colId xmlns:a16="http://schemas.microsoft.com/office/drawing/2014/main" val="547461372"/>
                    </a:ext>
                  </a:extLst>
                </a:gridCol>
                <a:gridCol w="513550">
                  <a:extLst>
                    <a:ext uri="{9D8B030D-6E8A-4147-A177-3AD203B41FA5}">
                      <a16:colId xmlns:a16="http://schemas.microsoft.com/office/drawing/2014/main" val="2973113905"/>
                    </a:ext>
                  </a:extLst>
                </a:gridCol>
                <a:gridCol w="330139">
                  <a:extLst>
                    <a:ext uri="{9D8B030D-6E8A-4147-A177-3AD203B41FA5}">
                      <a16:colId xmlns:a16="http://schemas.microsoft.com/office/drawing/2014/main" val="138254222"/>
                    </a:ext>
                  </a:extLst>
                </a:gridCol>
                <a:gridCol w="484205">
                  <a:extLst>
                    <a:ext uri="{9D8B030D-6E8A-4147-A177-3AD203B41FA5}">
                      <a16:colId xmlns:a16="http://schemas.microsoft.com/office/drawing/2014/main" val="2200139036"/>
                    </a:ext>
                  </a:extLst>
                </a:gridCol>
                <a:gridCol w="330139">
                  <a:extLst>
                    <a:ext uri="{9D8B030D-6E8A-4147-A177-3AD203B41FA5}">
                      <a16:colId xmlns:a16="http://schemas.microsoft.com/office/drawing/2014/main" val="3689656957"/>
                    </a:ext>
                  </a:extLst>
                </a:gridCol>
                <a:gridCol w="517220">
                  <a:extLst>
                    <a:ext uri="{9D8B030D-6E8A-4147-A177-3AD203B41FA5}">
                      <a16:colId xmlns:a16="http://schemas.microsoft.com/office/drawing/2014/main" val="3901734426"/>
                    </a:ext>
                  </a:extLst>
                </a:gridCol>
                <a:gridCol w="407173">
                  <a:extLst>
                    <a:ext uri="{9D8B030D-6E8A-4147-A177-3AD203B41FA5}">
                      <a16:colId xmlns:a16="http://schemas.microsoft.com/office/drawing/2014/main" val="3018185785"/>
                    </a:ext>
                  </a:extLst>
                </a:gridCol>
                <a:gridCol w="1188507">
                  <a:extLst>
                    <a:ext uri="{9D8B030D-6E8A-4147-A177-3AD203B41FA5}">
                      <a16:colId xmlns:a16="http://schemas.microsoft.com/office/drawing/2014/main" val="1697880875"/>
                    </a:ext>
                  </a:extLst>
                </a:gridCol>
              </a:tblGrid>
              <a:tr h="272500">
                <a:tc gridSpan="22">
                  <a:txBody>
                    <a:bodyPr/>
                    <a:lstStyle/>
                    <a:p>
                      <a:pPr algn="ctr" fontAlgn="b"/>
                      <a:r>
                        <a:rPr lang="th-TH" sz="27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1. มาตรการด้านบริหารจัดการ/การขับเคลื่อนการป้องกันและลดอุบัติเหตุทางถนน </a:t>
                      </a:r>
                    </a:p>
                    <a:p>
                      <a:pPr algn="ctr" fontAlgn="b"/>
                      <a:r>
                        <a:rPr lang="th-TH" sz="27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โดย </a:t>
                      </a:r>
                      <a:r>
                        <a:rPr lang="th-TH" sz="2700" b="1" u="none" strike="noStrike" dirty="0" err="1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ศป</a:t>
                      </a:r>
                      <a:r>
                        <a:rPr lang="th-TH" sz="27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ถ.จังหวัด, </a:t>
                      </a:r>
                      <a:r>
                        <a:rPr lang="th-TH" sz="2700" b="1" u="none" strike="noStrike" dirty="0" err="1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ศป</a:t>
                      </a:r>
                      <a:r>
                        <a:rPr lang="th-TH" sz="27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ถ.อำเภอ และ </a:t>
                      </a:r>
                      <a:r>
                        <a:rPr lang="th-TH" sz="2700" b="1" u="none" strike="noStrike" dirty="0" err="1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ศป</a:t>
                      </a:r>
                      <a:r>
                        <a:rPr lang="th-TH" sz="27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ถ.อปท. อย่างต่อเนื่อง</a:t>
                      </a:r>
                      <a:r>
                        <a:rPr lang="th-TH" sz="2700" b="1" u="none" strike="noStrike" dirty="0" err="1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ตลอดทั้ง</a:t>
                      </a:r>
                      <a:r>
                        <a:rPr lang="th-TH" sz="27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ปี</a:t>
                      </a:r>
                    </a:p>
                  </a:txBody>
                  <a:tcPr marL="6565" marR="6565" marT="6565" marB="0" anchor="b"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7064851"/>
                  </a:ext>
                </a:extLst>
              </a:tr>
              <a:tr h="27250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โครงการ/กิจกรรม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ธ.ค.-62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ม.ค.-63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ก.พ.-63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มี.ค.-63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เม.ย.-63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พ.ค.-63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มิ.ย.-63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ก.ค.-63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ส.ค.-63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ก.ย.-63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หน่วยงาน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1401746"/>
                  </a:ext>
                </a:extLst>
              </a:tr>
              <a:tr h="27250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8289666"/>
                  </a:ext>
                </a:extLst>
              </a:tr>
              <a:tr h="372783"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1.ประชุมคณะกรรมการ </a:t>
                      </a:r>
                      <a:r>
                        <a:rPr lang="th-TH" sz="1600" u="none" strike="noStrike" dirty="0" err="1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ศป</a:t>
                      </a: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ถ. 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ระดับจังหวัด, </a:t>
                      </a:r>
                      <a:r>
                        <a:rPr lang="th-TH" sz="1600" u="none" strike="noStrike" dirty="0" err="1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ศป</a:t>
                      </a: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ถ.อำเภอ, </a:t>
                      </a:r>
                      <a:r>
                        <a:rPr lang="th-TH" sz="1600" u="none" strike="noStrike" dirty="0" err="1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ศป</a:t>
                      </a: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ถ.    </a:t>
                      </a:r>
                    </a:p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อปท.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264 ครั้ง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264</a:t>
                      </a:r>
                      <a:endParaRPr lang="th-TH" sz="16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198 ครั้ง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199</a:t>
                      </a:r>
                      <a:endParaRPr lang="th-TH" sz="16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66 ครั้ง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66 ครั้ง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462 ครั้ง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66 ครั้ง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66 ครั้ง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66 ครั้ง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66 ครั้ง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66 ครั้ง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- สนง.ปภ.จ.ลำพูน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- 8 อำเภอ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  57 อปท.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/>
                </a:tc>
                <a:extLst>
                  <a:ext uri="{0D108BD9-81ED-4DB2-BD59-A6C34878D82A}">
                    <a16:rowId xmlns:a16="http://schemas.microsoft.com/office/drawing/2014/main" val="1968836098"/>
                  </a:ext>
                </a:extLst>
              </a:tr>
              <a:tr h="272500">
                <a:tc>
                  <a:txBody>
                    <a:bodyPr/>
                    <a:lstStyle/>
                    <a:p>
                      <a:pPr algn="l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จังหวัด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</a:t>
                      </a:r>
                      <a:endParaRPr lang="th-TH" sz="16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3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</a:t>
                      </a:r>
                      <a:endParaRPr lang="th-TH" sz="16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/>
                </a:tc>
                <a:extLst>
                  <a:ext uri="{0D108BD9-81ED-4DB2-BD59-A6C34878D82A}">
                    <a16:rowId xmlns:a16="http://schemas.microsoft.com/office/drawing/2014/main" val="1853128415"/>
                  </a:ext>
                </a:extLst>
              </a:tr>
              <a:tr h="272500">
                <a:tc>
                  <a:txBody>
                    <a:bodyPr/>
                    <a:lstStyle/>
                    <a:p>
                      <a:pPr algn="l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อำเภอ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32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32</a:t>
                      </a:r>
                      <a:endParaRPr lang="th-TH" sz="16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24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24</a:t>
                      </a:r>
                      <a:endParaRPr lang="th-TH" sz="16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/>
                </a:tc>
                <a:extLst>
                  <a:ext uri="{0D108BD9-81ED-4DB2-BD59-A6C34878D82A}">
                    <a16:rowId xmlns:a16="http://schemas.microsoft.com/office/drawing/2014/main" val="620337770"/>
                  </a:ext>
                </a:extLst>
              </a:tr>
              <a:tr h="272500">
                <a:tc>
                  <a:txBody>
                    <a:bodyPr/>
                    <a:lstStyle/>
                    <a:p>
                      <a:pPr algn="l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อปท.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228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228</a:t>
                      </a:r>
                      <a:endParaRPr lang="th-TH" sz="16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171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171</a:t>
                      </a:r>
                      <a:endParaRPr lang="th-TH" sz="16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/>
                </a:tc>
                <a:extLst>
                  <a:ext uri="{0D108BD9-81ED-4DB2-BD59-A6C34878D82A}">
                    <a16:rowId xmlns:a16="http://schemas.microsoft.com/office/drawing/2014/main" val="1527249277"/>
                  </a:ext>
                </a:extLst>
              </a:tr>
              <a:tr h="1685072"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2. การรวบรวม ติดตาม เร่งรัด</a:t>
                      </a:r>
                    </a:p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   ข้อมูลการเกิดอุบัติเหตุ ข้อมูล  </a:t>
                      </a:r>
                    </a:p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   3 ฐาน เพื่อนำไปใช้ประโยชน์ใน </a:t>
                      </a:r>
                    </a:p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   การแก้ไขปัญหา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 ครั้ง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  <a:endParaRPr lang="th-TH" sz="16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 ครั้ง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  <a:endParaRPr lang="th-TH" sz="16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 ครั้ง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 ครั้ง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 ครั้ง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 ครั้ง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 ครั้ง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 ครั้ง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 ครั้ง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 ครั้ง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- สนง.ปภ.จ.ลำพูน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 ตำรวจภูธร จ.ลำพูน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 โรงพยาบาลลำพูน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 สาธารณสุข จ.ลำพูน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 บริษัทกลางฯ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- 8 อำเภอ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  57 อปท.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/>
                </a:tc>
                <a:extLst>
                  <a:ext uri="{0D108BD9-81ED-4DB2-BD59-A6C34878D82A}">
                    <a16:rowId xmlns:a16="http://schemas.microsoft.com/office/drawing/2014/main" val="248947996"/>
                  </a:ext>
                </a:extLst>
              </a:tr>
              <a:tr h="566313"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3. รวบรวม ติดตาม เร่งรัด รายงาน</a:t>
                      </a:r>
                    </a:p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   ข้อมูล และการดำเนินงานด้าน</a:t>
                      </a:r>
                    </a:p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   การป้องกันและลดอุบัติเหตุทาง</a:t>
                      </a:r>
                    </a:p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   ถนน ของ </a:t>
                      </a:r>
                      <a:r>
                        <a:rPr lang="th-TH" sz="1600" u="none" strike="noStrike" dirty="0" err="1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ศป</a:t>
                      </a: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ถ.อำเภอ/</a:t>
                      </a:r>
                      <a:r>
                        <a:rPr lang="th-TH" sz="1600" u="none" strike="noStrike" dirty="0" err="1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ศป</a:t>
                      </a: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ถ.</a:t>
                      </a:r>
                    </a:p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   อปท. และหน่วยงานที่รับผิดชอบ </a:t>
                      </a:r>
                    </a:p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   ในแต่ละมาตรการ</a:t>
                      </a:r>
                    </a:p>
                  </a:txBody>
                  <a:tcPr marL="6565" marR="6565" marT="656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264 ครั้ง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264</a:t>
                      </a:r>
                      <a:endParaRPr lang="th-TH" sz="16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198 ครั้ง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198 </a:t>
                      </a:r>
                      <a:endParaRPr lang="th-TH" sz="16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66 ครั้ง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66 ครั้ง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462 ครั้ง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66 ครั้ง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66 ครั้ง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66 ครั้ง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66 ครั้ง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66 ครั้ง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</a:t>
                      </a:r>
                    </a:p>
                    <a:p>
                      <a:pPr algn="l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 สนง.ปภ.จ.ลำพูน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- 8 อำเภอ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  57 อปท.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/>
                </a:tc>
                <a:extLst>
                  <a:ext uri="{0D108BD9-81ED-4DB2-BD59-A6C34878D82A}">
                    <a16:rowId xmlns:a16="http://schemas.microsoft.com/office/drawing/2014/main" val="2363730792"/>
                  </a:ext>
                </a:extLst>
              </a:tr>
              <a:tr h="537857"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4. ดำเนินโครงการ“ตำบลขับขี่ </a:t>
                      </a:r>
                    </a:p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  ปลอดภัย"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อำเภอละ 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 อปท.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  <a:endParaRPr lang="th-TH" sz="1600" b="1" i="0" u="none" strike="noStrike" dirty="0">
                        <a:solidFill>
                          <a:srgbClr val="FF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57/2 กิจกรรม 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57/3 กิจกรรม 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57/4 กิจกรรม 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57/5 กิจกรรม 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ติดตามผล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ติดตามผล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ติดตามผล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ติดตามผล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ติดตามผล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8 อำเภอ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57 อปท.</a:t>
                      </a:r>
                    </a:p>
                    <a:p>
                      <a:pPr algn="l" fontAlgn="t"/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/>
                </a:tc>
                <a:extLst>
                  <a:ext uri="{0D108BD9-81ED-4DB2-BD59-A6C34878D82A}">
                    <a16:rowId xmlns:a16="http://schemas.microsoft.com/office/drawing/2014/main" val="4480785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16134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>
            <a:extLst>
              <a:ext uri="{FF2B5EF4-FFF2-40B4-BE49-F238E27FC236}">
                <a16:creationId xmlns:a16="http://schemas.microsoft.com/office/drawing/2014/main" id="{85A9208E-B1D6-436B-94C9-32D5059B41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4764264"/>
              </p:ext>
            </p:extLst>
          </p:nvPr>
        </p:nvGraphicFramePr>
        <p:xfrm>
          <a:off x="85728" y="295275"/>
          <a:ext cx="12044363" cy="5219711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105477">
                  <a:extLst>
                    <a:ext uri="{9D8B030D-6E8A-4147-A177-3AD203B41FA5}">
                      <a16:colId xmlns:a16="http://schemas.microsoft.com/office/drawing/2014/main" val="1595973633"/>
                    </a:ext>
                  </a:extLst>
                </a:gridCol>
                <a:gridCol w="540990">
                  <a:extLst>
                    <a:ext uri="{9D8B030D-6E8A-4147-A177-3AD203B41FA5}">
                      <a16:colId xmlns:a16="http://schemas.microsoft.com/office/drawing/2014/main" val="3495675227"/>
                    </a:ext>
                  </a:extLst>
                </a:gridCol>
                <a:gridCol w="394777">
                  <a:extLst>
                    <a:ext uri="{9D8B030D-6E8A-4147-A177-3AD203B41FA5}">
                      <a16:colId xmlns:a16="http://schemas.microsoft.com/office/drawing/2014/main" val="1513679413"/>
                    </a:ext>
                  </a:extLst>
                </a:gridCol>
                <a:gridCol w="540990">
                  <a:extLst>
                    <a:ext uri="{9D8B030D-6E8A-4147-A177-3AD203B41FA5}">
                      <a16:colId xmlns:a16="http://schemas.microsoft.com/office/drawing/2014/main" val="1514892302"/>
                    </a:ext>
                  </a:extLst>
                </a:gridCol>
                <a:gridCol w="383812">
                  <a:extLst>
                    <a:ext uri="{9D8B030D-6E8A-4147-A177-3AD203B41FA5}">
                      <a16:colId xmlns:a16="http://schemas.microsoft.com/office/drawing/2014/main" val="3239221345"/>
                    </a:ext>
                  </a:extLst>
                </a:gridCol>
                <a:gridCol w="515403">
                  <a:extLst>
                    <a:ext uri="{9D8B030D-6E8A-4147-A177-3AD203B41FA5}">
                      <a16:colId xmlns:a16="http://schemas.microsoft.com/office/drawing/2014/main" val="3524770353"/>
                    </a:ext>
                  </a:extLst>
                </a:gridCol>
                <a:gridCol w="328982">
                  <a:extLst>
                    <a:ext uri="{9D8B030D-6E8A-4147-A177-3AD203B41FA5}">
                      <a16:colId xmlns:a16="http://schemas.microsoft.com/office/drawing/2014/main" val="434129991"/>
                    </a:ext>
                  </a:extLst>
                </a:gridCol>
                <a:gridCol w="559268">
                  <a:extLst>
                    <a:ext uri="{9D8B030D-6E8A-4147-A177-3AD203B41FA5}">
                      <a16:colId xmlns:a16="http://schemas.microsoft.com/office/drawing/2014/main" val="2092448691"/>
                    </a:ext>
                  </a:extLst>
                </a:gridCol>
                <a:gridCol w="328982">
                  <a:extLst>
                    <a:ext uri="{9D8B030D-6E8A-4147-A177-3AD203B41FA5}">
                      <a16:colId xmlns:a16="http://schemas.microsoft.com/office/drawing/2014/main" val="1758897802"/>
                    </a:ext>
                  </a:extLst>
                </a:gridCol>
                <a:gridCol w="555613">
                  <a:extLst>
                    <a:ext uri="{9D8B030D-6E8A-4147-A177-3AD203B41FA5}">
                      <a16:colId xmlns:a16="http://schemas.microsoft.com/office/drawing/2014/main" val="3609133907"/>
                    </a:ext>
                  </a:extLst>
                </a:gridCol>
                <a:gridCol w="328982">
                  <a:extLst>
                    <a:ext uri="{9D8B030D-6E8A-4147-A177-3AD203B41FA5}">
                      <a16:colId xmlns:a16="http://schemas.microsoft.com/office/drawing/2014/main" val="2620939907"/>
                    </a:ext>
                  </a:extLst>
                </a:gridCol>
                <a:gridCol w="526370">
                  <a:extLst>
                    <a:ext uri="{9D8B030D-6E8A-4147-A177-3AD203B41FA5}">
                      <a16:colId xmlns:a16="http://schemas.microsoft.com/office/drawing/2014/main" val="21871522"/>
                    </a:ext>
                  </a:extLst>
                </a:gridCol>
                <a:gridCol w="328982">
                  <a:extLst>
                    <a:ext uri="{9D8B030D-6E8A-4147-A177-3AD203B41FA5}">
                      <a16:colId xmlns:a16="http://schemas.microsoft.com/office/drawing/2014/main" val="2729872474"/>
                    </a:ext>
                  </a:extLst>
                </a:gridCol>
                <a:gridCol w="515403">
                  <a:extLst>
                    <a:ext uri="{9D8B030D-6E8A-4147-A177-3AD203B41FA5}">
                      <a16:colId xmlns:a16="http://schemas.microsoft.com/office/drawing/2014/main" val="3724769804"/>
                    </a:ext>
                  </a:extLst>
                </a:gridCol>
                <a:gridCol w="328982">
                  <a:extLst>
                    <a:ext uri="{9D8B030D-6E8A-4147-A177-3AD203B41FA5}">
                      <a16:colId xmlns:a16="http://schemas.microsoft.com/office/drawing/2014/main" val="3984631968"/>
                    </a:ext>
                  </a:extLst>
                </a:gridCol>
                <a:gridCol w="511747">
                  <a:extLst>
                    <a:ext uri="{9D8B030D-6E8A-4147-A177-3AD203B41FA5}">
                      <a16:colId xmlns:a16="http://schemas.microsoft.com/office/drawing/2014/main" val="830466827"/>
                    </a:ext>
                  </a:extLst>
                </a:gridCol>
                <a:gridCol w="328982">
                  <a:extLst>
                    <a:ext uri="{9D8B030D-6E8A-4147-A177-3AD203B41FA5}">
                      <a16:colId xmlns:a16="http://schemas.microsoft.com/office/drawing/2014/main" val="899912435"/>
                    </a:ext>
                  </a:extLst>
                </a:gridCol>
                <a:gridCol w="482506">
                  <a:extLst>
                    <a:ext uri="{9D8B030D-6E8A-4147-A177-3AD203B41FA5}">
                      <a16:colId xmlns:a16="http://schemas.microsoft.com/office/drawing/2014/main" val="4275192516"/>
                    </a:ext>
                  </a:extLst>
                </a:gridCol>
                <a:gridCol w="328982">
                  <a:extLst>
                    <a:ext uri="{9D8B030D-6E8A-4147-A177-3AD203B41FA5}">
                      <a16:colId xmlns:a16="http://schemas.microsoft.com/office/drawing/2014/main" val="2902429429"/>
                    </a:ext>
                  </a:extLst>
                </a:gridCol>
                <a:gridCol w="515403">
                  <a:extLst>
                    <a:ext uri="{9D8B030D-6E8A-4147-A177-3AD203B41FA5}">
                      <a16:colId xmlns:a16="http://schemas.microsoft.com/office/drawing/2014/main" val="2381487766"/>
                    </a:ext>
                  </a:extLst>
                </a:gridCol>
                <a:gridCol w="409399">
                  <a:extLst>
                    <a:ext uri="{9D8B030D-6E8A-4147-A177-3AD203B41FA5}">
                      <a16:colId xmlns:a16="http://schemas.microsoft.com/office/drawing/2014/main" val="2297516867"/>
                    </a:ext>
                  </a:extLst>
                </a:gridCol>
                <a:gridCol w="1184331">
                  <a:extLst>
                    <a:ext uri="{9D8B030D-6E8A-4147-A177-3AD203B41FA5}">
                      <a16:colId xmlns:a16="http://schemas.microsoft.com/office/drawing/2014/main" val="1760514954"/>
                    </a:ext>
                  </a:extLst>
                </a:gridCol>
              </a:tblGrid>
              <a:tr h="765503">
                <a:tc gridSpan="22"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th-TH" sz="2000" u="none" strike="noStrike" kern="1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1. ประชุมและกำหนดธรรมนูญตำบล เกี่ยวกับการขับขี่ปลอดภัยประชาสัมพันธ์ธรรมนูญตำบลให้ผู้เกี่ยวข้อง และประชาชนทราบทุกรูปแบบ                                    </a:t>
                      </a:r>
                      <a:br>
                        <a:rPr lang="th-TH" sz="2000" u="none" strike="noStrike" kern="1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2000" u="none" strike="noStrike" kern="1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2. สำรวจจุดเสี่ยงที่จะก่อให้เกิดอุบัติเหตุ วิเคราะห์ความเสี่ยง โดยการสร้างการมีส่วนร่วมของทุกคนในชุมชน ประชุมระดมความคิดเห็นของทุกฝ่าย เพื่อเสนอวิธีการและแนวทางการ   </a:t>
                      </a:r>
                    </a:p>
                    <a:p>
                      <a:pPr marL="0" algn="l" defTabSz="914400" rtl="0" eaLnBrk="1" fontAlgn="b" latinLnBrk="0" hangingPunct="1"/>
                      <a:r>
                        <a:rPr lang="th-TH" sz="2000" u="none" strike="noStrike" kern="1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  แก้ไขจุดเสี่ยง มีการปรับปรุงแก้ไขจุดเสี่ยงในเบื้องต้น 100 % ด้วยความร่วมมือของประชาชนในชุมชน                             </a:t>
                      </a:r>
                      <a:br>
                        <a:rPr lang="th-TH" sz="2000" u="none" strike="noStrike" kern="1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2000" u="none" strike="noStrike" kern="1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3. มีการตั้งด่านชุมชนในพื้นที่ทุกวัน โดยหมุนเวียนให้ครบทุกหมู่บ้าน</a:t>
                      </a:r>
                      <a:br>
                        <a:rPr lang="th-TH" sz="2000" u="none" strike="noStrike" kern="1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2000" u="none" strike="noStrike" kern="1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4. สนับสนุนให้มีจิตอาสาหรืออาสาสมัครร่วมดำเนินการโครงการ ตำบลขับขี่ ปลอดภัย    </a:t>
                      </a:r>
                      <a:br>
                        <a:rPr lang="th-TH" sz="2000" u="none" strike="noStrike" kern="1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2000" u="none" strike="noStrike" kern="1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5. ศูนย์พัฒนาเด็กเล็กในพื้นที่ มีหมวกนิรภัยให้เด็กทุกคน ผู้ปกครองและเด็กสวมหมวกนิรภัย 100 %       </a:t>
                      </a:r>
                    </a:p>
                    <a:p>
                      <a:pPr marL="0" algn="l" defTabSz="914400" rtl="0" eaLnBrk="1" fontAlgn="b" latinLnBrk="0" hangingPunct="1"/>
                      <a:endParaRPr lang="th-TH" sz="2000" b="1" u="none" strike="noStrike" kern="12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th-TH" sz="2000" b="1" u="none" strike="noStrike" kern="12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th-TH" sz="2000" b="1" u="none" strike="noStrike" kern="12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b"/>
                </a:tc>
                <a:tc h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th-TH" sz="2000" b="1" u="none" strike="noStrike" kern="12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b"/>
                </a:tc>
                <a:extLst>
                  <a:ext uri="{0D108BD9-81ED-4DB2-BD59-A6C34878D82A}">
                    <a16:rowId xmlns:a16="http://schemas.microsoft.com/office/drawing/2014/main" val="1119194336"/>
                  </a:ext>
                </a:extLst>
              </a:tr>
              <a:tr h="31471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โครงการ/กิจกรรม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ธ.ค.-62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ม.ค.-63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ก.พ.-63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มี.ค.-63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เม.ย.-63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พ.ค.-63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มิ.ย.-63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ก.ค.-63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ส.ค.-63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ก.ย.-63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หน่วยงาน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16955"/>
                  </a:ext>
                </a:extLst>
              </a:tr>
              <a:tr h="21919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565" marR="6565" marT="6565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3036451"/>
                  </a:ext>
                </a:extLst>
              </a:tr>
              <a:tr h="219190">
                <a:tc>
                  <a:txBody>
                    <a:bodyPr/>
                    <a:lstStyle/>
                    <a:p>
                      <a:pPr algn="l" fontAlgn="t"/>
                      <a:r>
                        <a:rPr lang="th-TH" sz="2000" u="none" strike="noStrike" kern="1200" dirty="0"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   อ.เมือง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15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b="1" u="none" strike="noStrike" kern="1200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3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15/2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35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35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35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35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35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35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35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35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35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35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35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35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35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35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35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35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35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35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433484707"/>
                  </a:ext>
                </a:extLst>
              </a:tr>
              <a:tr h="21919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th-TH" sz="2000" u="none" strike="noStrike" kern="1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อ.ป่าซาง</a:t>
                      </a:r>
                      <a:endParaRPr lang="th-TH" sz="2000" b="1" u="none" strike="noStrike" kern="12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1800" u="none" strike="noStrike" kern="1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8</a:t>
                      </a:r>
                      <a:endParaRPr lang="th-TH" sz="1800" b="1" u="none" strike="noStrike" kern="12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b="1" u="none" strike="noStrike" kern="1200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</a:t>
                      </a:r>
                      <a:endParaRPr lang="th-TH" sz="2000" b="1" u="none" strike="noStrike" kern="1200" dirty="0">
                        <a:solidFill>
                          <a:srgbClr val="FF0000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1800" u="none" strike="noStrike" kern="1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8/2</a:t>
                      </a:r>
                      <a:endParaRPr lang="th-TH" sz="1800" b="1" u="none" strike="noStrike" kern="12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/>
                </a:tc>
                <a:extLst>
                  <a:ext uri="{0D108BD9-81ED-4DB2-BD59-A6C34878D82A}">
                    <a16:rowId xmlns:a16="http://schemas.microsoft.com/office/drawing/2014/main" val="1820213203"/>
                  </a:ext>
                </a:extLst>
              </a:tr>
              <a:tr h="206404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th-TH" sz="2000" u="none" strike="noStrike" kern="1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อ.ทุ่งหัวช้าง</a:t>
                      </a:r>
                      <a:endParaRPr lang="th-TH" sz="2000" b="1" u="none" strike="noStrike" kern="12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1800" u="none" strike="noStrike" kern="1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4</a:t>
                      </a:r>
                      <a:endParaRPr lang="th-TH" sz="1800" b="1" u="none" strike="noStrike" kern="12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b="1" u="none" strike="noStrike" kern="1200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  <a:endParaRPr lang="th-TH" sz="2000" b="1" u="none" strike="noStrike" kern="1200" dirty="0">
                        <a:solidFill>
                          <a:srgbClr val="FF0000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1800" u="none" strike="noStrike" kern="1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4/2</a:t>
                      </a:r>
                      <a:endParaRPr lang="th-TH" sz="1800" b="1" u="none" strike="noStrike" kern="12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/>
                </a:tc>
                <a:extLst>
                  <a:ext uri="{0D108BD9-81ED-4DB2-BD59-A6C34878D82A}">
                    <a16:rowId xmlns:a16="http://schemas.microsoft.com/office/drawing/2014/main" val="4007059321"/>
                  </a:ext>
                </a:extLst>
              </a:tr>
              <a:tr h="21919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th-TH" sz="2000" u="none" strike="noStrike" kern="1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อ.บ้านโฮ</a:t>
                      </a:r>
                      <a:r>
                        <a:rPr lang="th-TH" sz="2000" u="none" strike="noStrike" kern="1200" dirty="0" err="1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่ง</a:t>
                      </a:r>
                      <a:endParaRPr lang="th-TH" sz="2000" b="1" u="none" strike="noStrike" kern="12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1800" u="none" strike="noStrike" kern="1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6</a:t>
                      </a:r>
                      <a:endParaRPr lang="th-TH" sz="1800" b="1" u="none" strike="noStrike" kern="12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1800" u="none" strike="noStrike" kern="1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6/2</a:t>
                      </a:r>
                      <a:endParaRPr lang="th-TH" sz="1800" b="1" u="none" strike="noStrike" kern="12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/>
                </a:tc>
                <a:extLst>
                  <a:ext uri="{0D108BD9-81ED-4DB2-BD59-A6C34878D82A}">
                    <a16:rowId xmlns:a16="http://schemas.microsoft.com/office/drawing/2014/main" val="2980602919"/>
                  </a:ext>
                </a:extLst>
              </a:tr>
              <a:tr h="21919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th-TH" sz="2000" u="none" strike="noStrike" kern="1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อ.ลี้</a:t>
                      </a:r>
                      <a:endParaRPr lang="th-TH" sz="2000" b="1" u="none" strike="noStrike" kern="12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1800" u="none" strike="noStrike" kern="1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10</a:t>
                      </a:r>
                      <a:endParaRPr lang="th-TH" sz="1800" b="1" u="none" strike="noStrike" kern="12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1800" u="none" strike="noStrike" kern="1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10/2</a:t>
                      </a:r>
                      <a:endParaRPr lang="th-TH" sz="1800" b="1" u="none" strike="noStrike" kern="12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/>
                </a:tc>
                <a:extLst>
                  <a:ext uri="{0D108BD9-81ED-4DB2-BD59-A6C34878D82A}">
                    <a16:rowId xmlns:a16="http://schemas.microsoft.com/office/drawing/2014/main" val="523672024"/>
                  </a:ext>
                </a:extLst>
              </a:tr>
              <a:tr h="21919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th-TH" sz="2000" u="none" strike="noStrike" kern="1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อ.เวียงหนองล่อง</a:t>
                      </a:r>
                      <a:endParaRPr lang="th-TH" sz="2000" b="1" u="none" strike="noStrike" kern="12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1800" u="none" strike="noStrike" kern="1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3</a:t>
                      </a:r>
                      <a:endParaRPr lang="th-TH" sz="1800" b="1" u="none" strike="noStrike" kern="12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1800" u="none" strike="noStrike" kern="1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3/2</a:t>
                      </a:r>
                      <a:endParaRPr lang="th-TH" sz="1800" b="1" u="none" strike="noStrike" kern="12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/>
                </a:tc>
                <a:extLst>
                  <a:ext uri="{0D108BD9-81ED-4DB2-BD59-A6C34878D82A}">
                    <a16:rowId xmlns:a16="http://schemas.microsoft.com/office/drawing/2014/main" val="33011418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th-TH" sz="2000" u="none" strike="noStrike" kern="1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อ.บ้าน</a:t>
                      </a:r>
                      <a:r>
                        <a:rPr lang="th-TH" sz="2000" u="none" strike="noStrike" kern="1200" dirty="0" err="1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ธิ</a:t>
                      </a:r>
                      <a:endParaRPr lang="th-TH" sz="2000" b="1" u="none" strike="noStrike" kern="12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1800" u="none" strike="noStrike" kern="1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2</a:t>
                      </a:r>
                      <a:endParaRPr lang="th-TH" sz="1800" b="1" u="none" strike="noStrike" kern="12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1800" u="none" strike="noStrike" kern="1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2/2</a:t>
                      </a:r>
                      <a:endParaRPr lang="th-TH" sz="1800" b="1" u="none" strike="noStrike" kern="12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/>
                </a:tc>
                <a:extLst>
                  <a:ext uri="{0D108BD9-81ED-4DB2-BD59-A6C34878D82A}">
                    <a16:rowId xmlns:a16="http://schemas.microsoft.com/office/drawing/2014/main" val="2368816879"/>
                  </a:ext>
                </a:extLst>
              </a:tr>
              <a:tr h="210057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th-TH" sz="2000" u="none" strike="noStrike" kern="1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อ.แม่ทา</a:t>
                      </a:r>
                      <a:endParaRPr lang="th-TH" sz="2000" b="1" u="none" strike="noStrike" kern="12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1800" u="none" strike="noStrike" kern="1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8</a:t>
                      </a:r>
                      <a:endParaRPr lang="th-TH" sz="1800" b="1" u="none" strike="noStrike" kern="12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1800" u="none" strike="noStrike" kern="1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8/2</a:t>
                      </a:r>
                      <a:endParaRPr lang="th-TH" sz="1800" b="1" u="none" strike="noStrike" kern="12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000" u="none" strike="noStrike" kern="1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u="none" strike="noStrike" kern="12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 marL="9133" marR="9133" marT="9133" marB="0"/>
                </a:tc>
                <a:extLst>
                  <a:ext uri="{0D108BD9-81ED-4DB2-BD59-A6C34878D82A}">
                    <a16:rowId xmlns:a16="http://schemas.microsoft.com/office/drawing/2014/main" val="40066262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17920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>
            <a:extLst>
              <a:ext uri="{FF2B5EF4-FFF2-40B4-BE49-F238E27FC236}">
                <a16:creationId xmlns:a16="http://schemas.microsoft.com/office/drawing/2014/main" id="{59286B6A-6D10-4C1A-8476-31B67E2A2E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4421921"/>
              </p:ext>
            </p:extLst>
          </p:nvPr>
        </p:nvGraphicFramePr>
        <p:xfrm>
          <a:off x="63190" y="54868"/>
          <a:ext cx="12084199" cy="5498443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215004">
                  <a:extLst>
                    <a:ext uri="{9D8B030D-6E8A-4147-A177-3AD203B41FA5}">
                      <a16:colId xmlns:a16="http://schemas.microsoft.com/office/drawing/2014/main" val="249986313"/>
                    </a:ext>
                  </a:extLst>
                </a:gridCol>
                <a:gridCol w="415545">
                  <a:extLst>
                    <a:ext uri="{9D8B030D-6E8A-4147-A177-3AD203B41FA5}">
                      <a16:colId xmlns:a16="http://schemas.microsoft.com/office/drawing/2014/main" val="253250725"/>
                    </a:ext>
                  </a:extLst>
                </a:gridCol>
                <a:gridCol w="415545">
                  <a:extLst>
                    <a:ext uri="{9D8B030D-6E8A-4147-A177-3AD203B41FA5}">
                      <a16:colId xmlns:a16="http://schemas.microsoft.com/office/drawing/2014/main" val="1907079004"/>
                    </a:ext>
                  </a:extLst>
                </a:gridCol>
                <a:gridCol w="415545">
                  <a:extLst>
                    <a:ext uri="{9D8B030D-6E8A-4147-A177-3AD203B41FA5}">
                      <a16:colId xmlns:a16="http://schemas.microsoft.com/office/drawing/2014/main" val="2484011286"/>
                    </a:ext>
                  </a:extLst>
                </a:gridCol>
                <a:gridCol w="415545">
                  <a:extLst>
                    <a:ext uri="{9D8B030D-6E8A-4147-A177-3AD203B41FA5}">
                      <a16:colId xmlns:a16="http://schemas.microsoft.com/office/drawing/2014/main" val="741598653"/>
                    </a:ext>
                  </a:extLst>
                </a:gridCol>
                <a:gridCol w="415545">
                  <a:extLst>
                    <a:ext uri="{9D8B030D-6E8A-4147-A177-3AD203B41FA5}">
                      <a16:colId xmlns:a16="http://schemas.microsoft.com/office/drawing/2014/main" val="321486799"/>
                    </a:ext>
                  </a:extLst>
                </a:gridCol>
                <a:gridCol w="415545">
                  <a:extLst>
                    <a:ext uri="{9D8B030D-6E8A-4147-A177-3AD203B41FA5}">
                      <a16:colId xmlns:a16="http://schemas.microsoft.com/office/drawing/2014/main" val="2242878483"/>
                    </a:ext>
                  </a:extLst>
                </a:gridCol>
                <a:gridCol w="415545">
                  <a:extLst>
                    <a:ext uri="{9D8B030D-6E8A-4147-A177-3AD203B41FA5}">
                      <a16:colId xmlns:a16="http://schemas.microsoft.com/office/drawing/2014/main" val="3218610722"/>
                    </a:ext>
                  </a:extLst>
                </a:gridCol>
                <a:gridCol w="415545">
                  <a:extLst>
                    <a:ext uri="{9D8B030D-6E8A-4147-A177-3AD203B41FA5}">
                      <a16:colId xmlns:a16="http://schemas.microsoft.com/office/drawing/2014/main" val="2698843672"/>
                    </a:ext>
                  </a:extLst>
                </a:gridCol>
                <a:gridCol w="415545">
                  <a:extLst>
                    <a:ext uri="{9D8B030D-6E8A-4147-A177-3AD203B41FA5}">
                      <a16:colId xmlns:a16="http://schemas.microsoft.com/office/drawing/2014/main" val="1522789093"/>
                    </a:ext>
                  </a:extLst>
                </a:gridCol>
                <a:gridCol w="415545">
                  <a:extLst>
                    <a:ext uri="{9D8B030D-6E8A-4147-A177-3AD203B41FA5}">
                      <a16:colId xmlns:a16="http://schemas.microsoft.com/office/drawing/2014/main" val="3591951684"/>
                    </a:ext>
                  </a:extLst>
                </a:gridCol>
                <a:gridCol w="415545">
                  <a:extLst>
                    <a:ext uri="{9D8B030D-6E8A-4147-A177-3AD203B41FA5}">
                      <a16:colId xmlns:a16="http://schemas.microsoft.com/office/drawing/2014/main" val="1825625483"/>
                    </a:ext>
                  </a:extLst>
                </a:gridCol>
                <a:gridCol w="415545">
                  <a:extLst>
                    <a:ext uri="{9D8B030D-6E8A-4147-A177-3AD203B41FA5}">
                      <a16:colId xmlns:a16="http://schemas.microsoft.com/office/drawing/2014/main" val="215403916"/>
                    </a:ext>
                  </a:extLst>
                </a:gridCol>
                <a:gridCol w="415545">
                  <a:extLst>
                    <a:ext uri="{9D8B030D-6E8A-4147-A177-3AD203B41FA5}">
                      <a16:colId xmlns:a16="http://schemas.microsoft.com/office/drawing/2014/main" val="4138052084"/>
                    </a:ext>
                  </a:extLst>
                </a:gridCol>
                <a:gridCol w="415545">
                  <a:extLst>
                    <a:ext uri="{9D8B030D-6E8A-4147-A177-3AD203B41FA5}">
                      <a16:colId xmlns:a16="http://schemas.microsoft.com/office/drawing/2014/main" val="3348319021"/>
                    </a:ext>
                  </a:extLst>
                </a:gridCol>
                <a:gridCol w="415545">
                  <a:extLst>
                    <a:ext uri="{9D8B030D-6E8A-4147-A177-3AD203B41FA5}">
                      <a16:colId xmlns:a16="http://schemas.microsoft.com/office/drawing/2014/main" val="1650947644"/>
                    </a:ext>
                  </a:extLst>
                </a:gridCol>
                <a:gridCol w="415545">
                  <a:extLst>
                    <a:ext uri="{9D8B030D-6E8A-4147-A177-3AD203B41FA5}">
                      <a16:colId xmlns:a16="http://schemas.microsoft.com/office/drawing/2014/main" val="2283184453"/>
                    </a:ext>
                  </a:extLst>
                </a:gridCol>
                <a:gridCol w="415545">
                  <a:extLst>
                    <a:ext uri="{9D8B030D-6E8A-4147-A177-3AD203B41FA5}">
                      <a16:colId xmlns:a16="http://schemas.microsoft.com/office/drawing/2014/main" val="899091861"/>
                    </a:ext>
                  </a:extLst>
                </a:gridCol>
                <a:gridCol w="415545">
                  <a:extLst>
                    <a:ext uri="{9D8B030D-6E8A-4147-A177-3AD203B41FA5}">
                      <a16:colId xmlns:a16="http://schemas.microsoft.com/office/drawing/2014/main" val="3454538510"/>
                    </a:ext>
                  </a:extLst>
                </a:gridCol>
                <a:gridCol w="415545">
                  <a:extLst>
                    <a:ext uri="{9D8B030D-6E8A-4147-A177-3AD203B41FA5}">
                      <a16:colId xmlns:a16="http://schemas.microsoft.com/office/drawing/2014/main" val="2492346932"/>
                    </a:ext>
                  </a:extLst>
                </a:gridCol>
                <a:gridCol w="415545">
                  <a:extLst>
                    <a:ext uri="{9D8B030D-6E8A-4147-A177-3AD203B41FA5}">
                      <a16:colId xmlns:a16="http://schemas.microsoft.com/office/drawing/2014/main" val="255627566"/>
                    </a:ext>
                  </a:extLst>
                </a:gridCol>
                <a:gridCol w="1558295">
                  <a:extLst>
                    <a:ext uri="{9D8B030D-6E8A-4147-A177-3AD203B41FA5}">
                      <a16:colId xmlns:a16="http://schemas.microsoft.com/office/drawing/2014/main" val="1874594321"/>
                    </a:ext>
                  </a:extLst>
                </a:gridCol>
              </a:tblGrid>
              <a:tr h="505982">
                <a:tc gridSpan="22"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2. ด้านการบังคับใช้กฎหมาย/กวดขันวินัยจราจร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1581671"/>
                  </a:ext>
                </a:extLst>
              </a:tr>
              <a:tr h="40777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โครงการ/กิจกรรม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ธ.ค.-62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ม.ค.-63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ก.พ.-63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มี.ค.-63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เม.ย.-63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พ.ค.-63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มิ.ย.-63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ก.ค.-63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ส.ค.-63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ก.ย.-63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หน่วยงาน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3623531"/>
                  </a:ext>
                </a:extLst>
              </a:tr>
              <a:tr h="582293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6140731"/>
                  </a:ext>
                </a:extLst>
              </a:tr>
              <a:tr h="1269100">
                <a:tc>
                  <a:txBody>
                    <a:bodyPr/>
                    <a:lstStyle/>
                    <a:p>
                      <a:pPr algn="l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1.ตั้งจุดตรวจ/ด่านตรวจเพื่อบังคับใช้</a:t>
                      </a:r>
                    </a:p>
                    <a:p>
                      <a:pPr algn="l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 กฎหมายและกวดขันวินัยจราจรตาม</a:t>
                      </a:r>
                    </a:p>
                    <a:p>
                      <a:pPr algn="l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 ฐานความผิด 10 (รสขม)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420  ครั้ง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363</a:t>
                      </a:r>
                      <a:endParaRPr lang="th-TH" sz="1600" b="1" i="0" u="none" strike="noStrike" dirty="0">
                        <a:solidFill>
                          <a:srgbClr val="FF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384  ครั้ง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360  ครั้ง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360  ครั้ง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444  ครั้ง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360  ครั้ง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360  ครั้ง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360  ครั้ง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360  ครั้ง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360  ครั้ง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 rowSpan="4"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- ตำรวจภูธรจังหวัดลำพูน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 สถานีตำรวจภูธรทุกแห่ง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 สนง.ขนส่งจังหวัดลำพูน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 ตำรวจทางหลวง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/>
                </a:tc>
                <a:extLst>
                  <a:ext uri="{0D108BD9-81ED-4DB2-BD59-A6C34878D82A}">
                    <a16:rowId xmlns:a16="http://schemas.microsoft.com/office/drawing/2014/main" val="1380627572"/>
                  </a:ext>
                </a:extLst>
              </a:tr>
              <a:tr h="492710">
                <a:tc>
                  <a:txBody>
                    <a:bodyPr/>
                    <a:lstStyle/>
                    <a:p>
                      <a:pPr algn="l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 ตำรวจภูธร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350</a:t>
                      </a:r>
                      <a:endParaRPr lang="th-TH" sz="1600" b="1" i="0" u="none" strike="noStrike" dirty="0">
                        <a:solidFill>
                          <a:srgbClr val="FF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7519791"/>
                  </a:ext>
                </a:extLst>
              </a:tr>
              <a:tr h="388196">
                <a:tc>
                  <a:txBody>
                    <a:bodyPr/>
                    <a:lstStyle/>
                    <a:p>
                      <a:pPr algn="l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 ขนส่ง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13</a:t>
                      </a:r>
                      <a:endParaRPr lang="th-TH" sz="1600" b="1" i="0" u="none" strike="noStrike" dirty="0">
                        <a:solidFill>
                          <a:srgbClr val="FF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35</a:t>
                      </a:r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2657892"/>
                  </a:ext>
                </a:extLst>
              </a:tr>
              <a:tr h="1046138"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2.การตรวจวัดความเร็วตามมาตรการ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  ลดความเร็ว ลดเจ็บ ลดตาย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245 ครั้ง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38</a:t>
                      </a:r>
                      <a:endParaRPr lang="th-TH" sz="1600" b="1" i="0" u="none" strike="noStrike" dirty="0">
                        <a:solidFill>
                          <a:srgbClr val="FF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224 ครั้ง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210 ครั้ง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210 ครั้ง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259 ครั้ง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210 ครั้ง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210 ครั้ง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210 ครั้ง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210 ครั้ง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210 ครั้ง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2422682"/>
                  </a:ext>
                </a:extLst>
              </a:tr>
              <a:tr h="432987"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 ตำรวจภูธร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20</a:t>
                      </a:r>
                      <a:endParaRPr lang="th-TH" sz="1600" b="1" i="0" u="none" strike="noStrike" dirty="0">
                        <a:solidFill>
                          <a:srgbClr val="FF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/>
                </a:tc>
                <a:extLst>
                  <a:ext uri="{0D108BD9-81ED-4DB2-BD59-A6C34878D82A}">
                    <a16:rowId xmlns:a16="http://schemas.microsoft.com/office/drawing/2014/main" val="2396861910"/>
                  </a:ext>
                </a:extLst>
              </a:tr>
              <a:tr h="373265"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 ขนส่ง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18</a:t>
                      </a:r>
                      <a:endParaRPr lang="th-TH" sz="1600" b="1" i="0" u="none" strike="noStrike" dirty="0">
                        <a:solidFill>
                          <a:srgbClr val="FF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27</a:t>
                      </a:r>
                      <a:endParaRPr lang="th-TH" sz="1600" b="1" i="0" u="none" strike="noStrike" dirty="0">
                        <a:solidFill>
                          <a:srgbClr val="FF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68" marR="9268" marT="9268" marB="0" anchor="b"/>
                </a:tc>
                <a:extLst>
                  <a:ext uri="{0D108BD9-81ED-4DB2-BD59-A6C34878D82A}">
                    <a16:rowId xmlns:a16="http://schemas.microsoft.com/office/drawing/2014/main" val="27158170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04579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>
            <a:extLst>
              <a:ext uri="{FF2B5EF4-FFF2-40B4-BE49-F238E27FC236}">
                <a16:creationId xmlns:a16="http://schemas.microsoft.com/office/drawing/2014/main" id="{59AE5055-A3BA-4E27-ADFC-9772DA9B18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0687510"/>
              </p:ext>
            </p:extLst>
          </p:nvPr>
        </p:nvGraphicFramePr>
        <p:xfrm>
          <a:off x="16933" y="132104"/>
          <a:ext cx="12163425" cy="6631819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178894">
                  <a:extLst>
                    <a:ext uri="{9D8B030D-6E8A-4147-A177-3AD203B41FA5}">
                      <a16:colId xmlns:a16="http://schemas.microsoft.com/office/drawing/2014/main" val="1771569072"/>
                    </a:ext>
                  </a:extLst>
                </a:gridCol>
                <a:gridCol w="417870">
                  <a:extLst>
                    <a:ext uri="{9D8B030D-6E8A-4147-A177-3AD203B41FA5}">
                      <a16:colId xmlns:a16="http://schemas.microsoft.com/office/drawing/2014/main" val="759623409"/>
                    </a:ext>
                  </a:extLst>
                </a:gridCol>
                <a:gridCol w="417870">
                  <a:extLst>
                    <a:ext uri="{9D8B030D-6E8A-4147-A177-3AD203B41FA5}">
                      <a16:colId xmlns:a16="http://schemas.microsoft.com/office/drawing/2014/main" val="3046295405"/>
                    </a:ext>
                  </a:extLst>
                </a:gridCol>
                <a:gridCol w="417870">
                  <a:extLst>
                    <a:ext uri="{9D8B030D-6E8A-4147-A177-3AD203B41FA5}">
                      <a16:colId xmlns:a16="http://schemas.microsoft.com/office/drawing/2014/main" val="2353014532"/>
                    </a:ext>
                  </a:extLst>
                </a:gridCol>
                <a:gridCol w="417870">
                  <a:extLst>
                    <a:ext uri="{9D8B030D-6E8A-4147-A177-3AD203B41FA5}">
                      <a16:colId xmlns:a16="http://schemas.microsoft.com/office/drawing/2014/main" val="2635115491"/>
                    </a:ext>
                  </a:extLst>
                </a:gridCol>
                <a:gridCol w="417870">
                  <a:extLst>
                    <a:ext uri="{9D8B030D-6E8A-4147-A177-3AD203B41FA5}">
                      <a16:colId xmlns:a16="http://schemas.microsoft.com/office/drawing/2014/main" val="862498428"/>
                    </a:ext>
                  </a:extLst>
                </a:gridCol>
                <a:gridCol w="417870">
                  <a:extLst>
                    <a:ext uri="{9D8B030D-6E8A-4147-A177-3AD203B41FA5}">
                      <a16:colId xmlns:a16="http://schemas.microsoft.com/office/drawing/2014/main" val="1665168468"/>
                    </a:ext>
                  </a:extLst>
                </a:gridCol>
                <a:gridCol w="520887">
                  <a:extLst>
                    <a:ext uri="{9D8B030D-6E8A-4147-A177-3AD203B41FA5}">
                      <a16:colId xmlns:a16="http://schemas.microsoft.com/office/drawing/2014/main" val="1016727129"/>
                    </a:ext>
                  </a:extLst>
                </a:gridCol>
                <a:gridCol w="314853">
                  <a:extLst>
                    <a:ext uri="{9D8B030D-6E8A-4147-A177-3AD203B41FA5}">
                      <a16:colId xmlns:a16="http://schemas.microsoft.com/office/drawing/2014/main" val="3778441269"/>
                    </a:ext>
                  </a:extLst>
                </a:gridCol>
                <a:gridCol w="507836">
                  <a:extLst>
                    <a:ext uri="{9D8B030D-6E8A-4147-A177-3AD203B41FA5}">
                      <a16:colId xmlns:a16="http://schemas.microsoft.com/office/drawing/2014/main" val="1253030667"/>
                    </a:ext>
                  </a:extLst>
                </a:gridCol>
                <a:gridCol w="417870">
                  <a:extLst>
                    <a:ext uri="{9D8B030D-6E8A-4147-A177-3AD203B41FA5}">
                      <a16:colId xmlns:a16="http://schemas.microsoft.com/office/drawing/2014/main" val="19470960"/>
                    </a:ext>
                  </a:extLst>
                </a:gridCol>
                <a:gridCol w="417870">
                  <a:extLst>
                    <a:ext uri="{9D8B030D-6E8A-4147-A177-3AD203B41FA5}">
                      <a16:colId xmlns:a16="http://schemas.microsoft.com/office/drawing/2014/main" val="272288"/>
                    </a:ext>
                  </a:extLst>
                </a:gridCol>
                <a:gridCol w="417870">
                  <a:extLst>
                    <a:ext uri="{9D8B030D-6E8A-4147-A177-3AD203B41FA5}">
                      <a16:colId xmlns:a16="http://schemas.microsoft.com/office/drawing/2014/main" val="2274761211"/>
                    </a:ext>
                  </a:extLst>
                </a:gridCol>
                <a:gridCol w="417870">
                  <a:extLst>
                    <a:ext uri="{9D8B030D-6E8A-4147-A177-3AD203B41FA5}">
                      <a16:colId xmlns:a16="http://schemas.microsoft.com/office/drawing/2014/main" val="2942232497"/>
                    </a:ext>
                  </a:extLst>
                </a:gridCol>
                <a:gridCol w="417870">
                  <a:extLst>
                    <a:ext uri="{9D8B030D-6E8A-4147-A177-3AD203B41FA5}">
                      <a16:colId xmlns:a16="http://schemas.microsoft.com/office/drawing/2014/main" val="4248429246"/>
                    </a:ext>
                  </a:extLst>
                </a:gridCol>
                <a:gridCol w="417870">
                  <a:extLst>
                    <a:ext uri="{9D8B030D-6E8A-4147-A177-3AD203B41FA5}">
                      <a16:colId xmlns:a16="http://schemas.microsoft.com/office/drawing/2014/main" val="3288434564"/>
                    </a:ext>
                  </a:extLst>
                </a:gridCol>
                <a:gridCol w="417870">
                  <a:extLst>
                    <a:ext uri="{9D8B030D-6E8A-4147-A177-3AD203B41FA5}">
                      <a16:colId xmlns:a16="http://schemas.microsoft.com/office/drawing/2014/main" val="2123332570"/>
                    </a:ext>
                  </a:extLst>
                </a:gridCol>
                <a:gridCol w="417870">
                  <a:extLst>
                    <a:ext uri="{9D8B030D-6E8A-4147-A177-3AD203B41FA5}">
                      <a16:colId xmlns:a16="http://schemas.microsoft.com/office/drawing/2014/main" val="2481159329"/>
                    </a:ext>
                  </a:extLst>
                </a:gridCol>
                <a:gridCol w="417870">
                  <a:extLst>
                    <a:ext uri="{9D8B030D-6E8A-4147-A177-3AD203B41FA5}">
                      <a16:colId xmlns:a16="http://schemas.microsoft.com/office/drawing/2014/main" val="2742946544"/>
                    </a:ext>
                  </a:extLst>
                </a:gridCol>
                <a:gridCol w="417870">
                  <a:extLst>
                    <a:ext uri="{9D8B030D-6E8A-4147-A177-3AD203B41FA5}">
                      <a16:colId xmlns:a16="http://schemas.microsoft.com/office/drawing/2014/main" val="3742798307"/>
                    </a:ext>
                  </a:extLst>
                </a:gridCol>
                <a:gridCol w="417870">
                  <a:extLst>
                    <a:ext uri="{9D8B030D-6E8A-4147-A177-3AD203B41FA5}">
                      <a16:colId xmlns:a16="http://schemas.microsoft.com/office/drawing/2014/main" val="2228736587"/>
                    </a:ext>
                  </a:extLst>
                </a:gridCol>
                <a:gridCol w="1537165">
                  <a:extLst>
                    <a:ext uri="{9D8B030D-6E8A-4147-A177-3AD203B41FA5}">
                      <a16:colId xmlns:a16="http://schemas.microsoft.com/office/drawing/2014/main" val="1155912805"/>
                    </a:ext>
                  </a:extLst>
                </a:gridCol>
              </a:tblGrid>
              <a:tr h="297398">
                <a:tc gridSpan="22"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3. มาตรการการปลูกจิตสำนึก/สร้างวัฒนธรรมความปลอดภัยในการขับขี่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 anchor="b"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7535911"/>
                  </a:ext>
                </a:extLst>
              </a:tr>
              <a:tr h="23911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โครงการ/กิจกรรม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ธ.ค.-62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ม.ค.-63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ก.พ.-63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มี.ค.-63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เม.ย.-63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พ.ค.-63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มิ.ย.-63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ก.ค.-63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ส.ค.-63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ก.ย.-63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หน่วยงาน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6268485"/>
                  </a:ext>
                </a:extLst>
              </a:tr>
              <a:tr h="24601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6541950"/>
                  </a:ext>
                </a:extLst>
              </a:tr>
              <a:tr h="773220"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1.ดำเนินมาตรการองค์กร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กิจกรรมที่ 1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กิจกรรมที่ 1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กิจกรรมที่ 2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กิจกรรมที่ 3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/>
                </a:tc>
                <a:extLst>
                  <a:ext uri="{0D108BD9-81ED-4DB2-BD59-A6C34878D82A}">
                    <a16:rowId xmlns:a16="http://schemas.microsoft.com/office/drawing/2014/main" val="1328227096"/>
                  </a:ext>
                </a:extLst>
              </a:tr>
              <a:tr h="705365">
                <a:tc gridSpan="22"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ก. มีการประชุมและกำหนดมาตรการแนวทางปฏิบัติ ประกาศใช้มาตรการองค์กร และประชาสัมพันธ์มาตรการองค์กรให้ผู้เกี่ยวข้องและประชาชนทราบทุกรูปแบบ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ข. หน่วยงานราชการมีการเข้มงวด กวดขัน ผู้ไม่ปฏิบัติตามมาตรการองค์กร ทั้งบุคลากรที่มาทำงาน และประชาชนที่มาติดต่อราชการ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ค. บุคลากรและประชาชนที่มาติดต่อราชการ ปฏิบัติตามประกาศมาตรการองค์กร 100 % อย่างยั่งยืน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 anchor="b"/>
                </a:tc>
                <a:extLst>
                  <a:ext uri="{0D108BD9-81ED-4DB2-BD59-A6C34878D82A}">
                    <a16:rowId xmlns:a16="http://schemas.microsoft.com/office/drawing/2014/main" val="124391405"/>
                  </a:ext>
                </a:extLst>
              </a:tr>
              <a:tr h="1171613"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1.1 สถานที่ราชการทุกแห่งในจังหวัด  </a:t>
                      </a:r>
                    </a:p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    ลำพูน 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106/ก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106/ก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106/ข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106/ค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t"/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สนง.ปภ.จ.ลำพูน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สนง.จ.ลำพูน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ปกครองจังหวัดลำพูน 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สนง.ท้องถิ่นจังหวัดลำพูน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ทุกส่วนราชการ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/>
                </a:tc>
                <a:extLst>
                  <a:ext uri="{0D108BD9-81ED-4DB2-BD59-A6C34878D82A}">
                    <a16:rowId xmlns:a16="http://schemas.microsoft.com/office/drawing/2014/main" val="1805135507"/>
                  </a:ext>
                </a:extLst>
              </a:tr>
              <a:tr h="1637861"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1.2. โครงการในสถานศึกษา 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สนง.ศธจ.ลำพูน จำนวน 24 แห่ง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</a:t>
                      </a:r>
                      <a:r>
                        <a:rPr lang="th-TH" sz="1600" u="none" strike="noStrike" dirty="0" err="1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สพ</a:t>
                      </a: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ป.ลำพูน เขต 1 จำนวน 94 แห่ง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</a:t>
                      </a:r>
                      <a:r>
                        <a:rPr lang="th-TH" sz="1600" u="none" strike="noStrike" dirty="0" err="1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สพ</a:t>
                      </a: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ป.ลำพูน เขต 2 จำนวน 81 แห่ง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</a:t>
                      </a:r>
                      <a:r>
                        <a:rPr lang="th-TH" sz="1600" u="none" strike="noStrike" dirty="0" err="1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สพ</a:t>
                      </a: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ม.เขต 35 จำนวน 15 แห่ง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อาชีวศึกษาจังหวัดลำพูน 8 แห่ง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สนง.กศน.จ.ลำพูน จำนวน 8 แห่ง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230/ก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230/ข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230/ข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230/ค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230/ง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t"/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ศึกษาธิการจังหวัดลำพูน 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สพป.ลำพูน เขต 1 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สพป.ลำพูน เขต 2 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สพม.เขต 35 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อาชีวศึกษาจังหวัดลำพูน 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สนง.กศน.จ.ลำพูน 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/>
                </a:tc>
                <a:extLst>
                  <a:ext uri="{0D108BD9-81ED-4DB2-BD59-A6C34878D82A}">
                    <a16:rowId xmlns:a16="http://schemas.microsoft.com/office/drawing/2014/main" val="3339218422"/>
                  </a:ext>
                </a:extLst>
              </a:tr>
              <a:tr h="1248991">
                <a:tc gridSpan="22"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ก. อบรม เน้นย้ำ สร้างกติการ่วมกัน เกี่ยวกับการขับขี่รถบนท้องถนนให้มีความปลอดภัย หน้าเสาธงอย่างน้อยสัปดาห์ละ 1 ครั้ง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ข. สร้างความตระหนัก ความรู้ ความเข้าใจ เกี่ยวกับความปลอดภัยทางถนนให้แก่นักเรียนและผู้ปกครอง ในการสวมหมวกนิรภัย และการขับขี่รถจักรยานยนต์ เช่น จัดทำป้าย เอกสารแผ่นพับ เสียงตามสาย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ค. จัดกิจกรรมเสริมหลักสูตรในทุกระดับชั้น โดยบรรจุ เรื่อง “วินัยจราจร” หรือ “ความปลอดภัยทางถนน” ไว้ในการเรียนการสอน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ง. มีมาตรการกำกับ สำหรับผู้ไม่ปฏิบัติตามกฎจราจร ดังนี้  (1) ว่ากล่าวตักเตือน  (2) ไม่ให้นำรถจักรยานยนต์เข้ามาจอดในบริเวณโรงเรียน  (3) หักคะแนนความประพฤติ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268" marR="6268" marT="6268" marB="0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09331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13891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>
            <a:extLst>
              <a:ext uri="{FF2B5EF4-FFF2-40B4-BE49-F238E27FC236}">
                <a16:creationId xmlns:a16="http://schemas.microsoft.com/office/drawing/2014/main" id="{C1E204FA-CD2C-4613-A678-9F91759F66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3145437"/>
              </p:ext>
            </p:extLst>
          </p:nvPr>
        </p:nvGraphicFramePr>
        <p:xfrm>
          <a:off x="36096" y="285087"/>
          <a:ext cx="12079698" cy="5971334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180019">
                  <a:extLst>
                    <a:ext uri="{9D8B030D-6E8A-4147-A177-3AD203B41FA5}">
                      <a16:colId xmlns:a16="http://schemas.microsoft.com/office/drawing/2014/main" val="2785156786"/>
                    </a:ext>
                  </a:extLst>
                </a:gridCol>
                <a:gridCol w="418086">
                  <a:extLst>
                    <a:ext uri="{9D8B030D-6E8A-4147-A177-3AD203B41FA5}">
                      <a16:colId xmlns:a16="http://schemas.microsoft.com/office/drawing/2014/main" val="2632568714"/>
                    </a:ext>
                  </a:extLst>
                </a:gridCol>
                <a:gridCol w="418086">
                  <a:extLst>
                    <a:ext uri="{9D8B030D-6E8A-4147-A177-3AD203B41FA5}">
                      <a16:colId xmlns:a16="http://schemas.microsoft.com/office/drawing/2014/main" val="2677665568"/>
                    </a:ext>
                  </a:extLst>
                </a:gridCol>
                <a:gridCol w="418086">
                  <a:extLst>
                    <a:ext uri="{9D8B030D-6E8A-4147-A177-3AD203B41FA5}">
                      <a16:colId xmlns:a16="http://schemas.microsoft.com/office/drawing/2014/main" val="1850132161"/>
                    </a:ext>
                  </a:extLst>
                </a:gridCol>
                <a:gridCol w="418086">
                  <a:extLst>
                    <a:ext uri="{9D8B030D-6E8A-4147-A177-3AD203B41FA5}">
                      <a16:colId xmlns:a16="http://schemas.microsoft.com/office/drawing/2014/main" val="1830854218"/>
                    </a:ext>
                  </a:extLst>
                </a:gridCol>
                <a:gridCol w="418086">
                  <a:extLst>
                    <a:ext uri="{9D8B030D-6E8A-4147-A177-3AD203B41FA5}">
                      <a16:colId xmlns:a16="http://schemas.microsoft.com/office/drawing/2014/main" val="1856223381"/>
                    </a:ext>
                  </a:extLst>
                </a:gridCol>
                <a:gridCol w="418086">
                  <a:extLst>
                    <a:ext uri="{9D8B030D-6E8A-4147-A177-3AD203B41FA5}">
                      <a16:colId xmlns:a16="http://schemas.microsoft.com/office/drawing/2014/main" val="4280732198"/>
                    </a:ext>
                  </a:extLst>
                </a:gridCol>
                <a:gridCol w="418086">
                  <a:extLst>
                    <a:ext uri="{9D8B030D-6E8A-4147-A177-3AD203B41FA5}">
                      <a16:colId xmlns:a16="http://schemas.microsoft.com/office/drawing/2014/main" val="1100873365"/>
                    </a:ext>
                  </a:extLst>
                </a:gridCol>
                <a:gridCol w="418086">
                  <a:extLst>
                    <a:ext uri="{9D8B030D-6E8A-4147-A177-3AD203B41FA5}">
                      <a16:colId xmlns:a16="http://schemas.microsoft.com/office/drawing/2014/main" val="4044297762"/>
                    </a:ext>
                  </a:extLst>
                </a:gridCol>
                <a:gridCol w="418086">
                  <a:extLst>
                    <a:ext uri="{9D8B030D-6E8A-4147-A177-3AD203B41FA5}">
                      <a16:colId xmlns:a16="http://schemas.microsoft.com/office/drawing/2014/main" val="68424053"/>
                    </a:ext>
                  </a:extLst>
                </a:gridCol>
                <a:gridCol w="418086">
                  <a:extLst>
                    <a:ext uri="{9D8B030D-6E8A-4147-A177-3AD203B41FA5}">
                      <a16:colId xmlns:a16="http://schemas.microsoft.com/office/drawing/2014/main" val="1938268451"/>
                    </a:ext>
                  </a:extLst>
                </a:gridCol>
                <a:gridCol w="418086">
                  <a:extLst>
                    <a:ext uri="{9D8B030D-6E8A-4147-A177-3AD203B41FA5}">
                      <a16:colId xmlns:a16="http://schemas.microsoft.com/office/drawing/2014/main" val="3589837305"/>
                    </a:ext>
                  </a:extLst>
                </a:gridCol>
                <a:gridCol w="418086">
                  <a:extLst>
                    <a:ext uri="{9D8B030D-6E8A-4147-A177-3AD203B41FA5}">
                      <a16:colId xmlns:a16="http://schemas.microsoft.com/office/drawing/2014/main" val="1035866252"/>
                    </a:ext>
                  </a:extLst>
                </a:gridCol>
                <a:gridCol w="418086">
                  <a:extLst>
                    <a:ext uri="{9D8B030D-6E8A-4147-A177-3AD203B41FA5}">
                      <a16:colId xmlns:a16="http://schemas.microsoft.com/office/drawing/2014/main" val="1747936510"/>
                    </a:ext>
                  </a:extLst>
                </a:gridCol>
                <a:gridCol w="418086">
                  <a:extLst>
                    <a:ext uri="{9D8B030D-6E8A-4147-A177-3AD203B41FA5}">
                      <a16:colId xmlns:a16="http://schemas.microsoft.com/office/drawing/2014/main" val="3018591479"/>
                    </a:ext>
                  </a:extLst>
                </a:gridCol>
                <a:gridCol w="418086">
                  <a:extLst>
                    <a:ext uri="{9D8B030D-6E8A-4147-A177-3AD203B41FA5}">
                      <a16:colId xmlns:a16="http://schemas.microsoft.com/office/drawing/2014/main" val="2874920314"/>
                    </a:ext>
                  </a:extLst>
                </a:gridCol>
                <a:gridCol w="418086">
                  <a:extLst>
                    <a:ext uri="{9D8B030D-6E8A-4147-A177-3AD203B41FA5}">
                      <a16:colId xmlns:a16="http://schemas.microsoft.com/office/drawing/2014/main" val="583800510"/>
                    </a:ext>
                  </a:extLst>
                </a:gridCol>
                <a:gridCol w="418086">
                  <a:extLst>
                    <a:ext uri="{9D8B030D-6E8A-4147-A177-3AD203B41FA5}">
                      <a16:colId xmlns:a16="http://schemas.microsoft.com/office/drawing/2014/main" val="242208330"/>
                    </a:ext>
                  </a:extLst>
                </a:gridCol>
                <a:gridCol w="418086">
                  <a:extLst>
                    <a:ext uri="{9D8B030D-6E8A-4147-A177-3AD203B41FA5}">
                      <a16:colId xmlns:a16="http://schemas.microsoft.com/office/drawing/2014/main" val="3218093553"/>
                    </a:ext>
                  </a:extLst>
                </a:gridCol>
                <a:gridCol w="418086">
                  <a:extLst>
                    <a:ext uri="{9D8B030D-6E8A-4147-A177-3AD203B41FA5}">
                      <a16:colId xmlns:a16="http://schemas.microsoft.com/office/drawing/2014/main" val="4019287152"/>
                    </a:ext>
                  </a:extLst>
                </a:gridCol>
                <a:gridCol w="418086">
                  <a:extLst>
                    <a:ext uri="{9D8B030D-6E8A-4147-A177-3AD203B41FA5}">
                      <a16:colId xmlns:a16="http://schemas.microsoft.com/office/drawing/2014/main" val="2193937936"/>
                    </a:ext>
                  </a:extLst>
                </a:gridCol>
                <a:gridCol w="1537959">
                  <a:extLst>
                    <a:ext uri="{9D8B030D-6E8A-4147-A177-3AD203B41FA5}">
                      <a16:colId xmlns:a16="http://schemas.microsoft.com/office/drawing/2014/main" val="3871151287"/>
                    </a:ext>
                  </a:extLst>
                </a:gridCol>
              </a:tblGrid>
              <a:tr h="25745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โครงการ/กิจกรรม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ธ.ค.-62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ม.ค.-63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ก.พ.-63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มี.ค.-63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เม.ย.-63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พ.ค.-63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มิ.ย.-63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ก.ค.-63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ส.ค.-63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ก.ย.-63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หน่วยงาน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4311070"/>
                  </a:ext>
                </a:extLst>
              </a:tr>
              <a:tr h="257452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9844243"/>
                  </a:ext>
                </a:extLst>
              </a:tr>
              <a:tr h="1766750"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1.3. โครงการในสถานประกอบกิจการ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    - นิคมอุตสาหกรรม 63 แห่ง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    - สวนอุตสาหกรรมเครือสหพัฒน์ </a:t>
                      </a:r>
                    </a:p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      19 แห่ง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82/ก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  <a:p>
                      <a:pPr algn="l" fontAlgn="t"/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t"/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t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</a:t>
                      </a:r>
                      <a:r>
                        <a:rPr lang="th-TH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63/ก</a:t>
                      </a:r>
                    </a:p>
                  </a:txBody>
                  <a:tcPr marL="5721" marR="5721" marT="5721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82/ก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  <a:p>
                      <a:pPr algn="l" fontAlgn="t"/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t"/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t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</a:t>
                      </a:r>
                      <a:r>
                        <a:rPr lang="th-TH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63/ก</a:t>
                      </a:r>
                    </a:p>
                  </a:txBody>
                  <a:tcPr marL="5721" marR="5721" marT="5721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82/ข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82/ค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อุตสาหกรรมจังหวัดลำพูน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หอการค้าจังหวัดลำพูน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การนิคมอุตสาหกรรมภาคเหนือ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-สภาอุตสาหกรรม จ.ลำพูน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-สวัสดิการและคุ้มครองแรงงาน จ.ลำพูน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/>
                </a:tc>
                <a:extLst>
                  <a:ext uri="{0D108BD9-81ED-4DB2-BD59-A6C34878D82A}">
                    <a16:rowId xmlns:a16="http://schemas.microsoft.com/office/drawing/2014/main" val="4245672693"/>
                  </a:ext>
                </a:extLst>
              </a:tr>
              <a:tr h="509001"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2. มีการตั้งด่านชุมชนอัจฉริยะ </a:t>
                      </a:r>
                    </a:p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  หมุนเวียนครบทุกหมู่บ้าน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57/ก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b="1" u="none" strike="noStrike" dirty="0">
                          <a:solidFill>
                            <a:srgbClr val="0070C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57/ค</a:t>
                      </a:r>
                      <a:endParaRPr lang="th-TH" sz="1600" b="1" i="0" u="none" strike="noStrike" dirty="0">
                        <a:solidFill>
                          <a:srgbClr val="0070C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57/ก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r>
                        <a:rPr lang="th-TH" sz="1600" b="1" u="none" strike="noStrike" dirty="0">
                          <a:solidFill>
                            <a:srgbClr val="0070C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57/ค</a:t>
                      </a:r>
                      <a:endParaRPr lang="th-TH" sz="1600" b="1" i="0" u="none" strike="noStrike" dirty="0">
                        <a:solidFill>
                          <a:srgbClr val="0070C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57/ข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57/ค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57/ง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57/จ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อปท. ทั้ง 57 แห่ง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/>
                </a:tc>
                <a:extLst>
                  <a:ext uri="{0D108BD9-81ED-4DB2-BD59-A6C34878D82A}">
                    <a16:rowId xmlns:a16="http://schemas.microsoft.com/office/drawing/2014/main" val="1495799266"/>
                  </a:ext>
                </a:extLst>
              </a:tr>
              <a:tr h="1515200">
                <a:tc gridSpan="22"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ก. ประชุมคณะกรรมการหมู่บ้าน เพื่อกำหนดแนวทางการดำเนินงานด่านชุมชน และมาตรการชุมชน 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ข. จัดตั้งด่านชุมชน โดยใช้ทรัพยากรที่มีอยู่ในชุมชน 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ค. องค์กรปกครองส่วนท้องถิ่น สนับสนุนอุปกรณ์ปฏิบัติงานด่านชุมชน เช่น กระบองไฟ เสื้อสะท้อนแสง กรวยยาง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ง. ด่านชุมชนมีการจัดเก็บข้อมูลสถิติอุบัติเหตุทางถนนในพื้นที่          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จ. เชื่อมโยงข้อมูลการปฏิบัติงานกับหน่วยงานที่เกี่ยวข้อง และมีการวิเคราะห์สาเหตุการเกิดอุบัติเหตุ เพื่อการแก้ไขภายในชุมชนได้</a:t>
                      </a:r>
                    </a:p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/>
                </a:tc>
                <a:tc hMerge="1">
                  <a:txBody>
                    <a:bodyPr/>
                    <a:lstStyle/>
                    <a:p>
                      <a:pPr algn="l" fontAlgn="t"/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/>
                </a:tc>
                <a:tc hMerge="1">
                  <a:txBody>
                    <a:bodyPr/>
                    <a:lstStyle/>
                    <a:p>
                      <a:pPr algn="l" fontAlgn="t"/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/>
                </a:tc>
                <a:tc hMerge="1">
                  <a:txBody>
                    <a:bodyPr/>
                    <a:lstStyle/>
                    <a:p>
                      <a:pPr algn="l" fontAlgn="t"/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/>
                </a:tc>
                <a:tc hMerge="1">
                  <a:txBody>
                    <a:bodyPr/>
                    <a:lstStyle/>
                    <a:p>
                      <a:pPr algn="l" fontAlgn="t"/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/>
                </a:tc>
                <a:tc hMerge="1">
                  <a:txBody>
                    <a:bodyPr/>
                    <a:lstStyle/>
                    <a:p>
                      <a:pPr algn="l" fontAlgn="t"/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/>
                </a:tc>
                <a:tc hMerge="1">
                  <a:txBody>
                    <a:bodyPr/>
                    <a:lstStyle/>
                    <a:p>
                      <a:pPr algn="l" fontAlgn="t"/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/>
                </a:tc>
                <a:tc hMerge="1">
                  <a:txBody>
                    <a:bodyPr/>
                    <a:lstStyle/>
                    <a:p>
                      <a:pPr algn="l" fontAlgn="t"/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/>
                </a:tc>
                <a:tc hMerge="1">
                  <a:txBody>
                    <a:bodyPr/>
                    <a:lstStyle/>
                    <a:p>
                      <a:pPr algn="l" fontAlgn="t"/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/>
                </a:tc>
                <a:tc hMerge="1">
                  <a:txBody>
                    <a:bodyPr/>
                    <a:lstStyle/>
                    <a:p>
                      <a:pPr algn="l" fontAlgn="t"/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/>
                </a:tc>
                <a:tc hMerge="1">
                  <a:txBody>
                    <a:bodyPr/>
                    <a:lstStyle/>
                    <a:p>
                      <a:pPr algn="l" fontAlgn="t"/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/>
                </a:tc>
                <a:tc hMerge="1">
                  <a:txBody>
                    <a:bodyPr/>
                    <a:lstStyle/>
                    <a:p>
                      <a:pPr algn="l" fontAlgn="t"/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/>
                </a:tc>
                <a:tc hMerge="1">
                  <a:txBody>
                    <a:bodyPr/>
                    <a:lstStyle/>
                    <a:p>
                      <a:pPr algn="l" fontAlgn="t"/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/>
                </a:tc>
                <a:tc hMerge="1">
                  <a:txBody>
                    <a:bodyPr/>
                    <a:lstStyle/>
                    <a:p>
                      <a:pPr algn="l" fontAlgn="t"/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/>
                </a:tc>
                <a:tc hMerge="1">
                  <a:txBody>
                    <a:bodyPr/>
                    <a:lstStyle/>
                    <a:p>
                      <a:pPr algn="l" fontAlgn="t"/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/>
                </a:tc>
                <a:tc hMerge="1">
                  <a:txBody>
                    <a:bodyPr/>
                    <a:lstStyle/>
                    <a:p>
                      <a:pPr algn="l" fontAlgn="t"/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/>
                </a:tc>
                <a:tc hMerge="1">
                  <a:txBody>
                    <a:bodyPr/>
                    <a:lstStyle/>
                    <a:p>
                      <a:pPr algn="l" fontAlgn="t"/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/>
                </a:tc>
                <a:tc hMerge="1">
                  <a:txBody>
                    <a:bodyPr/>
                    <a:lstStyle/>
                    <a:p>
                      <a:pPr algn="l" fontAlgn="t"/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/>
                </a:tc>
                <a:extLst>
                  <a:ext uri="{0D108BD9-81ED-4DB2-BD59-A6C34878D82A}">
                    <a16:rowId xmlns:a16="http://schemas.microsoft.com/office/drawing/2014/main" val="3210924048"/>
                  </a:ext>
                </a:extLst>
              </a:tr>
              <a:tr h="847332"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3. การรณรงค์ ประชาสัมพันธ์การขับขี่</a:t>
                      </a:r>
                    </a:p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 ปลอดภัย ผ่านสื่อต่าง ๆ ทุกรูปแบบ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30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ครั้ง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30</a:t>
                      </a:r>
                      <a:br>
                        <a:rPr kumimoji="0" lang="th-TH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</a:br>
                      <a:r>
                        <a:rPr kumimoji="0" lang="th-TH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ครั้ง</a:t>
                      </a:r>
                    </a:p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30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ครั้ง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r>
                        <a:rPr kumimoji="0" lang="th-TH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30</a:t>
                      </a:r>
                      <a:br>
                        <a:rPr kumimoji="0" lang="th-TH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</a:br>
                      <a:r>
                        <a:rPr kumimoji="0" lang="th-TH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ครั้ง</a:t>
                      </a:r>
                    </a:p>
                    <a:p>
                      <a:pPr algn="ctr" fontAlgn="ctr"/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30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ครั้ง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30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ครั้ง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30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ครั้ง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30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ครั้ง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30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ครั้ง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30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ครั้ง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30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ครั้ง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30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ครั้ง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- ประชาสัมพันธ์จังหวัดลำพูน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 </a:t>
                      </a:r>
                      <a:r>
                        <a:rPr lang="th-TH" sz="1600" u="none" strike="noStrike" dirty="0" err="1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สวท</a:t>
                      </a: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.จังหวัดลำพูน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/>
                </a:tc>
                <a:extLst>
                  <a:ext uri="{0D108BD9-81ED-4DB2-BD59-A6C34878D82A}">
                    <a16:rowId xmlns:a16="http://schemas.microsoft.com/office/drawing/2014/main" val="3056645649"/>
                  </a:ext>
                </a:extLst>
              </a:tr>
              <a:tr h="818147"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4. จัดทำใบอนุญาตขับขี่ให้แก่เด็ก</a:t>
                      </a:r>
                    </a:p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  เยาวชน นักเรียนและนักศึกษา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100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คน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th-TH" sz="1600" b="1" u="none" strike="noStrike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136</a:t>
                      </a:r>
                    </a:p>
                    <a:p>
                      <a:pPr marL="0" algn="ctr" defTabSz="914400" rtl="0" eaLnBrk="1" fontAlgn="ctr" latinLnBrk="0" hangingPunct="1"/>
                      <a:r>
                        <a:rPr lang="th-TH" sz="1600" b="1" u="none" strike="noStrike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คน </a:t>
                      </a:r>
                    </a:p>
                  </a:txBody>
                  <a:tcPr marL="5721" marR="5721" marT="5721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100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คน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195</a:t>
                      </a:r>
                    </a:p>
                    <a:p>
                      <a:pPr algn="ctr" fontAlgn="ctr"/>
                      <a:r>
                        <a:rPr lang="th-TH" sz="16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คน </a:t>
                      </a:r>
                      <a:endParaRPr lang="th-TH" sz="16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100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คน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100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คน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100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คน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100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คน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100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คน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100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คน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100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คน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100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คน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-สำนักงานขนส่งจังหวัดลำพูน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-ศึกษาธิการจังหวัดลำพูน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5721" marR="5721" marT="5721" marB="0"/>
                </a:tc>
                <a:extLst>
                  <a:ext uri="{0D108BD9-81ED-4DB2-BD59-A6C34878D82A}">
                    <a16:rowId xmlns:a16="http://schemas.microsoft.com/office/drawing/2014/main" val="10947778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81348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>
            <a:extLst>
              <a:ext uri="{FF2B5EF4-FFF2-40B4-BE49-F238E27FC236}">
                <a16:creationId xmlns:a16="http://schemas.microsoft.com/office/drawing/2014/main" id="{B24B48C4-36CD-49BA-8552-8424AC7884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9510293"/>
              </p:ext>
            </p:extLst>
          </p:nvPr>
        </p:nvGraphicFramePr>
        <p:xfrm>
          <a:off x="119267" y="248463"/>
          <a:ext cx="11946836" cy="6321622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1824954">
                  <a:extLst>
                    <a:ext uri="{9D8B030D-6E8A-4147-A177-3AD203B41FA5}">
                      <a16:colId xmlns:a16="http://schemas.microsoft.com/office/drawing/2014/main" val="3125887605"/>
                    </a:ext>
                  </a:extLst>
                </a:gridCol>
                <a:gridCol w="474635">
                  <a:extLst>
                    <a:ext uri="{9D8B030D-6E8A-4147-A177-3AD203B41FA5}">
                      <a16:colId xmlns:a16="http://schemas.microsoft.com/office/drawing/2014/main" val="2113123542"/>
                    </a:ext>
                  </a:extLst>
                </a:gridCol>
                <a:gridCol w="430484">
                  <a:extLst>
                    <a:ext uri="{9D8B030D-6E8A-4147-A177-3AD203B41FA5}">
                      <a16:colId xmlns:a16="http://schemas.microsoft.com/office/drawing/2014/main" val="2925471633"/>
                    </a:ext>
                  </a:extLst>
                </a:gridCol>
                <a:gridCol w="485673">
                  <a:extLst>
                    <a:ext uri="{9D8B030D-6E8A-4147-A177-3AD203B41FA5}">
                      <a16:colId xmlns:a16="http://schemas.microsoft.com/office/drawing/2014/main" val="3652678630"/>
                    </a:ext>
                  </a:extLst>
                </a:gridCol>
                <a:gridCol w="430484">
                  <a:extLst>
                    <a:ext uri="{9D8B030D-6E8A-4147-A177-3AD203B41FA5}">
                      <a16:colId xmlns:a16="http://schemas.microsoft.com/office/drawing/2014/main" val="3731292274"/>
                    </a:ext>
                  </a:extLst>
                </a:gridCol>
                <a:gridCol w="456239">
                  <a:extLst>
                    <a:ext uri="{9D8B030D-6E8A-4147-A177-3AD203B41FA5}">
                      <a16:colId xmlns:a16="http://schemas.microsoft.com/office/drawing/2014/main" val="3129383704"/>
                    </a:ext>
                  </a:extLst>
                </a:gridCol>
                <a:gridCol w="408407">
                  <a:extLst>
                    <a:ext uri="{9D8B030D-6E8A-4147-A177-3AD203B41FA5}">
                      <a16:colId xmlns:a16="http://schemas.microsoft.com/office/drawing/2014/main" val="984785798"/>
                    </a:ext>
                  </a:extLst>
                </a:gridCol>
                <a:gridCol w="485673">
                  <a:extLst>
                    <a:ext uri="{9D8B030D-6E8A-4147-A177-3AD203B41FA5}">
                      <a16:colId xmlns:a16="http://schemas.microsoft.com/office/drawing/2014/main" val="680716172"/>
                    </a:ext>
                  </a:extLst>
                </a:gridCol>
                <a:gridCol w="507750">
                  <a:extLst>
                    <a:ext uri="{9D8B030D-6E8A-4147-A177-3AD203B41FA5}">
                      <a16:colId xmlns:a16="http://schemas.microsoft.com/office/drawing/2014/main" val="2743941042"/>
                    </a:ext>
                  </a:extLst>
                </a:gridCol>
                <a:gridCol w="441521">
                  <a:extLst>
                    <a:ext uri="{9D8B030D-6E8A-4147-A177-3AD203B41FA5}">
                      <a16:colId xmlns:a16="http://schemas.microsoft.com/office/drawing/2014/main" val="4082790235"/>
                    </a:ext>
                  </a:extLst>
                </a:gridCol>
                <a:gridCol w="408407">
                  <a:extLst>
                    <a:ext uri="{9D8B030D-6E8A-4147-A177-3AD203B41FA5}">
                      <a16:colId xmlns:a16="http://schemas.microsoft.com/office/drawing/2014/main" val="2974501201"/>
                    </a:ext>
                  </a:extLst>
                </a:gridCol>
                <a:gridCol w="441521">
                  <a:extLst>
                    <a:ext uri="{9D8B030D-6E8A-4147-A177-3AD203B41FA5}">
                      <a16:colId xmlns:a16="http://schemas.microsoft.com/office/drawing/2014/main" val="2870653818"/>
                    </a:ext>
                  </a:extLst>
                </a:gridCol>
                <a:gridCol w="408407">
                  <a:extLst>
                    <a:ext uri="{9D8B030D-6E8A-4147-A177-3AD203B41FA5}">
                      <a16:colId xmlns:a16="http://schemas.microsoft.com/office/drawing/2014/main" val="540118625"/>
                    </a:ext>
                  </a:extLst>
                </a:gridCol>
                <a:gridCol w="474635">
                  <a:extLst>
                    <a:ext uri="{9D8B030D-6E8A-4147-A177-3AD203B41FA5}">
                      <a16:colId xmlns:a16="http://schemas.microsoft.com/office/drawing/2014/main" val="1463650163"/>
                    </a:ext>
                  </a:extLst>
                </a:gridCol>
                <a:gridCol w="353218">
                  <a:extLst>
                    <a:ext uri="{9D8B030D-6E8A-4147-A177-3AD203B41FA5}">
                      <a16:colId xmlns:a16="http://schemas.microsoft.com/office/drawing/2014/main" val="2895630459"/>
                    </a:ext>
                  </a:extLst>
                </a:gridCol>
                <a:gridCol w="353218">
                  <a:extLst>
                    <a:ext uri="{9D8B030D-6E8A-4147-A177-3AD203B41FA5}">
                      <a16:colId xmlns:a16="http://schemas.microsoft.com/office/drawing/2014/main" val="3944437845"/>
                    </a:ext>
                  </a:extLst>
                </a:gridCol>
                <a:gridCol w="353218">
                  <a:extLst>
                    <a:ext uri="{9D8B030D-6E8A-4147-A177-3AD203B41FA5}">
                      <a16:colId xmlns:a16="http://schemas.microsoft.com/office/drawing/2014/main" val="2800093104"/>
                    </a:ext>
                  </a:extLst>
                </a:gridCol>
                <a:gridCol w="353218">
                  <a:extLst>
                    <a:ext uri="{9D8B030D-6E8A-4147-A177-3AD203B41FA5}">
                      <a16:colId xmlns:a16="http://schemas.microsoft.com/office/drawing/2014/main" val="3594940948"/>
                    </a:ext>
                  </a:extLst>
                </a:gridCol>
                <a:gridCol w="353218">
                  <a:extLst>
                    <a:ext uri="{9D8B030D-6E8A-4147-A177-3AD203B41FA5}">
                      <a16:colId xmlns:a16="http://schemas.microsoft.com/office/drawing/2014/main" val="1624941722"/>
                    </a:ext>
                  </a:extLst>
                </a:gridCol>
                <a:gridCol w="353218">
                  <a:extLst>
                    <a:ext uri="{9D8B030D-6E8A-4147-A177-3AD203B41FA5}">
                      <a16:colId xmlns:a16="http://schemas.microsoft.com/office/drawing/2014/main" val="2690340213"/>
                    </a:ext>
                  </a:extLst>
                </a:gridCol>
                <a:gridCol w="353218">
                  <a:extLst>
                    <a:ext uri="{9D8B030D-6E8A-4147-A177-3AD203B41FA5}">
                      <a16:colId xmlns:a16="http://schemas.microsoft.com/office/drawing/2014/main" val="47176848"/>
                    </a:ext>
                  </a:extLst>
                </a:gridCol>
                <a:gridCol w="1795520">
                  <a:extLst>
                    <a:ext uri="{9D8B030D-6E8A-4147-A177-3AD203B41FA5}">
                      <a16:colId xmlns:a16="http://schemas.microsoft.com/office/drawing/2014/main" val="45087276"/>
                    </a:ext>
                  </a:extLst>
                </a:gridCol>
              </a:tblGrid>
              <a:tr h="164866">
                <a:tc gridSpan="22"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4. มาตรการด้านวิศวกรรมจราจร/สิ่งแวดล้อม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b"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2064449"/>
                  </a:ext>
                </a:extLst>
              </a:tr>
              <a:tr h="16486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โครงการ/กิจกรรม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ธ.ค.-62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ม.ค.-63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ก.พ.-63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มี.ค.-63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เม.ย.-63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พ.ค.-63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มิ.ย.-63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ก.ค.-63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ส.ค.-63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ก.ย.-63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หน่วยงาน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3471354"/>
                  </a:ext>
                </a:extLst>
              </a:tr>
              <a:tr h="238139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9346496"/>
                  </a:ext>
                </a:extLst>
              </a:tr>
              <a:tr h="826771"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1. โครงการแก้ไขจุดเสี่ยง 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 จุดอันตราย ให้มีความ</a:t>
                      </a:r>
                    </a:p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 ปลอดภัยต่อการขับขี่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ขั้นตอน 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ที่ 1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ขั้น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ตอน 1</a:t>
                      </a:r>
                    </a:p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ขั้นตอน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ที่ 1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 dirty="0">
                          <a:solidFill>
                            <a:srgbClr val="0070C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ขั้น</a:t>
                      </a:r>
                    </a:p>
                    <a:p>
                      <a:pPr algn="ctr" fontAlgn="ctr"/>
                      <a:r>
                        <a:rPr lang="th-TH" sz="1600" b="1" u="none" strike="noStrike" dirty="0">
                          <a:solidFill>
                            <a:srgbClr val="0070C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ตอน 2</a:t>
                      </a:r>
                      <a:endParaRPr lang="th-TH" sz="1600" b="1" i="0" u="none" strike="noStrike" dirty="0">
                        <a:solidFill>
                          <a:srgbClr val="0070C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ขั้นตอน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ที่ 2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ขั้นตอน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ที่ 2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ขั้นตอน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ที่ 3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ขั้นตอน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ที่ 4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ขั้นตอน 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ที่ 4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- ทางหลวงลำพูน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 ทางหลวงชนบทลำพูน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 อปท.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 โยธา</a:t>
                      </a:r>
                      <a:r>
                        <a:rPr lang="th-TH" sz="1600" u="none" strike="noStrike" dirty="0" err="1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ธิ</a:t>
                      </a: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การและผังเมือง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 อบจ.ลำพูน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/>
                </a:tc>
                <a:extLst>
                  <a:ext uri="{0D108BD9-81ED-4DB2-BD59-A6C34878D82A}">
                    <a16:rowId xmlns:a16="http://schemas.microsoft.com/office/drawing/2014/main" val="3433538397"/>
                  </a:ext>
                </a:extLst>
              </a:tr>
              <a:tr h="462231">
                <a:tc gridSpan="21"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ก. สำรวจจุดเสี่ยง วิเคราะห์ความเสี่ยงและแนวทางแก้ไขบนถนนในความรับผิดชอบ 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ข.ดำเนินการแก้ไขจุดเสี่ยงเบื้องต้น บนถนนในความรับผิดชอบ 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ค. จัดทำแผนงาน โครงการ งบประมาณในการปรับปรุงแก้ไขจุดเสี่ยงบนถนนที่รับผิดชอบ / ปรับแผนงบประมาณของหน่วยงานเพื่อแก้ไขจุดเสี่ยง        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ง. ดำเนินการแก้ไขจุดเสี่ยงบนถนนที่รับผิดชอบให้มีความปลอดภัยตามหลักวิศวกรรมจราจร 100 % (กรณีมีการของบประมาณ/ปรับแผนงบประมาณ)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b"/>
                </a:tc>
                <a:extLst>
                  <a:ext uri="{0D108BD9-81ED-4DB2-BD59-A6C34878D82A}">
                    <a16:rowId xmlns:a16="http://schemas.microsoft.com/office/drawing/2014/main" val="565802775"/>
                  </a:ext>
                </a:extLst>
              </a:tr>
              <a:tr h="806010"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2. โครงการป้องกันอุบัติเหตุ</a:t>
                      </a:r>
                    </a:p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  ทางตัดรางรถไฟ 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13/1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13/1</a:t>
                      </a: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13/2,3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 dirty="0">
                          <a:solidFill>
                            <a:srgbClr val="0070C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13/3</a:t>
                      </a: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13/4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13/5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13/5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13/5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13/5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- ทางหลวงลำพูน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 ทางหลวงชนบทลำพูน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 อบจ.ลำพูน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-การรถไฟแห่งประเทศไทย</a:t>
                      </a:r>
                      <a:b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 อปท.ที่มีถนนเลียบทางรถไฟ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/>
                </a:tc>
                <a:extLst>
                  <a:ext uri="{0D108BD9-81ED-4DB2-BD59-A6C34878D82A}">
                    <a16:rowId xmlns:a16="http://schemas.microsoft.com/office/drawing/2014/main" val="1673312873"/>
                  </a:ext>
                </a:extLst>
              </a:tr>
              <a:tr h="830435">
                <a:tc gridSpan="21"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1. สำรวจจุดเสี่ยงการเกิดอุบัติเหตุจัดตัดทางรถไฟ ที่ไม่มีเครื่องหมายเตือน ป้องกัน 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2. ประสานการรถไฟเพื่อร่วมออกแบบ เครื่องหมาย/เครื่องป้องกันการเกิดอุบัติเหตุบริเวณจุดตัดทางรถไฟ        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3. ดำเนินการจัดทำเครื่องหมาย/เครื่องป้องกันการเกิดอุบัติเหตุบริเวณจุดตัดทางรถไฟให้มีความปลอดภัยในเบื้องต้น   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4. จัดทำแผนงานโครงการ งบประมาณ / ปรับแผนงบประมาณของหน่วยงานเพื่อแก้ไขจุดเสี่ยง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5. ดำเนินการจัดทำเครื่องหมาย/เครื่องป้องกันการเกิดอุบัติเหตุบริเวณจุดตัดทางรถไฟให้มีความปลอดภัยใน 100 % (กรณีมีการของบประมาณ/ปรับแผนงบประมาณ)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106" marR="6106" marT="6106" marB="0" anchor="b"/>
                </a:tc>
                <a:extLst>
                  <a:ext uri="{0D108BD9-81ED-4DB2-BD59-A6C34878D82A}">
                    <a16:rowId xmlns:a16="http://schemas.microsoft.com/office/drawing/2014/main" val="27238788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64131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>
            <a:extLst>
              <a:ext uri="{FF2B5EF4-FFF2-40B4-BE49-F238E27FC236}">
                <a16:creationId xmlns:a16="http://schemas.microsoft.com/office/drawing/2014/main" id="{8A3EAD2F-63BA-437B-9B74-BE8B2A8944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5570892"/>
              </p:ext>
            </p:extLst>
          </p:nvPr>
        </p:nvGraphicFramePr>
        <p:xfrm>
          <a:off x="50799" y="637268"/>
          <a:ext cx="12141198" cy="4481849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1906867">
                  <a:extLst>
                    <a:ext uri="{9D8B030D-6E8A-4147-A177-3AD203B41FA5}">
                      <a16:colId xmlns:a16="http://schemas.microsoft.com/office/drawing/2014/main" val="1658938703"/>
                    </a:ext>
                  </a:extLst>
                </a:gridCol>
                <a:gridCol w="615200">
                  <a:extLst>
                    <a:ext uri="{9D8B030D-6E8A-4147-A177-3AD203B41FA5}">
                      <a16:colId xmlns:a16="http://schemas.microsoft.com/office/drawing/2014/main" val="4035779255"/>
                    </a:ext>
                  </a:extLst>
                </a:gridCol>
                <a:gridCol w="490792">
                  <a:extLst>
                    <a:ext uri="{9D8B030D-6E8A-4147-A177-3AD203B41FA5}">
                      <a16:colId xmlns:a16="http://schemas.microsoft.com/office/drawing/2014/main" val="4106740908"/>
                    </a:ext>
                  </a:extLst>
                </a:gridCol>
                <a:gridCol w="615200">
                  <a:extLst>
                    <a:ext uri="{9D8B030D-6E8A-4147-A177-3AD203B41FA5}">
                      <a16:colId xmlns:a16="http://schemas.microsoft.com/office/drawing/2014/main" val="3727995140"/>
                    </a:ext>
                  </a:extLst>
                </a:gridCol>
                <a:gridCol w="506242">
                  <a:extLst>
                    <a:ext uri="{9D8B030D-6E8A-4147-A177-3AD203B41FA5}">
                      <a16:colId xmlns:a16="http://schemas.microsoft.com/office/drawing/2014/main" val="1711511742"/>
                    </a:ext>
                  </a:extLst>
                </a:gridCol>
                <a:gridCol w="615200">
                  <a:extLst>
                    <a:ext uri="{9D8B030D-6E8A-4147-A177-3AD203B41FA5}">
                      <a16:colId xmlns:a16="http://schemas.microsoft.com/office/drawing/2014/main" val="285998975"/>
                    </a:ext>
                  </a:extLst>
                </a:gridCol>
                <a:gridCol w="506242">
                  <a:extLst>
                    <a:ext uri="{9D8B030D-6E8A-4147-A177-3AD203B41FA5}">
                      <a16:colId xmlns:a16="http://schemas.microsoft.com/office/drawing/2014/main" val="1917791518"/>
                    </a:ext>
                  </a:extLst>
                </a:gridCol>
                <a:gridCol w="561115">
                  <a:extLst>
                    <a:ext uri="{9D8B030D-6E8A-4147-A177-3AD203B41FA5}">
                      <a16:colId xmlns:a16="http://schemas.microsoft.com/office/drawing/2014/main" val="2934227837"/>
                    </a:ext>
                  </a:extLst>
                </a:gridCol>
                <a:gridCol w="354543">
                  <a:extLst>
                    <a:ext uri="{9D8B030D-6E8A-4147-A177-3AD203B41FA5}">
                      <a16:colId xmlns:a16="http://schemas.microsoft.com/office/drawing/2014/main" val="64092750"/>
                    </a:ext>
                  </a:extLst>
                </a:gridCol>
                <a:gridCol w="561115">
                  <a:extLst>
                    <a:ext uri="{9D8B030D-6E8A-4147-A177-3AD203B41FA5}">
                      <a16:colId xmlns:a16="http://schemas.microsoft.com/office/drawing/2014/main" val="2755865627"/>
                    </a:ext>
                  </a:extLst>
                </a:gridCol>
                <a:gridCol w="354543">
                  <a:extLst>
                    <a:ext uri="{9D8B030D-6E8A-4147-A177-3AD203B41FA5}">
                      <a16:colId xmlns:a16="http://schemas.microsoft.com/office/drawing/2014/main" val="695514305"/>
                    </a:ext>
                  </a:extLst>
                </a:gridCol>
                <a:gridCol w="561115">
                  <a:extLst>
                    <a:ext uri="{9D8B030D-6E8A-4147-A177-3AD203B41FA5}">
                      <a16:colId xmlns:a16="http://schemas.microsoft.com/office/drawing/2014/main" val="2206555240"/>
                    </a:ext>
                  </a:extLst>
                </a:gridCol>
                <a:gridCol w="354543">
                  <a:extLst>
                    <a:ext uri="{9D8B030D-6E8A-4147-A177-3AD203B41FA5}">
                      <a16:colId xmlns:a16="http://schemas.microsoft.com/office/drawing/2014/main" val="2206016163"/>
                    </a:ext>
                  </a:extLst>
                </a:gridCol>
                <a:gridCol w="561115">
                  <a:extLst>
                    <a:ext uri="{9D8B030D-6E8A-4147-A177-3AD203B41FA5}">
                      <a16:colId xmlns:a16="http://schemas.microsoft.com/office/drawing/2014/main" val="535676776"/>
                    </a:ext>
                  </a:extLst>
                </a:gridCol>
                <a:gridCol w="306631">
                  <a:extLst>
                    <a:ext uri="{9D8B030D-6E8A-4147-A177-3AD203B41FA5}">
                      <a16:colId xmlns:a16="http://schemas.microsoft.com/office/drawing/2014/main" val="577821999"/>
                    </a:ext>
                  </a:extLst>
                </a:gridCol>
                <a:gridCol w="306631">
                  <a:extLst>
                    <a:ext uri="{9D8B030D-6E8A-4147-A177-3AD203B41FA5}">
                      <a16:colId xmlns:a16="http://schemas.microsoft.com/office/drawing/2014/main" val="1506481761"/>
                    </a:ext>
                  </a:extLst>
                </a:gridCol>
                <a:gridCol w="306631">
                  <a:extLst>
                    <a:ext uri="{9D8B030D-6E8A-4147-A177-3AD203B41FA5}">
                      <a16:colId xmlns:a16="http://schemas.microsoft.com/office/drawing/2014/main" val="991771599"/>
                    </a:ext>
                  </a:extLst>
                </a:gridCol>
                <a:gridCol w="306631">
                  <a:extLst>
                    <a:ext uri="{9D8B030D-6E8A-4147-A177-3AD203B41FA5}">
                      <a16:colId xmlns:a16="http://schemas.microsoft.com/office/drawing/2014/main" val="2075325776"/>
                    </a:ext>
                  </a:extLst>
                </a:gridCol>
                <a:gridCol w="306631">
                  <a:extLst>
                    <a:ext uri="{9D8B030D-6E8A-4147-A177-3AD203B41FA5}">
                      <a16:colId xmlns:a16="http://schemas.microsoft.com/office/drawing/2014/main" val="3336838920"/>
                    </a:ext>
                  </a:extLst>
                </a:gridCol>
                <a:gridCol w="306631">
                  <a:extLst>
                    <a:ext uri="{9D8B030D-6E8A-4147-A177-3AD203B41FA5}">
                      <a16:colId xmlns:a16="http://schemas.microsoft.com/office/drawing/2014/main" val="2939928751"/>
                    </a:ext>
                  </a:extLst>
                </a:gridCol>
                <a:gridCol w="306631">
                  <a:extLst>
                    <a:ext uri="{9D8B030D-6E8A-4147-A177-3AD203B41FA5}">
                      <a16:colId xmlns:a16="http://schemas.microsoft.com/office/drawing/2014/main" val="1185923319"/>
                    </a:ext>
                  </a:extLst>
                </a:gridCol>
                <a:gridCol w="1430949">
                  <a:extLst>
                    <a:ext uri="{9D8B030D-6E8A-4147-A177-3AD203B41FA5}">
                      <a16:colId xmlns:a16="http://schemas.microsoft.com/office/drawing/2014/main" val="784861277"/>
                    </a:ext>
                  </a:extLst>
                </a:gridCol>
              </a:tblGrid>
              <a:tr h="249611">
                <a:tc gridSpan="22">
                  <a:txBody>
                    <a:bodyPr/>
                    <a:lstStyle/>
                    <a:p>
                      <a:pPr algn="ctr" fontAlgn="b"/>
                      <a:r>
                        <a:rPr lang="th-TH" sz="28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5. มาตรการตอบโต้การปฏิบัติงานด้านการช่วยเหลือผู้บาดเจ็บจากอุบัติเหตุ และระบบการแพทย์ฉุกเฉิน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45" marR="9245" marT="9245" marB="0" anchor="b"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4518674"/>
                  </a:ext>
                </a:extLst>
              </a:tr>
              <a:tr h="24961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โครงการ/กิจกรรม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45" marR="9245" marT="9245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ธ.ค.-62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45" marR="9245" marT="924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ม.ค.-63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45" marR="9245" marT="924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ก.พ.-63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45" marR="9245" marT="924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มี.ค.-63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45" marR="9245" marT="924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เม.ย.-63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45" marR="9245" marT="924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พ.ค.-63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45" marR="9245" marT="924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มิ.ย.-63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45" marR="9245" marT="924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ก.ค.-63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45" marR="9245" marT="924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ส.ค.-63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45" marR="9245" marT="924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ก.ย.-63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45" marR="9245" marT="924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หน่วยงาน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45" marR="9245" marT="9245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5436831"/>
                  </a:ext>
                </a:extLst>
              </a:tr>
              <a:tr h="360549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45" marR="9245" marT="92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45" marR="9245" marT="92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45" marR="9245" marT="92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45" marR="9245" marT="92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45" marR="9245" marT="92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45" marR="9245" marT="92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45" marR="9245" marT="92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45" marR="9245" marT="92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45" marR="9245" marT="92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45" marR="9245" marT="92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45" marR="9245" marT="92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45" marR="9245" marT="92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45" marR="9245" marT="92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45" marR="9245" marT="92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45" marR="9245" marT="92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45" marR="9245" marT="92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45" marR="9245" marT="92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45" marR="9245" marT="92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45" marR="9245" marT="924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45" marR="9245" marT="9245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6416631"/>
                  </a:ext>
                </a:extLst>
              </a:tr>
              <a:tr h="1251753"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1.การฝึกอบรมเพื่อพัฒนา</a:t>
                      </a:r>
                    </a:p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 บุคลากร ที่ปฏิบัติงาน ด้านการ</a:t>
                      </a:r>
                    </a:p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 ช่วยเหลือ (กู้ภัย) /ระบบ</a:t>
                      </a:r>
                    </a:p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 การแพทย์ฉุกเฉิน (กู้ชีพ) และมี</a:t>
                      </a:r>
                    </a:p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 การจัดระบบการปฏิบัติงานด้านการช่วยเหลือผู้ประสบอุบัติเหตุ </a:t>
                      </a:r>
                    </a:p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 (</a:t>
                      </a:r>
                      <a:r>
                        <a:rPr lang="en-US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EMS) </a:t>
                      </a:r>
                      <a:br>
                        <a:rPr lang="en-US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45" marR="9245" marT="924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70/1 </a:t>
                      </a:r>
                    </a:p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กิจกรรม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45" marR="9245" marT="924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600" b="1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ctr" fontAlgn="ctr"/>
                      <a:r>
                        <a:rPr lang="th-TH" sz="16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70/1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กิจกรรม</a:t>
                      </a:r>
                      <a:endParaRPr lang="th-TH" sz="16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ctr" fontAlgn="ctr"/>
                      <a:endParaRPr lang="th-TH" sz="16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45" marR="9245" marT="924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70/1 </a:t>
                      </a:r>
                    </a:p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กิจกรรม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45" marR="9245" marT="924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70/2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u="none" strike="noStrike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กิจกรรม</a:t>
                      </a:r>
                      <a:endParaRPr lang="th-TH" sz="16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45" marR="9245" marT="924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70/1 </a:t>
                      </a:r>
                    </a:p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กิจกรรม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45" marR="9245" marT="924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600" b="1" i="0" u="none" strike="noStrike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45" marR="9245" marT="924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70/2 </a:t>
                      </a:r>
                    </a:p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กิจกรรม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45" marR="9245" marT="924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45" marR="9245" marT="924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70/3 </a:t>
                      </a:r>
                    </a:p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กิจกรรม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45" marR="9245" marT="924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45" marR="9245" marT="924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70/4 </a:t>
                      </a:r>
                    </a:p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กิจกรรม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45" marR="9245" marT="924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45" marR="9245" marT="924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70/5 </a:t>
                      </a:r>
                    </a:p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กิจกรรม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45" marR="9245" marT="924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45" marR="9245" marT="924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45" marR="9245" marT="924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45" marR="9245" marT="924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45" marR="9245" marT="924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45" marR="9245" marT="924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45" marR="9245" marT="924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45" marR="9245" marT="924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- สสจ.ลำพูน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 อบจ.ลำพูน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 โรงพยาบาลลำพูน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 รพ.สต.ทุกแห่ง ใน จ.ลำพูน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45" marR="9245" marT="9245" marB="0"/>
                </a:tc>
                <a:extLst>
                  <a:ext uri="{0D108BD9-81ED-4DB2-BD59-A6C34878D82A}">
                    <a16:rowId xmlns:a16="http://schemas.microsoft.com/office/drawing/2014/main" val="3547476006"/>
                  </a:ext>
                </a:extLst>
              </a:tr>
              <a:tr h="1229566">
                <a:tc gridSpan="22">
                  <a:txBody>
                    <a:bodyPr/>
                    <a:lstStyle/>
                    <a:p>
                      <a:pPr algn="l" fontAlgn="t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ก. มีการสำรวจและจัดทำฐานข้อมูลเจ้าหน้าที่ปฏิบัติงานด้านการแพทย์ฉุกเฉิน/ฐานข้อมูลเครื่องมือ เครื่องมือ อุปกรณ์ด้านการช่วยเหลือผู้ประสบภัย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ข. มีการฝึกอบรมการปฏิบัติงานด้านการช่วยเหลือและระบบ </a:t>
                      </a:r>
                      <a:r>
                        <a:rPr lang="en-US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First Responder curriculum (FR) </a:t>
                      </a: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ตามหลักสูตรของกระทรวงสาธารณสุข อย่างน้อยปีละ 1 ครั้ง 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ค. ซ้อมแผนด้านการช่วยเหลือผู้ประสบอุบัติเหตุ อย่างน้อยปีละ 1 ครั้ง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ง. ระบบปฏิบัติงานด้านการช่วยเหลือผู้ประสบอุบัติเหตุ (</a:t>
                      </a:r>
                      <a:r>
                        <a:rPr lang="en-US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EMS) </a:t>
                      </a: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สามารถนำส่งผู้บาดเจ็บได้ภายใน 10 นาที นับจากรับแจ้งเหตุ</a:t>
                      </a:r>
                      <a:b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   จ. รายงานผลการปฏิบัติงานด้านการช่วยเหลือผู้ประสบเหตุ(</a:t>
                      </a:r>
                      <a:r>
                        <a:rPr lang="en-US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EMS) </a:t>
                      </a: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ให้ </a:t>
                      </a:r>
                      <a:r>
                        <a:rPr lang="th-TH" sz="1600" u="none" strike="noStrike" dirty="0" err="1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ศป</a:t>
                      </a:r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ถ.จังหวัด อย่างน้อยเดือนละ 1 ครั้ง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16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45" marR="9245" marT="9245" marB="0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245" marR="9245" marT="9245" marB="0" anchor="b"/>
                </a:tc>
                <a:extLst>
                  <a:ext uri="{0D108BD9-81ED-4DB2-BD59-A6C34878D82A}">
                    <a16:rowId xmlns:a16="http://schemas.microsoft.com/office/drawing/2014/main" val="3258586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23698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2530115"/>
              </p:ext>
            </p:extLst>
          </p:nvPr>
        </p:nvGraphicFramePr>
        <p:xfrm>
          <a:off x="240942" y="1637810"/>
          <a:ext cx="11710115" cy="4189775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2553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895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651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0492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6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ประเด็น</a:t>
                      </a:r>
                      <a:endParaRPr lang="en-US" sz="2400" dirty="0">
                        <a:effectLst/>
                        <a:latin typeface="TH SarabunIT๙" panose="020B0500040200020003" pitchFamily="34" charset="-34"/>
                        <a:ea typeface="Calibri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6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ปี 2562</a:t>
                      </a:r>
                      <a:endParaRPr lang="en-US" sz="2400" dirty="0">
                        <a:effectLst/>
                        <a:latin typeface="TH SarabunIT๙" panose="020B0500040200020003" pitchFamily="34" charset="-34"/>
                        <a:ea typeface="Calibri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5551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จำนวนอุบัติเหตุ</a:t>
                      </a:r>
                      <a:endParaRPr lang="en-US" sz="1600">
                        <a:effectLst/>
                        <a:latin typeface="TH SarabunIT๙" panose="020B0500040200020003" pitchFamily="34" charset="-34"/>
                        <a:ea typeface="Calibri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443</a:t>
                      </a:r>
                      <a:r>
                        <a:rPr lang="en-US" sz="24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</a:t>
                      </a:r>
                      <a:r>
                        <a:rPr lang="th-TH" sz="24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ครั้ง</a:t>
                      </a:r>
                      <a:endParaRPr lang="en-US" sz="1600" dirty="0">
                        <a:effectLst/>
                        <a:latin typeface="TH SarabunIT๙" panose="020B0500040200020003" pitchFamily="34" charset="-34"/>
                        <a:ea typeface="Calibri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9516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ผู้บาดเจ็บ</a:t>
                      </a:r>
                      <a:endParaRPr lang="en-US" sz="1600" dirty="0">
                        <a:effectLst/>
                        <a:latin typeface="TH SarabunIT๙" panose="020B0500040200020003" pitchFamily="34" charset="-34"/>
                        <a:ea typeface="Calibri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365</a:t>
                      </a:r>
                      <a:r>
                        <a:rPr lang="th-TH" sz="24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คน</a:t>
                      </a:r>
                      <a:endParaRPr lang="en-US" sz="1600" dirty="0">
                        <a:effectLst/>
                        <a:latin typeface="TH SarabunIT๙" panose="020B0500040200020003" pitchFamily="34" charset="-34"/>
                        <a:ea typeface="Calibri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60474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ผู้เสียชีวิต</a:t>
                      </a:r>
                      <a:endParaRPr lang="en-US" sz="1600" dirty="0">
                        <a:effectLst/>
                        <a:latin typeface="TH SarabunIT๙" panose="020B0500040200020003" pitchFamily="34" charset="-34"/>
                        <a:ea typeface="Calibri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จังหวัดลำพูน</a:t>
                      </a:r>
                      <a:endParaRPr lang="en-US" sz="1600" dirty="0">
                        <a:effectLst/>
                        <a:latin typeface="TH SarabunIT๙" panose="020B0500040200020003" pitchFamily="34" charset="-34"/>
                        <a:ea typeface="Calibri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อัตราการเสียชีวิต  </a:t>
                      </a:r>
                      <a:r>
                        <a:rPr lang="th-TH" sz="3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40.15</a:t>
                      </a:r>
                      <a:r>
                        <a:rPr lang="th-TH" sz="24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ต่อ แสนประชากร </a:t>
                      </a:r>
                      <a:endParaRPr lang="en-US" sz="1600" dirty="0"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(ประชากร </a:t>
                      </a:r>
                      <a:r>
                        <a:rPr lang="th-TH" sz="3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405</a:t>
                      </a:r>
                      <a:r>
                        <a:rPr lang="en-US" sz="3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,</a:t>
                      </a:r>
                      <a:r>
                        <a:rPr lang="th-TH" sz="3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955</a:t>
                      </a:r>
                      <a:r>
                        <a:rPr lang="th-TH" sz="24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/ ผู้เสียชีวิต </a:t>
                      </a:r>
                      <a:r>
                        <a:rPr lang="th-TH" sz="3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163</a:t>
                      </a:r>
                      <a:r>
                        <a:rPr lang="th-TH" sz="24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คน)</a:t>
                      </a:r>
                      <a:endParaRPr lang="en-US" sz="1600" dirty="0">
                        <a:effectLst/>
                        <a:latin typeface="TH SarabunIT๙" panose="020B0500040200020003" pitchFamily="34" charset="-34"/>
                        <a:ea typeface="Calibri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543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</a:t>
                      </a:r>
                      <a:endParaRPr lang="en-US" sz="1600" dirty="0">
                        <a:effectLst/>
                        <a:latin typeface="TH SarabunIT๙" panose="020B0500040200020003" pitchFamily="34" charset="-34"/>
                        <a:ea typeface="Calibri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อัตราการเสียชีวิต  </a:t>
                      </a:r>
                      <a:r>
                        <a:rPr lang="en-US" sz="3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24.0</a:t>
                      </a:r>
                      <a:r>
                        <a:rPr lang="en-US" sz="24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</a:t>
                      </a:r>
                      <a:r>
                        <a:rPr lang="th-TH" sz="24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ต่อ แสนประชากร (ผู้เสียชีวิตไม่เกิน </a:t>
                      </a:r>
                      <a:r>
                        <a:rPr lang="th-TH" sz="3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98</a:t>
                      </a:r>
                      <a:r>
                        <a:rPr lang="th-TH" sz="24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คน)</a:t>
                      </a:r>
                      <a:endParaRPr lang="en-US" sz="1600" dirty="0">
                        <a:effectLst/>
                        <a:latin typeface="TH SarabunIT๙" panose="020B0500040200020003" pitchFamily="34" charset="-34"/>
                        <a:ea typeface="Calibri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0" y="191260"/>
            <a:ext cx="12192000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0113" algn="l"/>
                <a:tab pos="990600" algn="l"/>
                <a:tab pos="1620838" algn="l"/>
                <a:tab pos="1981200" algn="l"/>
              </a:tabLst>
            </a:pPr>
            <a:r>
              <a:rPr kumimoji="0" lang="th-TH" altLang="en-US" sz="32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TH SarabunIT๙" pitchFamily="34" charset="-34"/>
                <a:ea typeface="Calibri" pitchFamily="34" charset="0"/>
                <a:cs typeface="TH SarabunIT๙" pitchFamily="34" charset="-34"/>
              </a:rPr>
              <a:t>แผนปฏิบัติการป้องกันและลดอุบัติเหตุทางถนนจังหวัดลำพูน พ.ศ.2563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0113" algn="l"/>
                <a:tab pos="990600" algn="l"/>
                <a:tab pos="1620838" algn="l"/>
                <a:tab pos="1981200" algn="l"/>
              </a:tabLst>
            </a:pPr>
            <a:r>
              <a:rPr kumimoji="0" lang="th-TH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สถิติการเกิดอุบัติเหตุทางถนนจังหวัดลำพูน ปี </a:t>
            </a:r>
            <a:r>
              <a:rPr kumimoji="0" lang="th-TH" altLang="en-US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พ.ศ.2562 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0113" algn="l"/>
                <a:tab pos="990600" algn="l"/>
                <a:tab pos="1620838" algn="l"/>
                <a:tab pos="1981200" algn="l"/>
              </a:tabLst>
            </a:pPr>
            <a:r>
              <a:rPr kumimoji="0" lang="th-TH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เป้าหมายการดำเนินงาน ปี </a:t>
            </a:r>
            <a:r>
              <a:rPr kumimoji="0" lang="th-TH" altLang="en-US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พ.ศ.2563 </a:t>
            </a:r>
            <a:endParaRPr kumimoji="0" lang="th-TH" altLang="en-US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4" name="Rectangle 11">
            <a:extLst>
              <a:ext uri="{FF2B5EF4-FFF2-40B4-BE49-F238E27FC236}">
                <a16:creationId xmlns:a16="http://schemas.microsoft.com/office/drawing/2014/main" id="{DC62E583-D2AC-47E3-82B6-9C00EA085E3C}"/>
              </a:ext>
            </a:extLst>
          </p:cNvPr>
          <p:cNvSpPr/>
          <p:nvPr/>
        </p:nvSpPr>
        <p:spPr>
          <a:xfrm>
            <a:off x="3470695" y="6489617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h-TH" sz="2000" dirty="0">
                <a:solidFill>
                  <a:srgbClr val="FFFFFF"/>
                </a:solidFill>
                <a:latin typeface="Athiti Medium" panose="00000600000000000000" pitchFamily="2" charset="-34"/>
                <a:cs typeface="Athiti Medium" panose="00000600000000000000" pitchFamily="2" charset="-34"/>
              </a:rPr>
              <a:t>สำนักงานป้องกันและบรรเทาสาธารณภัยจังหวัดลำพูน</a:t>
            </a:r>
          </a:p>
        </p:txBody>
      </p:sp>
    </p:spTree>
    <p:extLst>
      <p:ext uri="{BB962C8B-B14F-4D97-AF65-F5344CB8AC3E}">
        <p14:creationId xmlns:p14="http://schemas.microsoft.com/office/powerpoint/2010/main" val="41821879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5134622"/>
              </p:ext>
            </p:extLst>
          </p:nvPr>
        </p:nvGraphicFramePr>
        <p:xfrm>
          <a:off x="838200" y="1914781"/>
          <a:ext cx="10515600" cy="2903239"/>
        </p:xfrm>
        <a:graphic>
          <a:graphicData uri="http://schemas.openxmlformats.org/drawingml/2006/table">
            <a:tbl>
              <a:tblPr firstRow="1" firstCol="1" bandRow="1">
                <a:tableStyleId>{C083E6E3-FA7D-4D7B-A595-EF9225AFEA82}</a:tableStyleId>
              </a:tblPr>
              <a:tblGrid>
                <a:gridCol w="26604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551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39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ประเด็น</a:t>
                      </a:r>
                      <a:endParaRPr lang="en-US" sz="2000" dirty="0">
                        <a:effectLst/>
                        <a:latin typeface="TH SarabunIT๙" panose="020B0500040200020003" pitchFamily="34" charset="-34"/>
                        <a:ea typeface="Calibri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ปี 2563</a:t>
                      </a:r>
                      <a:endParaRPr lang="en-US" sz="2000">
                        <a:effectLst/>
                        <a:latin typeface="TH SarabunIT๙" panose="020B0500040200020003" pitchFamily="34" charset="-34"/>
                        <a:ea typeface="Calibri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24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จำนวนอุบัติเหตุ</a:t>
                      </a:r>
                      <a:endParaRPr lang="en-US" sz="2000" dirty="0">
                        <a:effectLst/>
                        <a:latin typeface="TH SarabunIT๙" panose="020B0500040200020003" pitchFamily="34" charset="-34"/>
                        <a:ea typeface="Calibri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8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ลดลงร้อยละ </a:t>
                      </a:r>
                      <a:r>
                        <a:rPr lang="th-TH" sz="2800" b="1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</a:t>
                      </a:r>
                      <a:r>
                        <a:rPr lang="th-TH" sz="28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เทียบกับ ปี พ.ศ.2562 (ไม่เกิน </a:t>
                      </a:r>
                      <a:r>
                        <a:rPr lang="th-TH" sz="2800" b="1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420</a:t>
                      </a:r>
                      <a:r>
                        <a:rPr lang="th-TH" sz="28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ครั้ง)</a:t>
                      </a:r>
                      <a:endParaRPr lang="en-US" sz="1800" dirty="0">
                        <a:effectLst/>
                        <a:latin typeface="TH SarabunIT๙" panose="020B0500040200020003" pitchFamily="34" charset="-34"/>
                        <a:ea typeface="Calibri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5254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ผู้บาดเจ็บ</a:t>
                      </a:r>
                      <a:endParaRPr lang="en-US" sz="2000">
                        <a:effectLst/>
                        <a:latin typeface="TH SarabunIT๙" panose="020B0500040200020003" pitchFamily="34" charset="-34"/>
                        <a:ea typeface="Calibri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8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ลดลงร้อยละ </a:t>
                      </a:r>
                      <a:r>
                        <a:rPr lang="th-TH" sz="2800" b="1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</a:t>
                      </a:r>
                      <a:r>
                        <a:rPr lang="th-TH" sz="28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เทียบกับ ปี พ.ศ.2562  (ไม่เกิน </a:t>
                      </a:r>
                      <a:r>
                        <a:rPr lang="th-TH" sz="2800" b="1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346</a:t>
                      </a:r>
                      <a:r>
                        <a:rPr lang="th-TH" sz="28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คน)</a:t>
                      </a:r>
                      <a:endParaRPr lang="en-US" sz="1800" dirty="0">
                        <a:effectLst/>
                        <a:latin typeface="TH SarabunIT๙" panose="020B0500040200020003" pitchFamily="34" charset="-34"/>
                        <a:ea typeface="Calibri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5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ผู้เสียชีวิต</a:t>
                      </a:r>
                      <a:endParaRPr lang="en-US" sz="2000" dirty="0">
                        <a:effectLst/>
                        <a:latin typeface="TH SarabunIT๙" panose="020B0500040200020003" pitchFamily="34" charset="-34"/>
                        <a:ea typeface="Calibri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8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อัตราการเสียชีวิต </a:t>
                      </a:r>
                      <a:r>
                        <a:rPr lang="th-TH" sz="2800" b="1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21.0</a:t>
                      </a:r>
                      <a:r>
                        <a:rPr lang="th-TH" sz="28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ต่อ แสนประชากร  </a:t>
                      </a:r>
                      <a:endParaRPr lang="en-US" sz="1800" dirty="0"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8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(ประชากร </a:t>
                      </a:r>
                      <a:r>
                        <a:rPr lang="th-TH" sz="2800" b="1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405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,</a:t>
                      </a:r>
                      <a:r>
                        <a:rPr lang="th-TH" sz="2800" b="1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955 </a:t>
                      </a:r>
                      <a:r>
                        <a:rPr lang="th-TH" sz="28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/ ผู้เสียชีวิตไม่เกิน </a:t>
                      </a:r>
                      <a:r>
                        <a:rPr lang="th-TH" sz="2800" b="1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85</a:t>
                      </a:r>
                      <a:r>
                        <a:rPr lang="th-TH" sz="28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คน)</a:t>
                      </a:r>
                      <a:endParaRPr lang="en-US" sz="1800" dirty="0">
                        <a:effectLst/>
                        <a:latin typeface="TH SarabunIT๙" panose="020B0500040200020003" pitchFamily="34" charset="-34"/>
                        <a:ea typeface="Calibri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0" y="191260"/>
            <a:ext cx="12192000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0113" algn="l"/>
                <a:tab pos="990600" algn="l"/>
                <a:tab pos="1620838" algn="l"/>
                <a:tab pos="1981200" algn="l"/>
              </a:tabLst>
            </a:pPr>
            <a:r>
              <a:rPr kumimoji="0" lang="th-TH" altLang="en-US" sz="32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TH SarabunIT๙" pitchFamily="34" charset="-34"/>
                <a:ea typeface="Calibri" pitchFamily="34" charset="0"/>
                <a:cs typeface="TH SarabunIT๙" pitchFamily="34" charset="-34"/>
              </a:rPr>
              <a:t>แผนปฏิบัติการป้องกันและลดอุบัติเหตุทางถนนจังหวัดลำพูน พ.ศ.2563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0113" algn="l"/>
                <a:tab pos="990600" algn="l"/>
                <a:tab pos="1620838" algn="l"/>
                <a:tab pos="1981200" algn="l"/>
              </a:tabLst>
            </a:pPr>
            <a:r>
              <a:rPr kumimoji="0" lang="th-TH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สถิติการเกิดอุบัติเหตุทางถนนจังหวัดลำพูน ปี พ.ศ.2562 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0113" algn="l"/>
                <a:tab pos="990600" algn="l"/>
                <a:tab pos="1620838" algn="l"/>
                <a:tab pos="1981200" algn="l"/>
              </a:tabLst>
            </a:pPr>
            <a:r>
              <a:rPr kumimoji="0" lang="th-TH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เป้าหมายการดำเนินงาน ปี พ.ศ.2563 </a:t>
            </a:r>
            <a:endParaRPr kumimoji="0" lang="th-TH" altLang="en-US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11">
            <a:extLst>
              <a:ext uri="{FF2B5EF4-FFF2-40B4-BE49-F238E27FC236}">
                <a16:creationId xmlns:a16="http://schemas.microsoft.com/office/drawing/2014/main" id="{F949A457-999F-471D-B226-7E73A55246ED}"/>
              </a:ext>
            </a:extLst>
          </p:cNvPr>
          <p:cNvSpPr/>
          <p:nvPr/>
        </p:nvSpPr>
        <p:spPr>
          <a:xfrm>
            <a:off x="3470695" y="6489617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h-TH" sz="2000" dirty="0">
                <a:solidFill>
                  <a:srgbClr val="FFFFFF"/>
                </a:solidFill>
                <a:latin typeface="Athiti Medium" panose="00000600000000000000" pitchFamily="2" charset="-34"/>
                <a:cs typeface="Athiti Medium" panose="00000600000000000000" pitchFamily="2" charset="-34"/>
              </a:rPr>
              <a:t>สำนักงานป้องกันและบรรเทาสาธารณภัยจังหวัดลำพูน</a:t>
            </a:r>
          </a:p>
        </p:txBody>
      </p:sp>
    </p:spTree>
    <p:extLst>
      <p:ext uri="{BB962C8B-B14F-4D97-AF65-F5344CB8AC3E}">
        <p14:creationId xmlns:p14="http://schemas.microsoft.com/office/powerpoint/2010/main" val="3253055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:a16="http://schemas.microsoft.com/office/drawing/2014/main" id="{B696AB2E-D3FD-4C52-B6C6-75923101D8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6289"/>
            <a:ext cx="1219200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0113" algn="l"/>
                <a:tab pos="990600" algn="l"/>
                <a:tab pos="1620838" algn="l"/>
                <a:tab pos="1981200" algn="l"/>
              </a:tabLst>
            </a:pPr>
            <a:r>
              <a:rPr kumimoji="0" lang="th-TH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สถิติการเกิดอุบัติเหตุ ผู้บาดเจ็บ และผู้เสียชีวิตทางถนนจังหวัดลำพูน ปีงบประมาณ 2563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0113" algn="l"/>
                <a:tab pos="990600" algn="l"/>
                <a:tab pos="1620838" algn="l"/>
                <a:tab pos="1981200" algn="l"/>
              </a:tabLst>
            </a:pPr>
            <a:r>
              <a:rPr lang="th-TH" altLang="en-US" sz="3200" b="1" dirty="0">
                <a:latin typeface="TH SarabunIT๙" pitchFamily="34" charset="-34"/>
                <a:cs typeface="TH SarabunIT๙" pitchFamily="34" charset="-34"/>
              </a:rPr>
              <a:t>เดือนตุลาคม พฤศจิกายน ธันวาคม พ.ศ.2562 (3 เดือน)</a:t>
            </a:r>
            <a:endParaRPr kumimoji="0" lang="en-US" altLang="en-US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</a:endParaRPr>
          </a:p>
        </p:txBody>
      </p:sp>
      <p:graphicFrame>
        <p:nvGraphicFramePr>
          <p:cNvPr id="5" name="ตาราง 5">
            <a:extLst>
              <a:ext uri="{FF2B5EF4-FFF2-40B4-BE49-F238E27FC236}">
                <a16:creationId xmlns:a16="http://schemas.microsoft.com/office/drawing/2014/main" id="{57512A53-58E8-4896-B995-1E979145CB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4869532"/>
              </p:ext>
            </p:extLst>
          </p:nvPr>
        </p:nvGraphicFramePr>
        <p:xfrm>
          <a:off x="6404226" y="2290401"/>
          <a:ext cx="5017836" cy="3538009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2473641">
                  <a:extLst>
                    <a:ext uri="{9D8B030D-6E8A-4147-A177-3AD203B41FA5}">
                      <a16:colId xmlns:a16="http://schemas.microsoft.com/office/drawing/2014/main" val="2183561359"/>
                    </a:ext>
                  </a:extLst>
                </a:gridCol>
                <a:gridCol w="2544195">
                  <a:extLst>
                    <a:ext uri="{9D8B030D-6E8A-4147-A177-3AD203B41FA5}">
                      <a16:colId xmlns:a16="http://schemas.microsoft.com/office/drawing/2014/main" val="2178754188"/>
                    </a:ext>
                  </a:extLst>
                </a:gridCol>
              </a:tblGrid>
              <a:tr h="659629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solidFill>
                            <a:schemeClr val="tx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เดือน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จำนวนอุบัติเหตุ (ครั้ง)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Calibri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0522712"/>
                  </a:ext>
                </a:extLst>
              </a:tr>
              <a:tr h="719595">
                <a:tc>
                  <a:txBody>
                    <a:bodyPr/>
                    <a:lstStyle/>
                    <a:p>
                      <a:r>
                        <a:rPr lang="th-TH" sz="3200" dirty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ตุลาคม 2562</a:t>
                      </a:r>
                      <a:endParaRPr lang="th-TH" sz="3200" b="1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4559200"/>
                  </a:ext>
                </a:extLst>
              </a:tr>
              <a:tr h="719595">
                <a:tc>
                  <a:txBody>
                    <a:bodyPr/>
                    <a:lstStyle/>
                    <a:p>
                      <a:r>
                        <a:rPr lang="th-TH" sz="3200" dirty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พฤศจิกายน 2562</a:t>
                      </a:r>
                      <a:endParaRPr lang="th-TH" sz="3200" b="1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7913490"/>
                  </a:ext>
                </a:extLst>
              </a:tr>
              <a:tr h="719595">
                <a:tc>
                  <a:txBody>
                    <a:bodyPr/>
                    <a:lstStyle/>
                    <a:p>
                      <a:r>
                        <a:rPr lang="th-TH" sz="3200" dirty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ธันวาคม 2562</a:t>
                      </a:r>
                      <a:endParaRPr lang="th-TH" sz="3200" b="1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2821666"/>
                  </a:ext>
                </a:extLst>
              </a:tr>
              <a:tr h="719595">
                <a:tc>
                  <a:txBody>
                    <a:bodyPr/>
                    <a:lstStyle/>
                    <a:p>
                      <a:r>
                        <a:rPr lang="th-TH" sz="3200" b="1" dirty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รวม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>
                          <a:solidFill>
                            <a:srgbClr val="FF000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131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3398518"/>
                  </a:ext>
                </a:extLst>
              </a:tr>
            </a:tbl>
          </a:graphicData>
        </a:graphic>
      </p:graphicFrame>
      <p:graphicFrame>
        <p:nvGraphicFramePr>
          <p:cNvPr id="6" name="แผนภูมิ 5">
            <a:extLst>
              <a:ext uri="{FF2B5EF4-FFF2-40B4-BE49-F238E27FC236}">
                <a16:creationId xmlns:a16="http://schemas.microsoft.com/office/drawing/2014/main" id="{7BC0D82A-4F60-45C1-8EA0-FC0EB5C6FB5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52754459"/>
              </p:ext>
            </p:extLst>
          </p:nvPr>
        </p:nvGraphicFramePr>
        <p:xfrm>
          <a:off x="848316" y="2290401"/>
          <a:ext cx="5026025" cy="35380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สี่เหลี่ยมผืนผ้า 6">
            <a:extLst>
              <a:ext uri="{FF2B5EF4-FFF2-40B4-BE49-F238E27FC236}">
                <a16:creationId xmlns:a16="http://schemas.microsoft.com/office/drawing/2014/main" id="{18C69622-8F00-4DF7-8D63-EF10358A9648}"/>
              </a:ext>
            </a:extLst>
          </p:cNvPr>
          <p:cNvSpPr/>
          <p:nvPr/>
        </p:nvSpPr>
        <p:spPr>
          <a:xfrm>
            <a:off x="848316" y="1172676"/>
            <a:ext cx="10573746" cy="789640"/>
          </a:xfrm>
          <a:prstGeom prst="rect">
            <a:avLst/>
          </a:prstGeom>
          <a:solidFill>
            <a:srgbClr val="FFCC99"/>
          </a:solidFill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th-TH" sz="4400" b="1" u="sng" dirty="0">
                <a:solidFill>
                  <a:schemeClr val="accent4">
                    <a:lumMod val="5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จำนวนอุบัติเหตุ (ครั้ง)</a:t>
            </a:r>
            <a:endParaRPr lang="en-US" sz="4400" b="1" u="sng" dirty="0">
              <a:solidFill>
                <a:schemeClr val="accent4">
                  <a:lumMod val="50000"/>
                </a:schemeClr>
              </a:solidFill>
              <a:latin typeface="TH SarabunIT๙" panose="020B0500040200020003" pitchFamily="34" charset="-34"/>
              <a:ea typeface="Calibri"/>
              <a:cs typeface="TH SarabunIT๙" panose="020B0500040200020003" pitchFamily="34" charset="-34"/>
            </a:endParaRPr>
          </a:p>
        </p:txBody>
      </p:sp>
      <p:sp>
        <p:nvSpPr>
          <p:cNvPr id="8" name="Rectangle 11">
            <a:extLst>
              <a:ext uri="{FF2B5EF4-FFF2-40B4-BE49-F238E27FC236}">
                <a16:creationId xmlns:a16="http://schemas.microsoft.com/office/drawing/2014/main" id="{6BB2FBA5-3CA6-45DD-B83B-2D838EB30F4C}"/>
              </a:ext>
            </a:extLst>
          </p:cNvPr>
          <p:cNvSpPr/>
          <p:nvPr/>
        </p:nvSpPr>
        <p:spPr>
          <a:xfrm>
            <a:off x="3470695" y="6489617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h-TH" sz="2000" dirty="0">
                <a:solidFill>
                  <a:srgbClr val="FFFFFF"/>
                </a:solidFill>
                <a:latin typeface="Athiti Medium" panose="00000600000000000000" pitchFamily="2" charset="-34"/>
                <a:cs typeface="Athiti Medium" panose="00000600000000000000" pitchFamily="2" charset="-34"/>
              </a:rPr>
              <a:t>สำนักงานป้องกันและบรรเทาสาธารณภัยจังหวัดลำพูน</a:t>
            </a:r>
          </a:p>
        </p:txBody>
      </p:sp>
    </p:spTree>
    <p:extLst>
      <p:ext uri="{BB962C8B-B14F-4D97-AF65-F5344CB8AC3E}">
        <p14:creationId xmlns:p14="http://schemas.microsoft.com/office/powerpoint/2010/main" val="32047647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:a16="http://schemas.microsoft.com/office/drawing/2014/main" id="{B696AB2E-D3FD-4C52-B6C6-75923101D8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6289"/>
            <a:ext cx="1219200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0113" algn="l"/>
                <a:tab pos="990600" algn="l"/>
                <a:tab pos="1620838" algn="l"/>
                <a:tab pos="1981200" algn="l"/>
              </a:tabLst>
            </a:pPr>
            <a:r>
              <a:rPr kumimoji="0" lang="th-TH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สถิติการเกิดอุบัติเหตุ ผู้บาดเจ็บ และผู้เสียชีวิตทางถนนจังหวัดลำพูน ปีงบประมาณ 2563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0113" algn="l"/>
                <a:tab pos="990600" algn="l"/>
                <a:tab pos="1620838" algn="l"/>
                <a:tab pos="1981200" algn="l"/>
              </a:tabLst>
            </a:pPr>
            <a:r>
              <a:rPr lang="th-TH" altLang="en-US" sz="3200" b="1" dirty="0">
                <a:latin typeface="TH SarabunIT๙" pitchFamily="34" charset="-34"/>
                <a:cs typeface="TH SarabunIT๙" pitchFamily="34" charset="-34"/>
              </a:rPr>
              <a:t>เดือนตุลาคม พฤศจิกายน ธันวาคม พ.ศ.2562 (3 เดือน)</a:t>
            </a:r>
            <a:endParaRPr kumimoji="0" lang="en-US" altLang="en-US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</a:endParaRPr>
          </a:p>
        </p:txBody>
      </p:sp>
      <p:graphicFrame>
        <p:nvGraphicFramePr>
          <p:cNvPr id="5" name="ตาราง 5">
            <a:extLst>
              <a:ext uri="{FF2B5EF4-FFF2-40B4-BE49-F238E27FC236}">
                <a16:creationId xmlns:a16="http://schemas.microsoft.com/office/drawing/2014/main" id="{57512A53-58E8-4896-B995-1E979145CB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5660619"/>
              </p:ext>
            </p:extLst>
          </p:nvPr>
        </p:nvGraphicFramePr>
        <p:xfrm>
          <a:off x="6404226" y="2290401"/>
          <a:ext cx="5017836" cy="3538009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2473641">
                  <a:extLst>
                    <a:ext uri="{9D8B030D-6E8A-4147-A177-3AD203B41FA5}">
                      <a16:colId xmlns:a16="http://schemas.microsoft.com/office/drawing/2014/main" val="2183561359"/>
                    </a:ext>
                  </a:extLst>
                </a:gridCol>
                <a:gridCol w="2544195">
                  <a:extLst>
                    <a:ext uri="{9D8B030D-6E8A-4147-A177-3AD203B41FA5}">
                      <a16:colId xmlns:a16="http://schemas.microsoft.com/office/drawing/2014/main" val="2178754188"/>
                    </a:ext>
                  </a:extLst>
                </a:gridCol>
              </a:tblGrid>
              <a:tr h="659629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solidFill>
                            <a:schemeClr val="tx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เดือน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kern="1200" dirty="0"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จำนวนผู้บาดเจ็บ (คน)</a:t>
                      </a:r>
                      <a:endParaRPr lang="en-US" sz="2400" b="1" kern="12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0522712"/>
                  </a:ext>
                </a:extLst>
              </a:tr>
              <a:tr h="719595">
                <a:tc>
                  <a:txBody>
                    <a:bodyPr/>
                    <a:lstStyle/>
                    <a:p>
                      <a:r>
                        <a:rPr lang="th-TH" sz="3200" dirty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ตุลาคม 2562</a:t>
                      </a:r>
                      <a:endParaRPr lang="th-TH" sz="3200" b="1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4559200"/>
                  </a:ext>
                </a:extLst>
              </a:tr>
              <a:tr h="719595">
                <a:tc>
                  <a:txBody>
                    <a:bodyPr/>
                    <a:lstStyle/>
                    <a:p>
                      <a:r>
                        <a:rPr lang="th-TH" sz="3200" dirty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พฤศจิกายน 2562</a:t>
                      </a:r>
                      <a:endParaRPr lang="th-TH" sz="3200" b="1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7913490"/>
                  </a:ext>
                </a:extLst>
              </a:tr>
              <a:tr h="719595">
                <a:tc>
                  <a:txBody>
                    <a:bodyPr/>
                    <a:lstStyle/>
                    <a:p>
                      <a:r>
                        <a:rPr lang="th-TH" sz="3200" dirty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ธันวาคม 2562</a:t>
                      </a:r>
                      <a:endParaRPr lang="th-TH" sz="3200" b="1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2821666"/>
                  </a:ext>
                </a:extLst>
              </a:tr>
              <a:tr h="719595">
                <a:tc>
                  <a:txBody>
                    <a:bodyPr/>
                    <a:lstStyle/>
                    <a:p>
                      <a:r>
                        <a:rPr lang="th-TH" sz="3200" b="1" dirty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รวม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>
                          <a:solidFill>
                            <a:srgbClr val="FF000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123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3398518"/>
                  </a:ext>
                </a:extLst>
              </a:tr>
            </a:tbl>
          </a:graphicData>
        </a:graphic>
      </p:graphicFrame>
      <p:graphicFrame>
        <p:nvGraphicFramePr>
          <p:cNvPr id="6" name="แผนภูมิ 5">
            <a:extLst>
              <a:ext uri="{FF2B5EF4-FFF2-40B4-BE49-F238E27FC236}">
                <a16:creationId xmlns:a16="http://schemas.microsoft.com/office/drawing/2014/main" id="{7BC0D82A-4F60-45C1-8EA0-FC0EB5C6FB5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12044755"/>
              </p:ext>
            </p:extLst>
          </p:nvPr>
        </p:nvGraphicFramePr>
        <p:xfrm>
          <a:off x="848316" y="2290401"/>
          <a:ext cx="5026025" cy="35380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สี่เหลี่ยมผืนผ้า 6">
            <a:extLst>
              <a:ext uri="{FF2B5EF4-FFF2-40B4-BE49-F238E27FC236}">
                <a16:creationId xmlns:a16="http://schemas.microsoft.com/office/drawing/2014/main" id="{18C69622-8F00-4DF7-8D63-EF10358A9648}"/>
              </a:ext>
            </a:extLst>
          </p:cNvPr>
          <p:cNvSpPr/>
          <p:nvPr/>
        </p:nvSpPr>
        <p:spPr>
          <a:xfrm>
            <a:off x="848316" y="1172676"/>
            <a:ext cx="10573746" cy="789640"/>
          </a:xfrm>
          <a:prstGeom prst="rect">
            <a:avLst/>
          </a:prstGeom>
          <a:solidFill>
            <a:srgbClr val="FFCC99"/>
          </a:solidFill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th-TH" sz="4400" b="1" u="sng" dirty="0">
                <a:solidFill>
                  <a:schemeClr val="accent4">
                    <a:lumMod val="5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จำนวนผู้บาดเจ็บ (คน)</a:t>
            </a:r>
            <a:endParaRPr lang="en-US" sz="4400" b="1" u="sng" dirty="0">
              <a:solidFill>
                <a:schemeClr val="accent4">
                  <a:lumMod val="50000"/>
                </a:schemeClr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8" name="Rectangle 11">
            <a:extLst>
              <a:ext uri="{FF2B5EF4-FFF2-40B4-BE49-F238E27FC236}">
                <a16:creationId xmlns:a16="http://schemas.microsoft.com/office/drawing/2014/main" id="{22F33D44-7C35-4EA9-87B5-A7F049F6B7F2}"/>
              </a:ext>
            </a:extLst>
          </p:cNvPr>
          <p:cNvSpPr/>
          <p:nvPr/>
        </p:nvSpPr>
        <p:spPr>
          <a:xfrm>
            <a:off x="3470695" y="6489617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h-TH" sz="2000" dirty="0">
                <a:solidFill>
                  <a:srgbClr val="FFFFFF"/>
                </a:solidFill>
                <a:latin typeface="Athiti Medium" panose="00000600000000000000" pitchFamily="2" charset="-34"/>
                <a:cs typeface="Athiti Medium" panose="00000600000000000000" pitchFamily="2" charset="-34"/>
              </a:rPr>
              <a:t>สำนักงานป้องกันและบรรเทาสาธารณภัยจังหวัดลำพูน</a:t>
            </a:r>
          </a:p>
        </p:txBody>
      </p:sp>
    </p:spTree>
    <p:extLst>
      <p:ext uri="{BB962C8B-B14F-4D97-AF65-F5344CB8AC3E}">
        <p14:creationId xmlns:p14="http://schemas.microsoft.com/office/powerpoint/2010/main" val="34003135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:a16="http://schemas.microsoft.com/office/drawing/2014/main" id="{B696AB2E-D3FD-4C52-B6C6-75923101D8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6289"/>
            <a:ext cx="1219200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0113" algn="l"/>
                <a:tab pos="990600" algn="l"/>
                <a:tab pos="1620838" algn="l"/>
                <a:tab pos="1981200" algn="l"/>
              </a:tabLst>
            </a:pPr>
            <a:r>
              <a:rPr kumimoji="0" lang="th-TH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สถิติการเกิดอุบัติเหตุ ผู้บาดเจ็บ และผู้เสียชีวิตทางถนนจังหวัดลำพูน ปีงบประมาณ 2563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0113" algn="l"/>
                <a:tab pos="990600" algn="l"/>
                <a:tab pos="1620838" algn="l"/>
                <a:tab pos="1981200" algn="l"/>
              </a:tabLst>
            </a:pPr>
            <a:r>
              <a:rPr lang="th-TH" altLang="en-US" sz="3200" b="1" dirty="0">
                <a:latin typeface="TH SarabunIT๙" pitchFamily="34" charset="-34"/>
                <a:cs typeface="TH SarabunIT๙" pitchFamily="34" charset="-34"/>
              </a:rPr>
              <a:t>เดือนตุลาคม พฤศจิกายน ธันวาคม พ.ศ.2562 (3 เดือน)</a:t>
            </a:r>
            <a:endParaRPr kumimoji="0" lang="en-US" altLang="en-US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</a:endParaRPr>
          </a:p>
        </p:txBody>
      </p:sp>
      <p:graphicFrame>
        <p:nvGraphicFramePr>
          <p:cNvPr id="5" name="ตาราง 5">
            <a:extLst>
              <a:ext uri="{FF2B5EF4-FFF2-40B4-BE49-F238E27FC236}">
                <a16:creationId xmlns:a16="http://schemas.microsoft.com/office/drawing/2014/main" id="{57512A53-58E8-4896-B995-1E979145CB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3770314"/>
              </p:ext>
            </p:extLst>
          </p:nvPr>
        </p:nvGraphicFramePr>
        <p:xfrm>
          <a:off x="6404226" y="2290401"/>
          <a:ext cx="5017836" cy="3538009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2473641">
                  <a:extLst>
                    <a:ext uri="{9D8B030D-6E8A-4147-A177-3AD203B41FA5}">
                      <a16:colId xmlns:a16="http://schemas.microsoft.com/office/drawing/2014/main" val="2183561359"/>
                    </a:ext>
                  </a:extLst>
                </a:gridCol>
                <a:gridCol w="2544195">
                  <a:extLst>
                    <a:ext uri="{9D8B030D-6E8A-4147-A177-3AD203B41FA5}">
                      <a16:colId xmlns:a16="http://schemas.microsoft.com/office/drawing/2014/main" val="2178754188"/>
                    </a:ext>
                  </a:extLst>
                </a:gridCol>
              </a:tblGrid>
              <a:tr h="659629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solidFill>
                            <a:schemeClr val="tx1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เดือน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kern="1200" dirty="0"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จำนวนผู้เสียชีวิต (คน)</a:t>
                      </a:r>
                      <a:endParaRPr lang="en-US" sz="2400" b="1" kern="12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0522712"/>
                  </a:ext>
                </a:extLst>
              </a:tr>
              <a:tr h="719595">
                <a:tc>
                  <a:txBody>
                    <a:bodyPr/>
                    <a:lstStyle/>
                    <a:p>
                      <a:r>
                        <a:rPr lang="th-TH" sz="3200" dirty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ตุลาคม 2562</a:t>
                      </a:r>
                      <a:endParaRPr lang="th-TH" sz="3200" b="1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4559200"/>
                  </a:ext>
                </a:extLst>
              </a:tr>
              <a:tr h="719595">
                <a:tc>
                  <a:txBody>
                    <a:bodyPr/>
                    <a:lstStyle/>
                    <a:p>
                      <a:r>
                        <a:rPr lang="th-TH" sz="3200" dirty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พฤศจิกายน 2562</a:t>
                      </a:r>
                      <a:endParaRPr lang="th-TH" sz="3200" b="1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7913490"/>
                  </a:ext>
                </a:extLst>
              </a:tr>
              <a:tr h="719595">
                <a:tc>
                  <a:txBody>
                    <a:bodyPr/>
                    <a:lstStyle/>
                    <a:p>
                      <a:r>
                        <a:rPr lang="th-TH" sz="3200" dirty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ธันวาคม 2562</a:t>
                      </a:r>
                      <a:endParaRPr lang="th-TH" sz="3200" b="1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2821666"/>
                  </a:ext>
                </a:extLst>
              </a:tr>
              <a:tr h="719595">
                <a:tc>
                  <a:txBody>
                    <a:bodyPr/>
                    <a:lstStyle/>
                    <a:p>
                      <a:r>
                        <a:rPr lang="th-TH" sz="3200" b="1" dirty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รวม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>
                          <a:solidFill>
                            <a:srgbClr val="FF000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3398518"/>
                  </a:ext>
                </a:extLst>
              </a:tr>
            </a:tbl>
          </a:graphicData>
        </a:graphic>
      </p:graphicFrame>
      <p:graphicFrame>
        <p:nvGraphicFramePr>
          <p:cNvPr id="6" name="แผนภูมิ 5">
            <a:extLst>
              <a:ext uri="{FF2B5EF4-FFF2-40B4-BE49-F238E27FC236}">
                <a16:creationId xmlns:a16="http://schemas.microsoft.com/office/drawing/2014/main" id="{7BC0D82A-4F60-45C1-8EA0-FC0EB5C6FB5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75745521"/>
              </p:ext>
            </p:extLst>
          </p:nvPr>
        </p:nvGraphicFramePr>
        <p:xfrm>
          <a:off x="848316" y="2290401"/>
          <a:ext cx="5026025" cy="35380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สี่เหลี่ยมผืนผ้า 6">
            <a:extLst>
              <a:ext uri="{FF2B5EF4-FFF2-40B4-BE49-F238E27FC236}">
                <a16:creationId xmlns:a16="http://schemas.microsoft.com/office/drawing/2014/main" id="{18C69622-8F00-4DF7-8D63-EF10358A9648}"/>
              </a:ext>
            </a:extLst>
          </p:cNvPr>
          <p:cNvSpPr/>
          <p:nvPr/>
        </p:nvSpPr>
        <p:spPr>
          <a:xfrm>
            <a:off x="848316" y="1172676"/>
            <a:ext cx="10573746" cy="789640"/>
          </a:xfrm>
          <a:prstGeom prst="rect">
            <a:avLst/>
          </a:prstGeom>
          <a:solidFill>
            <a:srgbClr val="FFCC99"/>
          </a:solidFill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th-TH" sz="4400" b="1" u="sng" dirty="0">
                <a:solidFill>
                  <a:schemeClr val="accent4">
                    <a:lumMod val="5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จำนวนผู้เสียชีวิต (คน)</a:t>
            </a:r>
            <a:endParaRPr lang="en-US" sz="4400" b="1" u="sng" dirty="0">
              <a:solidFill>
                <a:schemeClr val="accent4">
                  <a:lumMod val="50000"/>
                </a:schemeClr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8" name="Rectangle 11">
            <a:extLst>
              <a:ext uri="{FF2B5EF4-FFF2-40B4-BE49-F238E27FC236}">
                <a16:creationId xmlns:a16="http://schemas.microsoft.com/office/drawing/2014/main" id="{06AEC91A-C88C-4E3F-A43A-707A75C5EFA2}"/>
              </a:ext>
            </a:extLst>
          </p:cNvPr>
          <p:cNvSpPr/>
          <p:nvPr/>
        </p:nvSpPr>
        <p:spPr>
          <a:xfrm>
            <a:off x="3470695" y="6489617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h-TH" sz="2000" dirty="0">
                <a:solidFill>
                  <a:srgbClr val="FFFFFF"/>
                </a:solidFill>
                <a:latin typeface="Athiti Medium" panose="00000600000000000000" pitchFamily="2" charset="-34"/>
                <a:cs typeface="Athiti Medium" panose="00000600000000000000" pitchFamily="2" charset="-34"/>
              </a:rPr>
              <a:t>สำนักงานป้องกันและบรรเทาสาธารณภัยจังหวัดลำพูน</a:t>
            </a:r>
          </a:p>
        </p:txBody>
      </p:sp>
    </p:spTree>
    <p:extLst>
      <p:ext uri="{BB962C8B-B14F-4D97-AF65-F5344CB8AC3E}">
        <p14:creationId xmlns:p14="http://schemas.microsoft.com/office/powerpoint/2010/main" val="19259928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แผนภูมิ 9">
            <a:extLst>
              <a:ext uri="{FF2B5EF4-FFF2-40B4-BE49-F238E27FC236}">
                <a16:creationId xmlns:a16="http://schemas.microsoft.com/office/drawing/2014/main" id="{0E0C6EB2-699F-4474-9F43-5E77AF9F62E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51797193"/>
              </p:ext>
            </p:extLst>
          </p:nvPr>
        </p:nvGraphicFramePr>
        <p:xfrm>
          <a:off x="103176" y="1885940"/>
          <a:ext cx="4082799" cy="43095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Rectangle 11">
            <a:extLst>
              <a:ext uri="{FF2B5EF4-FFF2-40B4-BE49-F238E27FC236}">
                <a16:creationId xmlns:a16="http://schemas.microsoft.com/office/drawing/2014/main" id="{943C68DF-4947-4AD2-8D60-B9451943BE04}"/>
              </a:ext>
            </a:extLst>
          </p:cNvPr>
          <p:cNvSpPr/>
          <p:nvPr/>
        </p:nvSpPr>
        <p:spPr>
          <a:xfrm>
            <a:off x="3470695" y="6489617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h-TH" sz="2000" dirty="0">
                <a:solidFill>
                  <a:srgbClr val="FFFFFF"/>
                </a:solidFill>
                <a:latin typeface="Athiti Medium" panose="00000600000000000000" pitchFamily="2" charset="-34"/>
                <a:cs typeface="Athiti Medium" panose="00000600000000000000" pitchFamily="2" charset="-34"/>
              </a:rPr>
              <a:t>สำนักงานป้องกันและบรรเทาสาธารณภัยจังหวัดลำพูน</a:t>
            </a:r>
          </a:p>
        </p:txBody>
      </p:sp>
      <p:graphicFrame>
        <p:nvGraphicFramePr>
          <p:cNvPr id="13" name="ตาราง 5">
            <a:extLst>
              <a:ext uri="{FF2B5EF4-FFF2-40B4-BE49-F238E27FC236}">
                <a16:creationId xmlns:a16="http://schemas.microsoft.com/office/drawing/2014/main" id="{C03C1114-DCC5-4E72-B871-4451BB9439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8544341"/>
              </p:ext>
            </p:extLst>
          </p:nvPr>
        </p:nvGraphicFramePr>
        <p:xfrm>
          <a:off x="4269444" y="1885940"/>
          <a:ext cx="4082799" cy="4309532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17028">
                  <a:extLst>
                    <a:ext uri="{9D8B030D-6E8A-4147-A177-3AD203B41FA5}">
                      <a16:colId xmlns:a16="http://schemas.microsoft.com/office/drawing/2014/main" val="2183561359"/>
                    </a:ext>
                  </a:extLst>
                </a:gridCol>
                <a:gridCol w="2265771">
                  <a:extLst>
                    <a:ext uri="{9D8B030D-6E8A-4147-A177-3AD203B41FA5}">
                      <a16:colId xmlns:a16="http://schemas.microsoft.com/office/drawing/2014/main" val="2178754188"/>
                    </a:ext>
                  </a:extLst>
                </a:gridCol>
              </a:tblGrid>
              <a:tr h="780665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dirty="0"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จำนวนอุบัติเหตุ (ครั้ง)</a:t>
                      </a:r>
                      <a:endParaRPr lang="en-US" sz="32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Calibri"/>
                        <a:cs typeface="TH SarabunIT๙" panose="020B0500040200020003" pitchFamily="34" charset="-34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Calibri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0522712"/>
                  </a:ext>
                </a:extLst>
              </a:tr>
              <a:tr h="851634">
                <a:tc>
                  <a:txBody>
                    <a:bodyPr/>
                    <a:lstStyle/>
                    <a:p>
                      <a:r>
                        <a:rPr lang="th-TH" sz="2400" b="1" dirty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ผลรวม 3 เดือน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131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34559200"/>
                  </a:ext>
                </a:extLst>
              </a:tr>
              <a:tr h="851634">
                <a:tc>
                  <a:txBody>
                    <a:bodyPr/>
                    <a:lstStyle/>
                    <a:p>
                      <a:r>
                        <a:rPr lang="th-TH" sz="2400" b="1" dirty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เป้าหมายปี 2563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420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07913490"/>
                  </a:ext>
                </a:extLst>
              </a:tr>
              <a:tr h="851634">
                <a:tc>
                  <a:txBody>
                    <a:bodyPr/>
                    <a:lstStyle/>
                    <a:p>
                      <a:r>
                        <a:rPr lang="th-TH" sz="2400" b="1" dirty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คิดเป็น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ร้อยละ 31.19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42821666"/>
                  </a:ext>
                </a:extLst>
              </a:tr>
              <a:tr h="97396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ห่างจากเป้าหมาย</a:t>
                      </a:r>
                    </a:p>
                    <a:p>
                      <a:endParaRPr lang="th-TH" sz="2400" b="1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>
                          <a:solidFill>
                            <a:srgbClr val="FF000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289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3398518"/>
                  </a:ext>
                </a:extLst>
              </a:tr>
            </a:tbl>
          </a:graphicData>
        </a:graphic>
      </p:graphicFrame>
      <p:sp>
        <p:nvSpPr>
          <p:cNvPr id="14" name="สี่เหลี่ยมผืนผ้า 13">
            <a:extLst>
              <a:ext uri="{FF2B5EF4-FFF2-40B4-BE49-F238E27FC236}">
                <a16:creationId xmlns:a16="http://schemas.microsoft.com/office/drawing/2014/main" id="{783A96B8-56FB-4E3D-BDC8-79BE703AA4C5}"/>
              </a:ext>
            </a:extLst>
          </p:cNvPr>
          <p:cNvSpPr/>
          <p:nvPr/>
        </p:nvSpPr>
        <p:spPr>
          <a:xfrm>
            <a:off x="103176" y="258267"/>
            <a:ext cx="11969762" cy="1387367"/>
          </a:xfrm>
          <a:prstGeom prst="rect">
            <a:avLst/>
          </a:prstGeom>
          <a:solidFill>
            <a:srgbClr val="FFCC99"/>
          </a:solidFill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th-TH" sz="4400" b="1" u="sng" dirty="0">
                <a:solidFill>
                  <a:schemeClr val="accent4">
                    <a:lumMod val="5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จำนวนอุบัติเหตุ (ครั้ง)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th-TH" sz="3600" b="1" dirty="0">
                <a:solidFill>
                  <a:schemeClr val="accent4">
                    <a:lumMod val="50000"/>
                  </a:schemeClr>
                </a:solidFill>
                <a:latin typeface="TH SarabunIT๙" panose="020B0500040200020003" pitchFamily="34" charset="-34"/>
                <a:ea typeface="Calibri"/>
                <a:cs typeface="TH SarabunIT๙" panose="020B0500040200020003" pitchFamily="34" charset="-34"/>
              </a:rPr>
              <a:t>เป้าหมายปี 2563 เปรียบเทียบ</a:t>
            </a:r>
            <a:r>
              <a:rPr lang="en-US" sz="3600" b="1" dirty="0">
                <a:solidFill>
                  <a:schemeClr val="accent4">
                    <a:lumMod val="50000"/>
                  </a:schemeClr>
                </a:solidFill>
                <a:latin typeface="TH SarabunIT๙" panose="020B0500040200020003" pitchFamily="34" charset="-34"/>
                <a:ea typeface="Calibri"/>
                <a:cs typeface="TH SarabunIT๙" panose="020B0500040200020003" pitchFamily="34" charset="-34"/>
              </a:rPr>
              <a:t> </a:t>
            </a:r>
            <a:r>
              <a:rPr lang="th-TH" sz="3600" b="1" dirty="0">
                <a:solidFill>
                  <a:schemeClr val="accent4">
                    <a:lumMod val="50000"/>
                  </a:schemeClr>
                </a:solidFill>
                <a:latin typeface="TH SarabunIT๙" panose="020B0500040200020003" pitchFamily="34" charset="-34"/>
                <a:ea typeface="Calibri"/>
                <a:cs typeface="TH SarabunIT๙" panose="020B0500040200020003" pitchFamily="34" charset="-34"/>
              </a:rPr>
              <a:t>สถิติ 3 เดือน ต.ค. – ธ.ค. 2562</a:t>
            </a:r>
            <a:endParaRPr lang="en-US" sz="3600" b="1" dirty="0">
              <a:solidFill>
                <a:schemeClr val="accent4">
                  <a:lumMod val="50000"/>
                </a:schemeClr>
              </a:solidFill>
              <a:latin typeface="TH SarabunIT๙" panose="020B0500040200020003" pitchFamily="34" charset="-34"/>
              <a:ea typeface="Calibri"/>
              <a:cs typeface="TH SarabunIT๙" panose="020B0500040200020003" pitchFamily="34" charset="-34"/>
            </a:endParaRPr>
          </a:p>
        </p:txBody>
      </p:sp>
      <p:graphicFrame>
        <p:nvGraphicFramePr>
          <p:cNvPr id="18" name="แผนภูมิ 17">
            <a:extLst>
              <a:ext uri="{FF2B5EF4-FFF2-40B4-BE49-F238E27FC236}">
                <a16:creationId xmlns:a16="http://schemas.microsoft.com/office/drawing/2014/main" id="{5192FC3E-EE6D-4B3D-A0A0-C340F1EE188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58854671"/>
              </p:ext>
            </p:extLst>
          </p:nvPr>
        </p:nvGraphicFramePr>
        <p:xfrm>
          <a:off x="8435713" y="1871651"/>
          <a:ext cx="3651514" cy="43095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2252315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แผนภูมิ 9">
            <a:extLst>
              <a:ext uri="{FF2B5EF4-FFF2-40B4-BE49-F238E27FC236}">
                <a16:creationId xmlns:a16="http://schemas.microsoft.com/office/drawing/2014/main" id="{0E0C6EB2-699F-4474-9F43-5E77AF9F62E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55770664"/>
              </p:ext>
            </p:extLst>
          </p:nvPr>
        </p:nvGraphicFramePr>
        <p:xfrm>
          <a:off x="103176" y="1885940"/>
          <a:ext cx="4082799" cy="43095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Rectangle 11">
            <a:extLst>
              <a:ext uri="{FF2B5EF4-FFF2-40B4-BE49-F238E27FC236}">
                <a16:creationId xmlns:a16="http://schemas.microsoft.com/office/drawing/2014/main" id="{943C68DF-4947-4AD2-8D60-B9451943BE04}"/>
              </a:ext>
            </a:extLst>
          </p:cNvPr>
          <p:cNvSpPr/>
          <p:nvPr/>
        </p:nvSpPr>
        <p:spPr>
          <a:xfrm>
            <a:off x="3470695" y="6489617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h-TH" sz="2000" dirty="0">
                <a:solidFill>
                  <a:srgbClr val="FFFFFF"/>
                </a:solidFill>
                <a:latin typeface="Athiti Medium" panose="00000600000000000000" pitchFamily="2" charset="-34"/>
                <a:cs typeface="Athiti Medium" panose="00000600000000000000" pitchFamily="2" charset="-34"/>
              </a:rPr>
              <a:t>สำนักงานป้องกันและบรรเทาสาธารณภัยจังหวัดลำพูน</a:t>
            </a:r>
          </a:p>
        </p:txBody>
      </p:sp>
      <p:graphicFrame>
        <p:nvGraphicFramePr>
          <p:cNvPr id="13" name="ตาราง 5">
            <a:extLst>
              <a:ext uri="{FF2B5EF4-FFF2-40B4-BE49-F238E27FC236}">
                <a16:creationId xmlns:a16="http://schemas.microsoft.com/office/drawing/2014/main" id="{C03C1114-DCC5-4E72-B871-4451BB9439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5982989"/>
              </p:ext>
            </p:extLst>
          </p:nvPr>
        </p:nvGraphicFramePr>
        <p:xfrm>
          <a:off x="4269444" y="1885940"/>
          <a:ext cx="4082799" cy="4309532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17028">
                  <a:extLst>
                    <a:ext uri="{9D8B030D-6E8A-4147-A177-3AD203B41FA5}">
                      <a16:colId xmlns:a16="http://schemas.microsoft.com/office/drawing/2014/main" val="2183561359"/>
                    </a:ext>
                  </a:extLst>
                </a:gridCol>
                <a:gridCol w="2265771">
                  <a:extLst>
                    <a:ext uri="{9D8B030D-6E8A-4147-A177-3AD203B41FA5}">
                      <a16:colId xmlns:a16="http://schemas.microsoft.com/office/drawing/2014/main" val="2178754188"/>
                    </a:ext>
                  </a:extLst>
                </a:gridCol>
              </a:tblGrid>
              <a:tr h="780665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dirty="0"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จำนวนผู้บาดเจ็บ (คน)</a:t>
                      </a:r>
                      <a:endParaRPr lang="en-US" sz="32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Calibri"/>
                        <a:cs typeface="TH SarabunIT๙" panose="020B0500040200020003" pitchFamily="34" charset="-34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Calibri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0522712"/>
                  </a:ext>
                </a:extLst>
              </a:tr>
              <a:tr h="851634">
                <a:tc>
                  <a:txBody>
                    <a:bodyPr/>
                    <a:lstStyle/>
                    <a:p>
                      <a:r>
                        <a:rPr lang="th-TH" sz="2400" b="1" dirty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ผลรวม 3 เดือน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123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34559200"/>
                  </a:ext>
                </a:extLst>
              </a:tr>
              <a:tr h="851634">
                <a:tc>
                  <a:txBody>
                    <a:bodyPr/>
                    <a:lstStyle/>
                    <a:p>
                      <a:r>
                        <a:rPr lang="th-TH" sz="2400" b="1" dirty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เป้าหมายปี 2563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346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07913490"/>
                  </a:ext>
                </a:extLst>
              </a:tr>
              <a:tr h="851634">
                <a:tc>
                  <a:txBody>
                    <a:bodyPr/>
                    <a:lstStyle/>
                    <a:p>
                      <a:r>
                        <a:rPr lang="th-TH" sz="2400" b="1" dirty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คิดเป็น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ร้อยละ 35.55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42821666"/>
                  </a:ext>
                </a:extLst>
              </a:tr>
              <a:tr h="97396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ห่างจากเป้าหมาย</a:t>
                      </a:r>
                    </a:p>
                    <a:p>
                      <a:endParaRPr lang="th-TH" sz="2400" b="1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>
                          <a:solidFill>
                            <a:srgbClr val="FF000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223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3398518"/>
                  </a:ext>
                </a:extLst>
              </a:tr>
            </a:tbl>
          </a:graphicData>
        </a:graphic>
      </p:graphicFrame>
      <p:sp>
        <p:nvSpPr>
          <p:cNvPr id="14" name="สี่เหลี่ยมผืนผ้า 13">
            <a:extLst>
              <a:ext uri="{FF2B5EF4-FFF2-40B4-BE49-F238E27FC236}">
                <a16:creationId xmlns:a16="http://schemas.microsoft.com/office/drawing/2014/main" id="{783A96B8-56FB-4E3D-BDC8-79BE703AA4C5}"/>
              </a:ext>
            </a:extLst>
          </p:cNvPr>
          <p:cNvSpPr/>
          <p:nvPr/>
        </p:nvSpPr>
        <p:spPr>
          <a:xfrm>
            <a:off x="103176" y="258267"/>
            <a:ext cx="11969762" cy="1387367"/>
          </a:xfrm>
          <a:prstGeom prst="rect">
            <a:avLst/>
          </a:prstGeom>
          <a:solidFill>
            <a:srgbClr val="FFCC99"/>
          </a:solidFill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th-TH" sz="4400" b="1" u="sng" dirty="0">
                <a:solidFill>
                  <a:schemeClr val="accent4">
                    <a:lumMod val="5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จำนวนผู้บาดเจ็บ (คน)</a:t>
            </a:r>
            <a:endParaRPr lang="en-US" sz="4400" b="1" u="sng" dirty="0">
              <a:solidFill>
                <a:schemeClr val="accent4">
                  <a:lumMod val="50000"/>
                </a:schemeClr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th-TH" sz="3600" b="1" dirty="0">
                <a:solidFill>
                  <a:schemeClr val="accent4">
                    <a:lumMod val="50000"/>
                  </a:schemeClr>
                </a:solidFill>
                <a:latin typeface="TH SarabunIT๙" panose="020B0500040200020003" pitchFamily="34" charset="-34"/>
                <a:ea typeface="Calibri"/>
                <a:cs typeface="TH SarabunIT๙" panose="020B0500040200020003" pitchFamily="34" charset="-34"/>
              </a:rPr>
              <a:t>เป้าหมายปี 2563 เปรียบเทียบ</a:t>
            </a:r>
            <a:r>
              <a:rPr lang="en-US" sz="3600" b="1" dirty="0">
                <a:solidFill>
                  <a:schemeClr val="accent4">
                    <a:lumMod val="50000"/>
                  </a:schemeClr>
                </a:solidFill>
                <a:latin typeface="TH SarabunIT๙" panose="020B0500040200020003" pitchFamily="34" charset="-34"/>
                <a:ea typeface="Calibri"/>
                <a:cs typeface="TH SarabunIT๙" panose="020B0500040200020003" pitchFamily="34" charset="-34"/>
              </a:rPr>
              <a:t> </a:t>
            </a:r>
            <a:r>
              <a:rPr lang="th-TH" sz="3600" b="1" dirty="0">
                <a:solidFill>
                  <a:schemeClr val="accent4">
                    <a:lumMod val="50000"/>
                  </a:schemeClr>
                </a:solidFill>
                <a:latin typeface="TH SarabunIT๙" panose="020B0500040200020003" pitchFamily="34" charset="-34"/>
                <a:ea typeface="Calibri"/>
                <a:cs typeface="TH SarabunIT๙" panose="020B0500040200020003" pitchFamily="34" charset="-34"/>
              </a:rPr>
              <a:t>สถิติ 3 เดือน ต.ค. – ธ.ค. 2562</a:t>
            </a:r>
            <a:endParaRPr lang="en-US" sz="3600" b="1" dirty="0">
              <a:solidFill>
                <a:schemeClr val="accent4">
                  <a:lumMod val="50000"/>
                </a:schemeClr>
              </a:solidFill>
              <a:latin typeface="TH SarabunIT๙" panose="020B0500040200020003" pitchFamily="34" charset="-34"/>
              <a:ea typeface="Calibri"/>
              <a:cs typeface="TH SarabunIT๙" panose="020B0500040200020003" pitchFamily="34" charset="-34"/>
            </a:endParaRPr>
          </a:p>
        </p:txBody>
      </p:sp>
      <p:graphicFrame>
        <p:nvGraphicFramePr>
          <p:cNvPr id="18" name="แผนภูมิ 17">
            <a:extLst>
              <a:ext uri="{FF2B5EF4-FFF2-40B4-BE49-F238E27FC236}">
                <a16:creationId xmlns:a16="http://schemas.microsoft.com/office/drawing/2014/main" id="{5192FC3E-EE6D-4B3D-A0A0-C340F1EE188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17220045"/>
              </p:ext>
            </p:extLst>
          </p:nvPr>
        </p:nvGraphicFramePr>
        <p:xfrm>
          <a:off x="8435713" y="1871651"/>
          <a:ext cx="3651514" cy="43095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997318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แผนภูมิ 9">
            <a:extLst>
              <a:ext uri="{FF2B5EF4-FFF2-40B4-BE49-F238E27FC236}">
                <a16:creationId xmlns:a16="http://schemas.microsoft.com/office/drawing/2014/main" id="{0E0C6EB2-699F-4474-9F43-5E77AF9F62E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78782155"/>
              </p:ext>
            </p:extLst>
          </p:nvPr>
        </p:nvGraphicFramePr>
        <p:xfrm>
          <a:off x="103176" y="1885940"/>
          <a:ext cx="4082799" cy="43095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Rectangle 11">
            <a:extLst>
              <a:ext uri="{FF2B5EF4-FFF2-40B4-BE49-F238E27FC236}">
                <a16:creationId xmlns:a16="http://schemas.microsoft.com/office/drawing/2014/main" id="{943C68DF-4947-4AD2-8D60-B9451943BE04}"/>
              </a:ext>
            </a:extLst>
          </p:cNvPr>
          <p:cNvSpPr/>
          <p:nvPr/>
        </p:nvSpPr>
        <p:spPr>
          <a:xfrm>
            <a:off x="3470695" y="6489617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h-TH" sz="2000" dirty="0">
                <a:solidFill>
                  <a:srgbClr val="FFFFFF"/>
                </a:solidFill>
                <a:latin typeface="Athiti Medium" panose="00000600000000000000" pitchFamily="2" charset="-34"/>
                <a:cs typeface="Athiti Medium" panose="00000600000000000000" pitchFamily="2" charset="-34"/>
              </a:rPr>
              <a:t>สำนักงานป้องกันและบรรเทาสาธารณภัยจังหวัดลำพูน</a:t>
            </a:r>
          </a:p>
        </p:txBody>
      </p:sp>
      <p:graphicFrame>
        <p:nvGraphicFramePr>
          <p:cNvPr id="13" name="ตาราง 5">
            <a:extLst>
              <a:ext uri="{FF2B5EF4-FFF2-40B4-BE49-F238E27FC236}">
                <a16:creationId xmlns:a16="http://schemas.microsoft.com/office/drawing/2014/main" id="{C03C1114-DCC5-4E72-B871-4451BB9439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4396770"/>
              </p:ext>
            </p:extLst>
          </p:nvPr>
        </p:nvGraphicFramePr>
        <p:xfrm>
          <a:off x="4269444" y="1885940"/>
          <a:ext cx="4082799" cy="4309532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17028">
                  <a:extLst>
                    <a:ext uri="{9D8B030D-6E8A-4147-A177-3AD203B41FA5}">
                      <a16:colId xmlns:a16="http://schemas.microsoft.com/office/drawing/2014/main" val="2183561359"/>
                    </a:ext>
                  </a:extLst>
                </a:gridCol>
                <a:gridCol w="2265771">
                  <a:extLst>
                    <a:ext uri="{9D8B030D-6E8A-4147-A177-3AD203B41FA5}">
                      <a16:colId xmlns:a16="http://schemas.microsoft.com/office/drawing/2014/main" val="2178754188"/>
                    </a:ext>
                  </a:extLst>
                </a:gridCol>
              </a:tblGrid>
              <a:tr h="780665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dirty="0"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จำนวนผู้เสียชีวิต (คน)</a:t>
                      </a:r>
                      <a:endParaRPr lang="en-US" sz="32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Calibri"/>
                        <a:cs typeface="TH SarabunIT๙" panose="020B0500040200020003" pitchFamily="34" charset="-34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Calibri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0522712"/>
                  </a:ext>
                </a:extLst>
              </a:tr>
              <a:tr h="851634">
                <a:tc>
                  <a:txBody>
                    <a:bodyPr/>
                    <a:lstStyle/>
                    <a:p>
                      <a:r>
                        <a:rPr lang="th-TH" sz="2400" b="1" dirty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ผลรวม 3 เดือน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34559200"/>
                  </a:ext>
                </a:extLst>
              </a:tr>
              <a:tr h="851634">
                <a:tc>
                  <a:txBody>
                    <a:bodyPr/>
                    <a:lstStyle/>
                    <a:p>
                      <a:r>
                        <a:rPr lang="th-TH" sz="2400" b="1" dirty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เป้าหมายปี 2563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85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07913490"/>
                  </a:ext>
                </a:extLst>
              </a:tr>
              <a:tr h="851634">
                <a:tc>
                  <a:txBody>
                    <a:bodyPr/>
                    <a:lstStyle/>
                    <a:p>
                      <a:r>
                        <a:rPr lang="th-TH" sz="2400" b="1" dirty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คิดเป็น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ร้อยละ 58.82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42821666"/>
                  </a:ext>
                </a:extLst>
              </a:tr>
              <a:tr h="97396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ห่างจากเป้าหมาย</a:t>
                      </a:r>
                    </a:p>
                    <a:p>
                      <a:endParaRPr lang="th-TH" sz="2400" b="1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>
                          <a:solidFill>
                            <a:srgbClr val="FF0000"/>
                          </a:solidFill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3398518"/>
                  </a:ext>
                </a:extLst>
              </a:tr>
            </a:tbl>
          </a:graphicData>
        </a:graphic>
      </p:graphicFrame>
      <p:sp>
        <p:nvSpPr>
          <p:cNvPr id="14" name="สี่เหลี่ยมผืนผ้า 13">
            <a:extLst>
              <a:ext uri="{FF2B5EF4-FFF2-40B4-BE49-F238E27FC236}">
                <a16:creationId xmlns:a16="http://schemas.microsoft.com/office/drawing/2014/main" id="{783A96B8-56FB-4E3D-BDC8-79BE703AA4C5}"/>
              </a:ext>
            </a:extLst>
          </p:cNvPr>
          <p:cNvSpPr/>
          <p:nvPr/>
        </p:nvSpPr>
        <p:spPr>
          <a:xfrm>
            <a:off x="103176" y="258267"/>
            <a:ext cx="11969762" cy="1387367"/>
          </a:xfrm>
          <a:prstGeom prst="rect">
            <a:avLst/>
          </a:prstGeom>
          <a:solidFill>
            <a:srgbClr val="FFCC99"/>
          </a:solidFill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th-TH" sz="4400" b="1" u="sng" dirty="0">
                <a:solidFill>
                  <a:schemeClr val="accent4">
                    <a:lumMod val="5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จำนวนผู้เสียชีวิต (คน)</a:t>
            </a:r>
            <a:endParaRPr lang="en-US" sz="4400" b="1" u="sng" dirty="0">
              <a:solidFill>
                <a:schemeClr val="accent4">
                  <a:lumMod val="50000"/>
                </a:schemeClr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th-TH" sz="3600" b="1" dirty="0">
                <a:solidFill>
                  <a:schemeClr val="accent4">
                    <a:lumMod val="50000"/>
                  </a:schemeClr>
                </a:solidFill>
                <a:latin typeface="TH SarabunIT๙" panose="020B0500040200020003" pitchFamily="34" charset="-34"/>
                <a:ea typeface="Calibri"/>
                <a:cs typeface="TH SarabunIT๙" panose="020B0500040200020003" pitchFamily="34" charset="-34"/>
              </a:rPr>
              <a:t>เป้าหมายปี 2563 เปรียบเทียบ</a:t>
            </a:r>
            <a:r>
              <a:rPr lang="en-US" sz="3600" b="1" dirty="0">
                <a:solidFill>
                  <a:schemeClr val="accent4">
                    <a:lumMod val="50000"/>
                  </a:schemeClr>
                </a:solidFill>
                <a:latin typeface="TH SarabunIT๙" panose="020B0500040200020003" pitchFamily="34" charset="-34"/>
                <a:ea typeface="Calibri"/>
                <a:cs typeface="TH SarabunIT๙" panose="020B0500040200020003" pitchFamily="34" charset="-34"/>
              </a:rPr>
              <a:t> </a:t>
            </a:r>
            <a:r>
              <a:rPr lang="th-TH" sz="3600" b="1" dirty="0">
                <a:solidFill>
                  <a:schemeClr val="accent4">
                    <a:lumMod val="50000"/>
                  </a:schemeClr>
                </a:solidFill>
                <a:latin typeface="TH SarabunIT๙" panose="020B0500040200020003" pitchFamily="34" charset="-34"/>
                <a:ea typeface="Calibri"/>
                <a:cs typeface="TH SarabunIT๙" panose="020B0500040200020003" pitchFamily="34" charset="-34"/>
              </a:rPr>
              <a:t>สถิติ 3 เดือน ต.ค. – ธ.ค. 2562</a:t>
            </a:r>
            <a:endParaRPr lang="en-US" sz="3600" b="1" dirty="0">
              <a:solidFill>
                <a:schemeClr val="accent4">
                  <a:lumMod val="50000"/>
                </a:schemeClr>
              </a:solidFill>
              <a:latin typeface="TH SarabunIT๙" panose="020B0500040200020003" pitchFamily="34" charset="-34"/>
              <a:ea typeface="Calibri"/>
              <a:cs typeface="TH SarabunIT๙" panose="020B0500040200020003" pitchFamily="34" charset="-34"/>
            </a:endParaRPr>
          </a:p>
        </p:txBody>
      </p:sp>
      <p:graphicFrame>
        <p:nvGraphicFramePr>
          <p:cNvPr id="18" name="แผนภูมิ 17">
            <a:extLst>
              <a:ext uri="{FF2B5EF4-FFF2-40B4-BE49-F238E27FC236}">
                <a16:creationId xmlns:a16="http://schemas.microsoft.com/office/drawing/2014/main" id="{5192FC3E-EE6D-4B3D-A0A0-C340F1EE188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54546540"/>
              </p:ext>
            </p:extLst>
          </p:nvPr>
        </p:nvGraphicFramePr>
        <p:xfrm>
          <a:off x="8435713" y="1871651"/>
          <a:ext cx="3651514" cy="43095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04382050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VTI">
  <a:themeElements>
    <a:clrScheme name="AnalogousFromLightSeedRightStep">
      <a:dk1>
        <a:srgbClr val="000000"/>
      </a:dk1>
      <a:lt1>
        <a:srgbClr val="FFFFFF"/>
      </a:lt1>
      <a:dk2>
        <a:srgbClr val="274124"/>
      </a:dk2>
      <a:lt2>
        <a:srgbClr val="EAEAEE"/>
      </a:lt2>
      <a:accent1>
        <a:srgbClr val="9FA54C"/>
      </a:accent1>
      <a:accent2>
        <a:srgbClr val="76B03A"/>
      </a:accent2>
      <a:accent3>
        <a:srgbClr val="3CB72F"/>
      </a:accent3>
      <a:accent4>
        <a:srgbClr val="2FB75B"/>
      </a:accent4>
      <a:accent5>
        <a:srgbClr val="34B392"/>
      </a:accent5>
      <a:accent6>
        <a:srgbClr val="29AEC6"/>
      </a:accent6>
      <a:hlink>
        <a:srgbClr val="837FBA"/>
      </a:hlink>
      <a:folHlink>
        <a:srgbClr val="848484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VTI" id="{ABE3C30C-0FC0-4450-828E-52DE70F1BCCB}" vid="{A6E2497D-935A-4CFD-B9FD-6DCB15FA68BF}"/>
    </a:ext>
  </a:extLst>
</a:theme>
</file>

<file path=ppt/theme/theme2.xml><?xml version="1.0" encoding="utf-8"?>
<a:theme xmlns:a="http://schemas.openxmlformats.org/drawingml/2006/main" name="ย้อนยุค">
  <a:themeElements>
    <a:clrScheme name="ย้อนยุค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ย้อนยุค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ย้อนยุค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1012</TotalTime>
  <Words>3236</Words>
  <Application>Microsoft Office PowerPoint</Application>
  <PresentationFormat>แบบจอกว้าง</PresentationFormat>
  <Paragraphs>1091</Paragraphs>
  <Slides>17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5</vt:i4>
      </vt:variant>
      <vt:variant>
        <vt:lpstr>ธีม</vt:lpstr>
      </vt:variant>
      <vt:variant>
        <vt:i4>2</vt:i4>
      </vt:variant>
      <vt:variant>
        <vt:lpstr>ชื่อเรื่องสไลด์</vt:lpstr>
      </vt:variant>
      <vt:variant>
        <vt:i4>17</vt:i4>
      </vt:variant>
    </vt:vector>
  </HeadingPairs>
  <TitlesOfParts>
    <vt:vector size="24" baseType="lpstr">
      <vt:lpstr>TH SarabunIT๙</vt:lpstr>
      <vt:lpstr>Athiti Medium</vt:lpstr>
      <vt:lpstr>Calibri Light</vt:lpstr>
      <vt:lpstr>Arial</vt:lpstr>
      <vt:lpstr>Calibri</vt:lpstr>
      <vt:lpstr>RetrospectVTI</vt:lpstr>
      <vt:lpstr>ย้อนยุค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ความสำคัญของการตรวจจับความเร็ว</dc:title>
  <dc:creator>KAWEEWAT HOLTBY</dc:creator>
  <cp:lastModifiedBy>DDPM-USER</cp:lastModifiedBy>
  <cp:revision>94</cp:revision>
  <cp:lastPrinted>2020-01-23T08:01:30Z</cp:lastPrinted>
  <dcterms:created xsi:type="dcterms:W3CDTF">2019-11-20T10:52:49Z</dcterms:created>
  <dcterms:modified xsi:type="dcterms:W3CDTF">2020-01-23T08:24:01Z</dcterms:modified>
</cp:coreProperties>
</file>