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50" r:id="rId1"/>
  </p:sldMasterIdLst>
  <p:sldIdLst>
    <p:sldId id="277" r:id="rId2"/>
    <p:sldId id="257" r:id="rId3"/>
    <p:sldId id="258" r:id="rId4"/>
    <p:sldId id="259" r:id="rId5"/>
    <p:sldId id="279" r:id="rId6"/>
    <p:sldId id="280" r:id="rId7"/>
    <p:sldId id="281" r:id="rId8"/>
    <p:sldId id="282" r:id="rId9"/>
    <p:sldId id="287" r:id="rId10"/>
    <p:sldId id="288" r:id="rId11"/>
    <p:sldId id="283" r:id="rId12"/>
    <p:sldId id="284" r:id="rId13"/>
    <p:sldId id="270" r:id="rId14"/>
    <p:sldId id="271" r:id="rId15"/>
    <p:sldId id="285" r:id="rId16"/>
  </p:sldIdLst>
  <p:sldSz cx="12192000" cy="6858000"/>
  <p:notesSz cx="6858000" cy="9236075"/>
  <p:embeddedFontLst>
    <p:embeddedFont>
      <p:font typeface="Athiti SemiBold" charset="-34"/>
      <p:bold r:id="rId17"/>
    </p:embeddedFont>
    <p:embeddedFont>
      <p:font typeface="Athiti Medium" charset="-34"/>
      <p:regular r:id="rId18"/>
    </p:embeddedFont>
    <p:embeddedFont>
      <p:font typeface="Calibri" pitchFamily="34" charset="0"/>
      <p:regular r:id="rId19"/>
      <p:bold r:id="rId20"/>
      <p:italic r:id="rId21"/>
      <p:boldItalic r:id="rId22"/>
    </p:embeddedFont>
    <p:embeddedFont>
      <p:font typeface="TH SarabunIT๙" pitchFamily="34" charset="-34"/>
      <p:regular r:id="rId23"/>
      <p:bold r:id="rId24"/>
      <p:italic r:id="rId25"/>
      <p:boldItalic r:id="rId26"/>
    </p:embeddedFont>
    <p:embeddedFont>
      <p:font typeface="Calibri Light" charset="0"/>
      <p:regular r:id="rId27"/>
      <p:italic r:id="rId28"/>
    </p:embeddedFont>
    <p:embeddedFont>
      <p:font typeface="Angsana New" pitchFamily="18" charset="-34"/>
      <p:regular r:id="rId29"/>
      <p:bold r:id="rId30"/>
      <p:italic r:id="rId31"/>
      <p:boldItalic r:id="rId32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DB5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สไตล์สีปานกลาง 4 - เน้น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สไตล์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สไตล์สีปานกลาง 4 - เน้น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81" d="100"/>
          <a:sy n="81" d="100"/>
        </p:scale>
        <p:origin x="-258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9E3965E-AC41-4711-9D10-E25ABB132D86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90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645152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1F5DC8C3-BA5F-4EED-BB9A-A14272BD82A1}"/>
              </a:ext>
            </a:extLst>
          </p:cNvPr>
          <p:cNvCxnSpPr/>
          <p:nvPr/>
        </p:nvCxnSpPr>
        <p:spPr>
          <a:xfrm>
            <a:off x="1207658" y="4474741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25CCF1-92C0-4AF3-BFAF-4921631915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51A78A9-3DFF-4937-A9F2-5D8CF495F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AEB271-5CC0-4759-BC6E-8BE53AB22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634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7D5506EE-1026-4F35-9ACC-BD05BE0F9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7696E5F-8D95-4450-AE52-5438E6ED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999B2253-74CC-409E-BEB0-F8EFCFCB5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3023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1B68A5B-D9FA-424B-A4EB-30E7223836B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F33D6B0-F070-45C4-A472-19F432BE3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975399F-DAB2-410D-967F-ED17E6F79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F762A46F-6BE5-4D12-9412-5CA7672E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760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354D8B55-9EA8-4B81-8E84-9B93B0A275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062CA021-2578-47CB-822C-BDDFF722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C4AAB51D-4141-4682-9375-DAFD5FB9D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8407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585C21A-8B93-4657-B5DF-7EAEAD3BE127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90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663440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459DE2C1-4C52-40A3-8959-27B2C1BEBFF6}"/>
              </a:ext>
            </a:extLst>
          </p:cNvPr>
          <p:cNvCxnSpPr/>
          <p:nvPr/>
        </p:nvCxnSpPr>
        <p:spPr>
          <a:xfrm>
            <a:off x="1207658" y="4485132"/>
            <a:ext cx="987552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AAF2E137-EC28-48F8-9198-1F0253902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89422CD-6F62-4DD6-89EF-07A60B42D2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xmlns="" id="{69C6AFF8-42B4-4D05-969B-9F5FB33555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8242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2120900"/>
            <a:ext cx="4639736" cy="37481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15944" y="2120900"/>
            <a:ext cx="4639736" cy="37481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5782D47D-B0DC-4C40-BCC6-BBBA32584A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xmlns="" id="{4690D34E-7EBD-44B2-83CA-4C126A18D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xmlns="" id="{2AC511A1-9BBD-42DE-92FB-2AF44F8E9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5791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958274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15944" y="2057400"/>
            <a:ext cx="4639736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15944" y="2958273"/>
            <a:ext cx="4639736" cy="291082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AF8A515-AA94-45D1-9223-5C2272618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xmlns="" id="{D052F5BC-98E0-4D60-AD67-9547738B7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xmlns="" id="{A38552DC-952E-41EA-AAAF-C2187523C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37559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xmlns="" id="{7392073F-158F-44A3-8913-917AFFC1BC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xmlns="" id="{EED72207-24CA-42B7-A975-2F8E41CBA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xmlns="" id="{D01080F2-251A-4B88-9A62-16F46D72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268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8E9C91B-7EAD-4562-AB0E-DFB9663AECE3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4E9223F-721F-47BF-9FD5-0F8D12FF0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5915714-6BBA-4593-8591-4E26F7D58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E06F857-D2E1-44DD-ABDD-EBB739645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152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16D90D66-BCB9-4229-A829-628874352AC0}"/>
              </a:ext>
            </a:extLst>
          </p:cNvPr>
          <p:cNvSpPr/>
          <p:nvPr/>
        </p:nvSpPr>
        <p:spPr>
          <a:xfrm>
            <a:off x="16" y="0"/>
            <a:ext cx="4654296" cy="68580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3466" y="786383"/>
            <a:ext cx="3517567" cy="2093975"/>
          </a:xfr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58984" y="812799"/>
            <a:ext cx="5928344" cy="52947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3465" y="3043050"/>
            <a:ext cx="3517567" cy="3064505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3464" y="6446520"/>
            <a:ext cx="3517568" cy="365125"/>
          </a:xfrm>
        </p:spPr>
        <p:txBody>
          <a:bodyPr/>
          <a:lstStyle>
            <a:lvl1pPr algn="l">
              <a:defRPr/>
            </a:lvl1pPr>
          </a:lstStyle>
          <a:p>
            <a:fld id="{92BEA474-078D-4E9B-9B14-09A87B19DC46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458983" y="6446520"/>
            <a:ext cx="5334019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42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A134939-39C0-4522-A125-A13DFDA66490}"/>
              </a:ext>
            </a:extLst>
          </p:cNvPr>
          <p:cNvSpPr/>
          <p:nvPr/>
        </p:nvSpPr>
        <p:spPr>
          <a:xfrm>
            <a:off x="0" y="4578350"/>
            <a:ext cx="12188825" cy="227965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578350"/>
          </a:xfrm>
          <a:solidFill>
            <a:schemeClr val="bg1">
              <a:lumMod val="85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799362"/>
            <a:ext cx="10113645" cy="743682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79" y="5715000"/>
            <a:ext cx="10113264" cy="60960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07D986-8816-4272-A432-0437A28A9828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97279" y="6446838"/>
            <a:ext cx="6818262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9256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16A0E3C-60E6-4F39-BC55-5F7C224E1F7C}"/>
              </a:ext>
            </a:extLst>
          </p:cNvPr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2108201"/>
            <a:ext cx="10058400" cy="3760891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18426" y="6446838"/>
            <a:ext cx="2584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rgbClr val="FFFFFF"/>
                </a:solidFill>
              </a:defRPr>
            </a:lvl1pPr>
          </a:lstStyle>
          <a:p>
            <a:fld id="{62D6E202-B606-4609-B914-27C9371A1F6D}" type="datetime1">
              <a:rPr lang="en-US" smtClean="0"/>
              <a:t>12/20/2019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7279" y="6446838"/>
            <a:ext cx="68182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93582" y="6446838"/>
            <a:ext cx="7800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C5025DAC-8B93-4160-B017-3A274A5828C0}"/>
              </a:ext>
            </a:extLst>
          </p:cNvPr>
          <p:cNvCxnSpPr/>
          <p:nvPr/>
        </p:nvCxnSpPr>
        <p:spPr>
          <a:xfrm>
            <a:off x="1193532" y="1897380"/>
            <a:ext cx="9966960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612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9" r:id="rId5"/>
    <p:sldLayoutId id="2147483743" r:id="rId6"/>
    <p:sldLayoutId id="2147483744" r:id="rId7"/>
    <p:sldLayoutId id="2147483745" r:id="rId8"/>
    <p:sldLayoutId id="2147483748" r:id="rId9"/>
    <p:sldLayoutId id="2147483746" r:id="rId10"/>
    <p:sldLayoutId id="214748374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i="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10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10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2242230"/>
            <a:ext cx="12192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lang="th-TH" altLang="en-US" sz="6000" b="1" dirty="0">
                <a:solidFill>
                  <a:srgbClr val="FF0000"/>
                </a:solidFill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จังหวัดลำพูน พ.ศ.2563</a:t>
            </a:r>
            <a:endParaRPr lang="en-US" altLang="en-US" sz="4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1">
            <a:extLst>
              <a:ext uri="{FF2B5EF4-FFF2-40B4-BE49-F238E27FC236}">
                <a16:creationId xmlns:a16="http://schemas.microsoft.com/office/drawing/2014/main" xmlns="" id="{9F9B52EA-C497-4C18-A2F0-42E3B85EBDF1}"/>
              </a:ext>
            </a:extLst>
          </p:cNvPr>
          <p:cNvSpPr/>
          <p:nvPr/>
        </p:nvSpPr>
        <p:spPr>
          <a:xfrm>
            <a:off x="0" y="6489617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55D7AA46-941A-45D6-A316-3ED295514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695" y="108496"/>
            <a:ext cx="1181840" cy="168475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B9D8046B-94EB-4C5C-8EE3-96866DE7B6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697" y="108496"/>
            <a:ext cx="1684750" cy="16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257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AEBDDBE3-E0AA-4C34-9C75-B8750CC9A0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8" r="1338" b="47499"/>
          <a:stretch/>
        </p:blipFill>
        <p:spPr>
          <a:xfrm>
            <a:off x="1" y="190500"/>
            <a:ext cx="12127400" cy="4237809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684482DB-FC18-4B55-A5F6-78BE0A055B14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16710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02F060E-820C-4EF1-9C37-A49DF221B98A}"/>
              </a:ext>
            </a:extLst>
          </p:cNvPr>
          <p:cNvSpPr txBox="1">
            <a:spLocks/>
          </p:cNvSpPr>
          <p:nvPr/>
        </p:nvSpPr>
        <p:spPr>
          <a:xfrm>
            <a:off x="621102" y="212001"/>
            <a:ext cx="10504098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เป้าหมายในช่วงปีใหม่ พ.ศ. </a:t>
            </a:r>
            <a:r>
              <a:rPr lang="en-US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2563</a:t>
            </a:r>
            <a:endParaRPr lang="th-TH" sz="5400" b="1" dirty="0">
              <a:solidFill>
                <a:schemeClr val="accent3">
                  <a:lumMod val="75000"/>
                </a:schemeClr>
              </a:solidFill>
              <a:latin typeface="Athiti Medium" panose="00000600000000000000" pitchFamily="2" charset="-34"/>
              <a:cs typeface="Athiti Medium" panose="00000600000000000000" pitchFamily="2" charset="-34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9D84198-4402-4A63-8823-CC8CD925BF1F}"/>
              </a:ext>
            </a:extLst>
          </p:cNvPr>
          <p:cNvSpPr txBox="1">
            <a:spLocks/>
          </p:cNvSpPr>
          <p:nvPr/>
        </p:nvSpPr>
        <p:spPr>
          <a:xfrm>
            <a:off x="1141603" y="973465"/>
            <a:ext cx="10058400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4000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ของจังหวัดลำพูน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0E2BD5D-588D-4C42-BD4F-B3D3C5987903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0B24C7C5-CC74-4184-AD70-4543C56E6D13}"/>
              </a:ext>
            </a:extLst>
          </p:cNvPr>
          <p:cNvSpPr/>
          <p:nvPr/>
        </p:nvSpPr>
        <p:spPr>
          <a:xfrm>
            <a:off x="1" y="1911312"/>
            <a:ext cx="12192000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dirty="0">
                <a:latin typeface="Athiti SemiBold" panose="00000700000000000000" pitchFamily="2" charset="-34"/>
                <a:cs typeface="Athiti SemiBold" panose="00000700000000000000" pitchFamily="2" charset="-34"/>
              </a:rPr>
              <a:t>ลดจำนวนการเกิดอุบัติเหตุทางถนน บาดเจ็บและเสียชีวิต </a:t>
            </a:r>
            <a:r>
              <a:rPr lang="th-TH" u="sng" dirty="0">
                <a:solidFill>
                  <a:srgbClr val="FF0000"/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ให้น้อยกว่าค่าเฉลี่ย </a:t>
            </a:r>
            <a:r>
              <a:rPr lang="en-US" u="sng" dirty="0">
                <a:solidFill>
                  <a:srgbClr val="FF0000"/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3 </a:t>
            </a:r>
            <a:r>
              <a:rPr lang="th-TH" u="sng" dirty="0">
                <a:solidFill>
                  <a:srgbClr val="FF0000"/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ปีย้อนหลัง</a:t>
            </a:r>
          </a:p>
        </p:txBody>
      </p:sp>
      <p:graphicFrame>
        <p:nvGraphicFramePr>
          <p:cNvPr id="2" name="ตาราง 1">
            <a:extLst>
              <a:ext uri="{FF2B5EF4-FFF2-40B4-BE49-F238E27FC236}">
                <a16:creationId xmlns:a16="http://schemas.microsoft.com/office/drawing/2014/main" xmlns="" id="{B7EF5055-23FD-4A49-B4B4-A1316F4796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159480"/>
              </p:ext>
            </p:extLst>
          </p:nvPr>
        </p:nvGraphicFramePr>
        <p:xfrm>
          <a:off x="1141603" y="3164606"/>
          <a:ext cx="10044223" cy="2194560"/>
        </p:xfrm>
        <a:graphic>
          <a:graphicData uri="http://schemas.openxmlformats.org/drawingml/2006/table">
            <a:tbl>
              <a:tblPr firstRow="1" firstCol="1" bandRow="1"/>
              <a:tblGrid>
                <a:gridCol w="3414955">
                  <a:extLst>
                    <a:ext uri="{9D8B030D-6E8A-4147-A177-3AD203B41FA5}">
                      <a16:colId xmlns:a16="http://schemas.microsoft.com/office/drawing/2014/main" xmlns="" val="2076220552"/>
                    </a:ext>
                  </a:extLst>
                </a:gridCol>
                <a:gridCol w="1652334">
                  <a:extLst>
                    <a:ext uri="{9D8B030D-6E8A-4147-A177-3AD203B41FA5}">
                      <a16:colId xmlns:a16="http://schemas.microsoft.com/office/drawing/2014/main" xmlns="" val="384654267"/>
                    </a:ext>
                  </a:extLst>
                </a:gridCol>
                <a:gridCol w="1689097">
                  <a:extLst>
                    <a:ext uri="{9D8B030D-6E8A-4147-A177-3AD203B41FA5}">
                      <a16:colId xmlns:a16="http://schemas.microsoft.com/office/drawing/2014/main" xmlns="" val="3106635005"/>
                    </a:ext>
                  </a:extLst>
                </a:gridCol>
                <a:gridCol w="1534311">
                  <a:extLst>
                    <a:ext uri="{9D8B030D-6E8A-4147-A177-3AD203B41FA5}">
                      <a16:colId xmlns:a16="http://schemas.microsoft.com/office/drawing/2014/main" xmlns="" val="3755969832"/>
                    </a:ext>
                  </a:extLst>
                </a:gridCol>
                <a:gridCol w="1753526">
                  <a:extLst>
                    <a:ext uri="{9D8B030D-6E8A-4147-A177-3AD203B41FA5}">
                      <a16:colId xmlns:a16="http://schemas.microsoft.com/office/drawing/2014/main" xmlns="" val="22229340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ประเด็น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ปี ๒๕60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ปี ๒๕61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ปี ๒๕62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b="1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เฉลี่ย ๓ ปี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008418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90170" algn="ctr"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จำนวนอุบัติเหตุ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64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64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56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 61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211106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จำนวนผู้เสียชีวิต</a:t>
                      </a:r>
                      <a:endParaRPr lang="en-US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4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1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5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 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34081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จำนวนผู้บาดเจ็บ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65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64 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53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3600" kern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en-US" sz="3600" kern="1200" dirty="0">
                          <a:effectLst/>
                          <a:latin typeface="TH SarabunIT๙" panose="020B0500040200020003" pitchFamily="34" charset="-34"/>
                          <a:ea typeface="Times New Roman" panose="02020603050405020304" pitchFamily="18" charset="0"/>
                          <a:cs typeface="Angsana New" panose="02020603050405020304" pitchFamily="18" charset="-34"/>
                        </a:rPr>
                        <a:t>63</a:t>
                      </a:r>
                      <a:endParaRPr lang="en-US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ngsana New" panose="02020603050405020304" pitchFamily="18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34241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12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02F060E-820C-4EF1-9C37-A49DF221B98A}"/>
              </a:ext>
            </a:extLst>
          </p:cNvPr>
          <p:cNvSpPr txBox="1">
            <a:spLocks/>
          </p:cNvSpPr>
          <p:nvPr/>
        </p:nvSpPr>
        <p:spPr>
          <a:xfrm>
            <a:off x="621102" y="212001"/>
            <a:ext cx="10504098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ช่วงรณรงค์และเตรียมความพร้อม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9D84198-4402-4A63-8823-CC8CD925BF1F}"/>
              </a:ext>
            </a:extLst>
          </p:cNvPr>
          <p:cNvSpPr txBox="1">
            <a:spLocks/>
          </p:cNvSpPr>
          <p:nvPr/>
        </p:nvSpPr>
        <p:spPr>
          <a:xfrm>
            <a:off x="1141603" y="973465"/>
            <a:ext cx="10058400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4000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ของจังหวัดลำพูน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0E2BD5D-588D-4C42-BD4F-B3D3C5987903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D7DF9749-AC0F-4453-B6EB-937736CC5948}"/>
              </a:ext>
            </a:extLst>
          </p:cNvPr>
          <p:cNvSpPr/>
          <p:nvPr/>
        </p:nvSpPr>
        <p:spPr>
          <a:xfrm>
            <a:off x="422695" y="1999404"/>
            <a:ext cx="121920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th-TH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- ประชาสัมพันธ์ทุกช่องทาง 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Online,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OnAir</a:t>
            </a: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, </a:t>
            </a:r>
            <a:r>
              <a:rPr lang="en-US" sz="2400" dirty="0" err="1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OnGround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Athiti SemiBold" panose="00000700000000000000" pitchFamily="2" charset="-34"/>
              <a:cs typeface="Athiti SemiBold" panose="00000700000000000000" pitchFamily="2" charset="-34"/>
            </a:endParaRPr>
          </a:p>
          <a:p>
            <a:pPr>
              <a:lnSpc>
                <a:spcPct val="200000"/>
              </a:lnSpc>
            </a:pPr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- </a:t>
            </a:r>
            <a:r>
              <a:rPr lang="th-TH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ปลูกจิตสำนึกความปลอดภัยทางถนนให้เยาวชน</a:t>
            </a:r>
          </a:p>
          <a:p>
            <a:pPr>
              <a:lnSpc>
                <a:spcPct val="200000"/>
              </a:lnSpc>
            </a:pPr>
            <a:r>
              <a:rPr lang="th-TH" sz="2400" dirty="0">
                <a:solidFill>
                  <a:schemeClr val="accent1">
                    <a:lumMod val="50000"/>
                  </a:schemeClr>
                </a:solidFill>
                <a:latin typeface="Athiti SemiBold" panose="00000700000000000000" pitchFamily="2" charset="-34"/>
                <a:cs typeface="Athiti SemiBold" panose="00000700000000000000" pitchFamily="2" charset="-34"/>
              </a:rPr>
              <a:t>- ใช้เครือข่ายสื่อมวลชนในการสร้างความรับรู้</a:t>
            </a:r>
          </a:p>
        </p:txBody>
      </p:sp>
    </p:spTree>
    <p:extLst>
      <p:ext uri="{BB962C8B-B14F-4D97-AF65-F5344CB8AC3E}">
        <p14:creationId xmlns:p14="http://schemas.microsoft.com/office/powerpoint/2010/main" val="97057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02F060E-820C-4EF1-9C37-A49DF221B98A}"/>
              </a:ext>
            </a:extLst>
          </p:cNvPr>
          <p:cNvSpPr txBox="1">
            <a:spLocks/>
          </p:cNvSpPr>
          <p:nvPr/>
        </p:nvSpPr>
        <p:spPr>
          <a:xfrm>
            <a:off x="621102" y="212001"/>
            <a:ext cx="10504098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ดำเนินมาตรการหลัก </a:t>
            </a:r>
            <a:r>
              <a:rPr lang="en-US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8 </a:t>
            </a:r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ด้านในช่วงควบคุมเข้มข้น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9D84198-4402-4A63-8823-CC8CD925BF1F}"/>
              </a:ext>
            </a:extLst>
          </p:cNvPr>
          <p:cNvSpPr txBox="1">
            <a:spLocks/>
          </p:cNvSpPr>
          <p:nvPr/>
        </p:nvSpPr>
        <p:spPr>
          <a:xfrm>
            <a:off x="1141603" y="973465"/>
            <a:ext cx="10058400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4000" b="1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7 </a:t>
            </a:r>
            <a:r>
              <a:rPr lang="th-TH" sz="4000" b="1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วันระวังอันตราย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0E2BD5D-588D-4C42-BD4F-B3D3C5987903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9542039A-3F44-4586-93F9-113DA8B07EDB}"/>
              </a:ext>
            </a:extLst>
          </p:cNvPr>
          <p:cNvSpPr/>
          <p:nvPr/>
        </p:nvSpPr>
        <p:spPr>
          <a:xfrm>
            <a:off x="192616" y="2304811"/>
            <a:ext cx="7991912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คน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-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บังคับใช้กฎหมายอย่างเข้มข้นจริงจัง 10 รสขม.</a:t>
            </a:r>
            <a:endParaRPr lang="en-US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spc="-20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ถนนและสภาพแวดล้อม </a:t>
            </a:r>
            <a:r>
              <a:rPr lang="en-US" sz="2400" spc="-2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- </a:t>
            </a:r>
            <a:r>
              <a:rPr lang="th-TH" sz="2400" spc="-2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ตรวจสอบถนน ป้าย สัญญาณไฟ</a:t>
            </a:r>
          </a:p>
          <a:p>
            <a:pPr marL="514350" lvl="0" indent="-514350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ยานพาหนะ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สแกนรถสแกนคน แอลกอฮอล์เป็น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0</a:t>
            </a:r>
            <a:endParaRPr lang="en-US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lvl="0" indent="-514350" algn="thaiDist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ด้านท่องเที่ยว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ดูแลสถานที่ท่องเที่ยวสำคัญ</a:t>
            </a:r>
            <a:endParaRPr lang="en-US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lvl="0" indent="-514350" algn="thaiDist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ทางน้ำ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ดูแลความปลอดภัย โป๊ะ แพ ท่าเรือ</a:t>
            </a:r>
            <a:endParaRPr lang="en-US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lvl="0" indent="-514350" algn="thaiDist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การช่วยเหลือหลังเกิดเหตุ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เตรียมระบบ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EMS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พร้อม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24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ชม.</a:t>
            </a:r>
            <a:endParaRPr lang="th-TH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lvl="0" indent="-514350" algn="thaiDist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บริหารจัดการ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บูรณาการข้อมูล วิเคราะห์สาเหตุอุบัติเหตุ</a:t>
            </a:r>
            <a:endParaRPr lang="en-US" sz="1600" dirty="0"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514350" indent="-514350">
              <a:spcBef>
                <a:spcPts val="1200"/>
              </a:spcBef>
              <a:buFont typeface="+mj-lt"/>
              <a:buAutoNum type="arabicPeriod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ด้านท้องถิ่น </a:t>
            </a:r>
            <a:r>
              <a:rPr lang="en-US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– 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ตั้ง </a:t>
            </a:r>
            <a:r>
              <a:rPr lang="th-TH" sz="2400" dirty="0" err="1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ศป</a:t>
            </a: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ถ.อปท. ทุกแห่ง จิตอาสา เคาะประตูบ้าน</a:t>
            </a:r>
            <a:endParaRPr lang="th-TH" sz="2400" dirty="0">
              <a:latin typeface="Athiti Medium" panose="00000600000000000000" pitchFamily="2" charset="-34"/>
              <a:cs typeface="Athiti Medium" panose="00000600000000000000" pitchFamily="2" charset="-34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EC02AE5B-7ACA-419D-B468-3CCB158ACA56}"/>
              </a:ext>
            </a:extLst>
          </p:cNvPr>
          <p:cNvSpPr/>
          <p:nvPr/>
        </p:nvSpPr>
        <p:spPr>
          <a:xfrm>
            <a:off x="621102" y="1336341"/>
            <a:ext cx="3777088" cy="76944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sz="3200" b="1" dirty="0">
                <a:latin typeface="Athiti Medium" panose="00000600000000000000" pitchFamily="2" charset="-34"/>
                <a:cs typeface="Athiti Medium" panose="00000600000000000000" pitchFamily="2" charset="-34"/>
              </a:rPr>
              <a:t>มาตรการหลัก </a:t>
            </a:r>
            <a:r>
              <a:rPr lang="en-US" sz="3200" b="1" dirty="0">
                <a:latin typeface="Athiti Medium" panose="00000600000000000000" pitchFamily="2" charset="-34"/>
                <a:cs typeface="Athiti Medium" panose="00000600000000000000" pitchFamily="2" charset="-34"/>
              </a:rPr>
              <a:t>8 </a:t>
            </a:r>
            <a:r>
              <a:rPr lang="th-TH" sz="3200" b="1" dirty="0">
                <a:latin typeface="Athiti Medium" panose="00000600000000000000" pitchFamily="2" charset="-34"/>
                <a:cs typeface="Athiti Medium" panose="00000600000000000000" pitchFamily="2" charset="-34"/>
              </a:rPr>
              <a:t>ด้าน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C326C7B-B97D-4376-ADD6-D393D762C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377" y="4988136"/>
            <a:ext cx="2033583" cy="138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1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02F060E-820C-4EF1-9C37-A49DF221B98A}"/>
              </a:ext>
            </a:extLst>
          </p:cNvPr>
          <p:cNvSpPr txBox="1">
            <a:spLocks/>
          </p:cNvSpPr>
          <p:nvPr/>
        </p:nvSpPr>
        <p:spPr>
          <a:xfrm>
            <a:off x="1177499" y="223967"/>
            <a:ext cx="10504098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มาตรการพิเศษ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9D84198-4402-4A63-8823-CC8CD925BF1F}"/>
              </a:ext>
            </a:extLst>
          </p:cNvPr>
          <p:cNvSpPr txBox="1">
            <a:spLocks/>
          </p:cNvSpPr>
          <p:nvPr/>
        </p:nvSpPr>
        <p:spPr>
          <a:xfrm>
            <a:off x="1698000" y="985431"/>
            <a:ext cx="10058400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4000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ของจังหวัดลำพูน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0E2BD5D-588D-4C42-BD4F-B3D3C5987903}"/>
              </a:ext>
            </a:extLst>
          </p:cNvPr>
          <p:cNvSpPr/>
          <p:nvPr/>
        </p:nvSpPr>
        <p:spPr>
          <a:xfrm>
            <a:off x="2918604" y="648961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F38F5F4-11DA-4C7C-93A2-7A0573AFAE61}"/>
              </a:ext>
            </a:extLst>
          </p:cNvPr>
          <p:cNvSpPr/>
          <p:nvPr/>
        </p:nvSpPr>
        <p:spPr>
          <a:xfrm>
            <a:off x="314325" y="1960384"/>
            <a:ext cx="11563350" cy="337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ดำเนินงานอย่างเข้มข้นกับ</a:t>
            </a:r>
            <a:r>
              <a:rPr lang="th-TH" sz="2400" b="1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อำเภอกลุ่มเสี่ยง (เมืองลำพูน , ป่าซาง, ลี้) </a:t>
            </a:r>
            <a:endParaRPr lang="en-US" sz="2400" b="1" dirty="0">
              <a:solidFill>
                <a:srgbClr val="C00000"/>
              </a:solidFill>
              <a:latin typeface="Athiti Medium" panose="00000600000000000000" pitchFamily="2" charset="-34"/>
              <a:ea typeface="Calibri" panose="020F0502020204030204" pitchFamily="34" charset="0"/>
              <a:cs typeface="Athiti Medium" panose="00000600000000000000" pitchFamily="2" charset="-34"/>
            </a:endParaRP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ตรวจจับด้วยกล้อง </a:t>
            </a:r>
            <a:r>
              <a:rPr lang="en-US" sz="2400" b="1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CCTV </a:t>
            </a:r>
            <a:r>
              <a:rPr lang="th-TH" sz="2400" b="1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และ </a:t>
            </a:r>
            <a:r>
              <a:rPr lang="en-US" sz="2400" b="1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Speed Camera </a:t>
            </a: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ขอความร่วมมือห้างงดจำหน่ายเครื่องดื่มแอลกอฮอล์ </a:t>
            </a: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spc="-140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กวดขันสถานบริการ ห้ามเยาวชนเข้าเด็ดขาด</a:t>
            </a: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b="1" spc="-140" dirty="0">
                <a:solidFill>
                  <a:srgbClr val="C00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ให้ อปท. เป็นหน่วยงานหลัก</a:t>
            </a:r>
            <a:r>
              <a:rPr lang="th-TH" sz="2400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ในด้านความปลอดภัยทางถนน</a:t>
            </a:r>
          </a:p>
          <a:p>
            <a:pPr algn="thaiDist">
              <a:lnSpc>
                <a:spcPct val="150000"/>
              </a:lnSpc>
            </a:pPr>
            <a:r>
              <a:rPr lang="th-TH" sz="2400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    ของท้องถิ่นทุกแห่ง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E3669708-3EE6-4BD7-A8DF-9DAE2052D3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06"/>
          <a:stretch/>
        </p:blipFill>
        <p:spPr>
          <a:xfrm>
            <a:off x="7845725" y="4123428"/>
            <a:ext cx="3910675" cy="180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058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802F060E-820C-4EF1-9C37-A49DF221B98A}"/>
              </a:ext>
            </a:extLst>
          </p:cNvPr>
          <p:cNvSpPr txBox="1">
            <a:spLocks/>
          </p:cNvSpPr>
          <p:nvPr/>
        </p:nvSpPr>
        <p:spPr>
          <a:xfrm>
            <a:off x="1472242" y="139894"/>
            <a:ext cx="10504098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5400" b="1" dirty="0">
                <a:solidFill>
                  <a:schemeClr val="accent3">
                    <a:lumMod val="75000"/>
                  </a:schemeClr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การดูแลรักษาความสงบเรียบร้อย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9D84198-4402-4A63-8823-CC8CD925BF1F}"/>
              </a:ext>
            </a:extLst>
          </p:cNvPr>
          <p:cNvSpPr txBox="1">
            <a:spLocks/>
          </p:cNvSpPr>
          <p:nvPr/>
        </p:nvSpPr>
        <p:spPr>
          <a:xfrm>
            <a:off x="1992743" y="901358"/>
            <a:ext cx="10058400" cy="862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i="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th-TH" sz="4000" dirty="0">
                <a:solidFill>
                  <a:srgbClr val="FFC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ของจังหวัดลำพูน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0E2BD5D-588D-4C42-BD4F-B3D3C5987903}"/>
              </a:ext>
            </a:extLst>
          </p:cNvPr>
          <p:cNvSpPr/>
          <p:nvPr/>
        </p:nvSpPr>
        <p:spPr>
          <a:xfrm>
            <a:off x="2918604" y="648961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1F38F5F4-11DA-4C7C-93A2-7A0573AFAE61}"/>
              </a:ext>
            </a:extLst>
          </p:cNvPr>
          <p:cNvSpPr/>
          <p:nvPr/>
        </p:nvSpPr>
        <p:spPr>
          <a:xfrm>
            <a:off x="282695" y="2025666"/>
            <a:ext cx="9321381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b="1" u="sng" dirty="0">
                <a:solidFill>
                  <a:srgbClr val="C00000"/>
                </a:solidFill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จัดกำลัง 3 ฝ่าย </a:t>
            </a:r>
            <a:r>
              <a:rPr lang="th-TH" sz="2400" b="1" dirty="0">
                <a:latin typeface="Athiti Medium" panose="00000600000000000000" pitchFamily="2" charset="-34"/>
                <a:ea typeface="Calibri" panose="020F0502020204030204" pitchFamily="34" charset="0"/>
                <a:cs typeface="Athiti Medium" panose="00000600000000000000" pitchFamily="2" charset="-34"/>
              </a:rPr>
              <a:t>ได้แก่ ทหาร ปกครอง ตำรวจรักษาความสงบเรียบร้อย 24 ชม.</a:t>
            </a: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b="1" dirty="0">
                <a:latin typeface="Athiti Medium" panose="00000600000000000000" pitchFamily="2" charset="-34"/>
                <a:cs typeface="Athiti Medium" panose="00000600000000000000" pitchFamily="2" charset="-34"/>
              </a:rPr>
              <a:t>บูรณาการด้านด้านการข่าวในพื้นที่</a:t>
            </a:r>
          </a:p>
          <a:p>
            <a:pPr marL="285750" indent="-285750" algn="thaiDi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h-TH" sz="2400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จัดชุดเคลื่อนที่เร็วของตำรวจเข้าที่เกิดเหตุทันที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1B064D84-F792-4369-A5B5-64C32F702D6D}"/>
              </a:ext>
            </a:extLst>
          </p:cNvPr>
          <p:cNvSpPr/>
          <p:nvPr/>
        </p:nvSpPr>
        <p:spPr>
          <a:xfrm>
            <a:off x="1951373" y="4123915"/>
            <a:ext cx="2529517" cy="16696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จุดตรวจบูรณาการ </a:t>
            </a:r>
            <a:endParaRPr lang="en-US" b="1" spc="-140" dirty="0">
              <a:latin typeface="Athiti Medium" panose="00000600000000000000" pitchFamily="2" charset="-34"/>
              <a:cs typeface="Athiti Medium" panose="00000600000000000000" pitchFamily="2" charset="-34"/>
            </a:endParaRPr>
          </a:p>
          <a:p>
            <a:pPr algn="ctr">
              <a:lnSpc>
                <a:spcPct val="150000"/>
              </a:lnSpc>
            </a:pPr>
            <a:r>
              <a:rPr lang="en-US" sz="4400" b="1" spc="-140" dirty="0">
                <a:solidFill>
                  <a:srgbClr val="C00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12</a:t>
            </a:r>
            <a:r>
              <a:rPr lang="en-US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 </a:t>
            </a: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จุด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4A41642-1F93-4B39-96D9-F7907B8B769B}"/>
              </a:ext>
            </a:extLst>
          </p:cNvPr>
          <p:cNvSpPr/>
          <p:nvPr/>
        </p:nvSpPr>
        <p:spPr>
          <a:xfrm>
            <a:off x="4665819" y="4123915"/>
            <a:ext cx="2727924" cy="16696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ด่านชุมชนครอบคลุม</a:t>
            </a:r>
            <a:endParaRPr lang="en-US" b="1" spc="-140" dirty="0">
              <a:latin typeface="Athiti Medium" panose="00000600000000000000" pitchFamily="2" charset="-34"/>
              <a:cs typeface="Athiti Medium" panose="00000600000000000000" pitchFamily="2" charset="-34"/>
            </a:endParaRPr>
          </a:p>
          <a:p>
            <a:pPr algn="ctr">
              <a:lnSpc>
                <a:spcPct val="150000"/>
              </a:lnSpc>
            </a:pPr>
            <a:r>
              <a:rPr lang="en-US" sz="4400" b="1" spc="-140" dirty="0">
                <a:solidFill>
                  <a:srgbClr val="C00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577 </a:t>
            </a: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หมู่บ้าน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E733A8C6-5C9C-4314-BBAA-05A41EFD6A3B}"/>
              </a:ext>
            </a:extLst>
          </p:cNvPr>
          <p:cNvSpPr/>
          <p:nvPr/>
        </p:nvSpPr>
        <p:spPr>
          <a:xfrm>
            <a:off x="7578672" y="4123915"/>
            <a:ext cx="2727924" cy="16696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จุดตรวจตำรวจ</a:t>
            </a:r>
            <a:endParaRPr lang="en-US" b="1" spc="-140" dirty="0">
              <a:latin typeface="Athiti Medium" panose="00000600000000000000" pitchFamily="2" charset="-34"/>
              <a:cs typeface="Athiti Medium" panose="00000600000000000000" pitchFamily="2" charset="-34"/>
            </a:endParaRPr>
          </a:p>
          <a:p>
            <a:pPr algn="ctr">
              <a:lnSpc>
                <a:spcPct val="150000"/>
              </a:lnSpc>
            </a:pPr>
            <a:r>
              <a:rPr lang="en-US" sz="4400" b="1" spc="-140" dirty="0">
                <a:solidFill>
                  <a:srgbClr val="C00000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11 </a:t>
            </a:r>
            <a:r>
              <a:rPr lang="th-TH" b="1" spc="-140" dirty="0">
                <a:latin typeface="Athiti Medium" panose="00000600000000000000" pitchFamily="2" charset="-34"/>
                <a:cs typeface="Athiti Medium" panose="00000600000000000000" pitchFamily="2" charset="-34"/>
              </a:rPr>
              <a:t>จุด</a:t>
            </a:r>
          </a:p>
        </p:txBody>
      </p:sp>
    </p:spTree>
    <p:extLst>
      <p:ext uri="{BB962C8B-B14F-4D97-AF65-F5344CB8AC3E}">
        <p14:creationId xmlns:p14="http://schemas.microsoft.com/office/powerpoint/2010/main" val="337360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134622"/>
              </p:ext>
            </p:extLst>
          </p:nvPr>
        </p:nvGraphicFramePr>
        <p:xfrm>
          <a:off x="838200" y="1914781"/>
          <a:ext cx="10515600" cy="2940005"/>
        </p:xfrm>
        <a:graphic>
          <a:graphicData uri="http://schemas.openxmlformats.org/drawingml/2006/table">
            <a:tbl>
              <a:tblPr firstRow="1" firstCol="1" bandRow="1">
                <a:tableStyleId>{C083E6E3-FA7D-4D7B-A595-EF9225AFEA82}</a:tableStyleId>
              </a:tblPr>
              <a:tblGrid>
                <a:gridCol w="26604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5515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39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ประเด็น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 2563</a:t>
                      </a:r>
                      <a:endParaRPr lang="en-US" sz="20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524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ลดลงร้อยละ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เทียบกับ ปี พ.ศ.2562 (ไม่เกิน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420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ครั้ง)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254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ผู้บาดเจ็บ</a:t>
                      </a:r>
                      <a:endParaRPr lang="en-US" sz="20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ลดลงร้อยละ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เทียบกับ ปี พ.ศ.2562  (ไม่เกิน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346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ผู้เสียชีวิต</a:t>
                      </a:r>
                      <a:endParaRPr lang="en-US" sz="20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21.0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ต่อ แสนประชากร  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(ประชากร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405</a:t>
                      </a:r>
                      <a:r>
                        <a:rPr lang="en-US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955 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/ ผู้เสียชีวิตไม่เกิน </a:t>
                      </a:r>
                      <a:r>
                        <a:rPr lang="th-TH" sz="2800" b="1" dirty="0">
                          <a:solidFill>
                            <a:srgbClr val="FF0000"/>
                          </a:solidFill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85</a:t>
                      </a:r>
                      <a:r>
                        <a:rPr lang="th-TH" sz="28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8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สถิติการเกิดอุบัติเหตุทางถนนจังหวัดลำพูน ปี 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เป้าหมายการดำเนินงาน ปี 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F949A457-999F-471D-B226-7E73A55246ED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25305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4121591"/>
              </p:ext>
            </p:extLst>
          </p:nvPr>
        </p:nvGraphicFramePr>
        <p:xfrm>
          <a:off x="240942" y="1637810"/>
          <a:ext cx="11710115" cy="422901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2553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895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651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0492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ประเด็น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6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ปี 2562</a:t>
                      </a:r>
                      <a:endParaRPr lang="en-US" sz="24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85551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จำนวนอุบัติเหตุ</a:t>
                      </a:r>
                      <a:endParaRPr lang="en-US" sz="16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443</a:t>
                      </a: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ครั้ง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951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ผู้บาดเจ็บ</a:t>
                      </a:r>
                      <a:endParaRPr lang="en-US" sz="16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365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6047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ผู้เสียชีวิต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จังหวัดลำพูน</a:t>
                      </a:r>
                      <a:endParaRPr lang="en-US" sz="160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40.15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ต่อ แสนประชากร 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cs typeface="TH SarabunIT๙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(ประชากร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405</a:t>
                      </a: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,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955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/ ผู้เสียชีวิต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163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543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เป้าหมาย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อัตราการเสียชีวิต  </a:t>
                      </a:r>
                      <a:r>
                        <a:rPr lang="en-US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24.0</a:t>
                      </a:r>
                      <a:r>
                        <a:rPr lang="en-US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ต่อ แสนประชากร (ผู้เสียชีวิตไม่เกิน </a:t>
                      </a:r>
                      <a:r>
                        <a:rPr lang="th-TH" sz="32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98</a:t>
                      </a:r>
                      <a:r>
                        <a:rPr lang="th-TH" sz="2400" dirty="0">
                          <a:effectLst/>
                          <a:latin typeface="TH SarabunIT๙" panose="020B0500040200020003" pitchFamily="34" charset="-34"/>
                          <a:cs typeface="TH SarabunIT๙" panose="020B0500040200020003" pitchFamily="34" charset="-34"/>
                        </a:rPr>
                        <a:t> คน)</a:t>
                      </a:r>
                      <a:endParaRPr lang="en-US" sz="1600" dirty="0">
                        <a:effectLst/>
                        <a:latin typeface="TH SarabunIT๙" panose="020B0500040200020003" pitchFamily="34" charset="-34"/>
                        <a:ea typeface="Calibri"/>
                        <a:cs typeface="TH SarabunIT๙" panose="020B0500040200020003" pitchFamily="34" charset="-34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191260"/>
            <a:ext cx="121920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900113" algn="l"/>
                <a:tab pos="990600" algn="l"/>
                <a:tab pos="1620838" algn="l"/>
                <a:tab pos="19812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sz="32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TH SarabunIT๙" pitchFamily="34" charset="-34"/>
                <a:ea typeface="Calibri" pitchFamily="34" charset="0"/>
                <a:cs typeface="TH SarabunIT๙" pitchFamily="34" charset="-34"/>
              </a:rPr>
              <a:t>แผนปฏิบัติการป้องกันและลดอุบัติเหตุทางถนนจังหวัดลำพูน พ.ศ.2563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สถิติการเกิดอุบัติเหตุทางถนนจังหวัดลำพูน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พ.ศ.2562 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  <a:tab pos="990600" algn="l"/>
                <a:tab pos="1620838" algn="l"/>
                <a:tab pos="1981200" algn="l"/>
              </a:tabLst>
            </a:pP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เป้าหมายการดำเนินงาน ปี </a:t>
            </a:r>
            <a:r>
              <a:rPr kumimoji="0" lang="th-TH" altLang="en-US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พ.ศ.2563 </a:t>
            </a:r>
            <a:endParaRPr kumimoji="0" lang="th-TH" altLang="en-US" sz="3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DC62E583-D2AC-47E3-82B6-9C00EA085E3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4182187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69941"/>
            <a:ext cx="12192000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แผนปฏิบัติการป้องกันและลดอุบัติเหตุทางถนนจังหวัดลำพูน พ.ศ. 2563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/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ตามแนวทางดำเนินการ 3 ระดับ 5 มาตรการ</a:t>
            </a:r>
            <a:endParaRPr lang="en-US" sz="3600" b="1" dirty="0">
              <a:effectLst/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98487" y="2936383"/>
            <a:ext cx="2113079" cy="175432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 </a:t>
            </a:r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ระดับจังหวัด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 ระดับอำเภอ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 ระดับท้องถิ่น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9119" y="2137893"/>
            <a:ext cx="6625532" cy="3970318"/>
          </a:xfrm>
          <a:prstGeom prst="rect">
            <a:avLst/>
          </a:prstGeom>
          <a:solidFill>
            <a:srgbClr val="92D050"/>
          </a:solidFill>
        </p:spPr>
        <p:txBody>
          <a:bodyPr wrap="none" rtlCol="0">
            <a:spAutoFit/>
          </a:bodyPr>
          <a:lstStyle/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1. มาตรการด้านการบริหารจัดการ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2. ด้านการบังคับใช้กฎหมาย/กวดขันวินัยจราจร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3. การปลูกจิตสำนึก/สร้างวัฒนธรรมความปลอดภัย</a:t>
            </a: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   ในการขับขี่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4. ด้านวิศวกรรมจราจร/ สิ่งแวดล้อม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r>
              <a:rPr lang="th-TH" sz="3600" b="1" dirty="0">
                <a:latin typeface="TH SarabunIT๙" panose="020B0500040200020003" pitchFamily="34" charset="-34"/>
                <a:cs typeface="TH SarabunIT๙" panose="020B0500040200020003" pitchFamily="34" charset="-34"/>
              </a:rPr>
              <a:t>5. การตอบโต้หลังเกิดเหตุ/ระบบการแพทย์ฉุกเฉิน</a:t>
            </a:r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endParaRPr lang="en-US" sz="3600" b="1" dirty="0"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" name="Down Arrow 5"/>
          <p:cNvSpPr/>
          <p:nvPr/>
        </p:nvSpPr>
        <p:spPr>
          <a:xfrm rot="16200000">
            <a:off x="3583547" y="3156724"/>
            <a:ext cx="1010992" cy="13136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xmlns="" id="{24501227-FDE5-49CC-AEC3-279C096F7175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103202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4AF16C20-C0F1-4F50-97DA-BE4AAD4E0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9" r="2221" b="1718"/>
          <a:stretch/>
        </p:blipFill>
        <p:spPr>
          <a:xfrm rot="16200000">
            <a:off x="2902134" y="-2902133"/>
            <a:ext cx="6387738" cy="12191999"/>
          </a:xfrm>
          <a:prstGeom prst="rect">
            <a:avLst/>
          </a:prstGeom>
        </p:spPr>
      </p:pic>
      <p:sp>
        <p:nvSpPr>
          <p:cNvPr id="3" name="Rectangle 11">
            <a:extLst>
              <a:ext uri="{FF2B5EF4-FFF2-40B4-BE49-F238E27FC236}">
                <a16:creationId xmlns:a16="http://schemas.microsoft.com/office/drawing/2014/main" xmlns="" id="{106B4F28-3674-404F-B57D-C451006FEA70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20033500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C969E3AC-43CF-47A0-A69A-2260A21D894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65" r="2168" b="1905"/>
          <a:stretch/>
        </p:blipFill>
        <p:spPr>
          <a:xfrm rot="16200000">
            <a:off x="3343278" y="-3343277"/>
            <a:ext cx="5505451" cy="12192001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EE68F46C-27C5-4DB9-9073-22E636CA647C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1229303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5ECEDE93-6FAD-47D3-914B-E29D08C3218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1" r="2331" b="2790"/>
          <a:stretch/>
        </p:blipFill>
        <p:spPr>
          <a:xfrm rot="16200000">
            <a:off x="2895601" y="-2895599"/>
            <a:ext cx="6400800" cy="12191998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B59F3AD2-3EA7-4A55-B384-C71CA4E625E1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93706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D6DA06FC-EC36-43D3-9D94-82BC7FBF30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48" r="1959" b="1666"/>
          <a:stretch/>
        </p:blipFill>
        <p:spPr>
          <a:xfrm rot="16200000">
            <a:off x="4483279" y="-4483283"/>
            <a:ext cx="3200402" cy="12166962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0E2DDDB9-06CA-41B0-99C5-CDE51D305192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2849893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>
            <a:extLst>
              <a:ext uri="{FF2B5EF4-FFF2-40B4-BE49-F238E27FC236}">
                <a16:creationId xmlns:a16="http://schemas.microsoft.com/office/drawing/2014/main" xmlns="" id="{7BA3B8E5-2886-4008-874B-0056D8D4B0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61" r="2118" b="1988"/>
          <a:stretch/>
        </p:blipFill>
        <p:spPr>
          <a:xfrm rot="16200000">
            <a:off x="2828925" y="-2879548"/>
            <a:ext cx="6534151" cy="12192001"/>
          </a:xfrm>
          <a:prstGeom prst="rect">
            <a:avLst/>
          </a:prstGeom>
        </p:spPr>
      </p:pic>
      <p:sp>
        <p:nvSpPr>
          <p:cNvPr id="4" name="Rectangle 11">
            <a:extLst>
              <a:ext uri="{FF2B5EF4-FFF2-40B4-BE49-F238E27FC236}">
                <a16:creationId xmlns:a16="http://schemas.microsoft.com/office/drawing/2014/main" xmlns="" id="{662824F4-A760-4CC1-8661-37006F49ACE9}"/>
              </a:ext>
            </a:extLst>
          </p:cNvPr>
          <p:cNvSpPr/>
          <p:nvPr/>
        </p:nvSpPr>
        <p:spPr>
          <a:xfrm>
            <a:off x="3470695" y="6489617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h-TH" sz="2000" dirty="0">
                <a:solidFill>
                  <a:srgbClr val="FFFFFF"/>
                </a:solidFill>
                <a:latin typeface="Athiti Medium" panose="00000600000000000000" pitchFamily="2" charset="-34"/>
                <a:cs typeface="Athiti Medium" panose="00000600000000000000" pitchFamily="2" charset="-34"/>
              </a:rPr>
              <a:t>สำนักงานป้องกันและบรรเทาสาธารณภัยจังหวัดลำพูน</a:t>
            </a:r>
          </a:p>
        </p:txBody>
      </p:sp>
    </p:spTree>
    <p:extLst>
      <p:ext uri="{BB962C8B-B14F-4D97-AF65-F5344CB8AC3E}">
        <p14:creationId xmlns:p14="http://schemas.microsoft.com/office/powerpoint/2010/main" val="3178061388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VTI">
  <a:themeElements>
    <a:clrScheme name="AnalogousFromLightSeedRightStep">
      <a:dk1>
        <a:srgbClr val="000000"/>
      </a:dk1>
      <a:lt1>
        <a:srgbClr val="FFFFFF"/>
      </a:lt1>
      <a:dk2>
        <a:srgbClr val="274124"/>
      </a:dk2>
      <a:lt2>
        <a:srgbClr val="EAEAEE"/>
      </a:lt2>
      <a:accent1>
        <a:srgbClr val="9FA54C"/>
      </a:accent1>
      <a:accent2>
        <a:srgbClr val="76B03A"/>
      </a:accent2>
      <a:accent3>
        <a:srgbClr val="3CB72F"/>
      </a:accent3>
      <a:accent4>
        <a:srgbClr val="2FB75B"/>
      </a:accent4>
      <a:accent5>
        <a:srgbClr val="34B392"/>
      </a:accent5>
      <a:accent6>
        <a:srgbClr val="29AEC6"/>
      </a:accent6>
      <a:hlink>
        <a:srgbClr val="837FBA"/>
      </a:hlink>
      <a:folHlink>
        <a:srgbClr val="848484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VTI" id="{ABE3C30C-0FC0-4450-828E-52DE70F1BCCB}" vid="{A6E2497D-935A-4CFD-B9FD-6DCB15FA68B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274</TotalTime>
  <Words>694</Words>
  <Application>Microsoft Office PowerPoint</Application>
  <PresentationFormat>Custom</PresentationFormat>
  <Paragraphs>113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Athiti SemiBold</vt:lpstr>
      <vt:lpstr>Athiti Medium</vt:lpstr>
      <vt:lpstr>Calibri</vt:lpstr>
      <vt:lpstr>Times New Roman</vt:lpstr>
      <vt:lpstr>TH SarabunIT๙</vt:lpstr>
      <vt:lpstr>Calibri Light</vt:lpstr>
      <vt:lpstr>Angsana New</vt:lpstr>
      <vt:lpstr>RetrospectVTI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ความสำคัญของการตรวจจับความเร็ว</dc:title>
  <dc:creator>KAWEEWAT HOLTBY</dc:creator>
  <cp:lastModifiedBy>HP</cp:lastModifiedBy>
  <cp:revision>30</cp:revision>
  <cp:lastPrinted>2019-12-14T03:54:17Z</cp:lastPrinted>
  <dcterms:created xsi:type="dcterms:W3CDTF">2019-11-20T10:52:49Z</dcterms:created>
  <dcterms:modified xsi:type="dcterms:W3CDTF">2019-12-20T02:42:53Z</dcterms:modified>
</cp:coreProperties>
</file>