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20" r:id="rId2"/>
    <p:sldMasterId id="2147483726" r:id="rId3"/>
    <p:sldMasterId id="2147483738" r:id="rId4"/>
  </p:sldMasterIdLst>
  <p:notesMasterIdLst>
    <p:notesMasterId r:id="rId15"/>
  </p:notesMasterIdLst>
  <p:handoutMasterIdLst>
    <p:handoutMasterId r:id="rId16"/>
  </p:handoutMasterIdLst>
  <p:sldIdLst>
    <p:sldId id="312" r:id="rId5"/>
    <p:sldId id="314" r:id="rId6"/>
    <p:sldId id="334" r:id="rId7"/>
    <p:sldId id="331" r:id="rId8"/>
    <p:sldId id="258" r:id="rId9"/>
    <p:sldId id="259" r:id="rId10"/>
    <p:sldId id="256" r:id="rId11"/>
    <p:sldId id="337" r:id="rId12"/>
    <p:sldId id="338" r:id="rId13"/>
    <p:sldId id="340" r:id="rId14"/>
  </p:sldIdLst>
  <p:sldSz cx="9144000" cy="6858000" type="screen4x3"/>
  <p:notesSz cx="9926638" cy="67976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CCFFFF"/>
    <a:srgbClr val="FFFF99"/>
    <a:srgbClr val="66FFFF"/>
    <a:srgbClr val="FF99FF"/>
    <a:srgbClr val="FFFFCC"/>
    <a:srgbClr val="FFCC00"/>
    <a:srgbClr val="0000CC"/>
    <a:srgbClr val="0066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สไตล์สีอ่อน 3 - เน้น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สไตล์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27F97BB-C833-4FB7-BDE5-3F7075034690}" styleName="สไตล์ธีม 2 - เน้น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30" autoAdjust="0"/>
    <p:restoredTop sz="94384" autoAdjust="0"/>
  </p:normalViewPr>
  <p:slideViewPr>
    <p:cSldViewPr>
      <p:cViewPr>
        <p:scale>
          <a:sx n="81" d="100"/>
          <a:sy n="81" d="100"/>
        </p:scale>
        <p:origin x="-97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67FA0-C0AB-4985-A59E-24E18CED21FF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8F3B0-0256-4694-8033-967279612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7046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8" y="3"/>
            <a:ext cx="4301543" cy="339884"/>
          </a:xfrm>
          <a:prstGeom prst="rect">
            <a:avLst/>
          </a:prstGeom>
        </p:spPr>
        <p:txBody>
          <a:bodyPr vert="horz" lIns="90951" tIns="45476" rIns="90951" bIns="4547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622806" y="3"/>
            <a:ext cx="4301543" cy="339884"/>
          </a:xfrm>
          <a:prstGeom prst="rect">
            <a:avLst/>
          </a:prstGeom>
        </p:spPr>
        <p:txBody>
          <a:bodyPr vert="horz" lIns="90951" tIns="45476" rIns="90951" bIns="45476" rtlCol="0"/>
          <a:lstStyle>
            <a:lvl1pPr algn="r">
              <a:defRPr sz="1200"/>
            </a:lvl1pPr>
          </a:lstStyle>
          <a:p>
            <a:fld id="{48E038D1-A4FD-463A-B055-0B4C6A93DC93}" type="datetimeFigureOut">
              <a:rPr lang="en-US" smtClean="0"/>
              <a:pPr/>
              <a:t>12/18/2019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1" tIns="45476" rIns="90951" bIns="45476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92665" y="3228899"/>
            <a:ext cx="7941310" cy="3058954"/>
          </a:xfrm>
          <a:prstGeom prst="rect">
            <a:avLst/>
          </a:prstGeom>
        </p:spPr>
        <p:txBody>
          <a:bodyPr vert="horz" lIns="90951" tIns="45476" rIns="90951" bIns="45476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8" y="6456615"/>
            <a:ext cx="4301543" cy="339884"/>
          </a:xfrm>
          <a:prstGeom prst="rect">
            <a:avLst/>
          </a:prstGeom>
        </p:spPr>
        <p:txBody>
          <a:bodyPr vert="horz" lIns="90951" tIns="45476" rIns="90951" bIns="4547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622806" y="6456615"/>
            <a:ext cx="4301543" cy="339884"/>
          </a:xfrm>
          <a:prstGeom prst="rect">
            <a:avLst/>
          </a:prstGeom>
        </p:spPr>
        <p:txBody>
          <a:bodyPr vert="horz" lIns="90951" tIns="45476" rIns="90951" bIns="45476" rtlCol="0" anchor="b"/>
          <a:lstStyle>
            <a:lvl1pPr algn="r">
              <a:defRPr sz="1200"/>
            </a:lvl1pPr>
          </a:lstStyle>
          <a:p>
            <a:fld id="{62437B62-D1AB-441E-BDC6-A7FEBFF3E8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196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4747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30018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2045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 userDrawn="1"/>
        </p:nvSpPr>
        <p:spPr>
          <a:xfrm>
            <a:off x="0" y="3429000"/>
            <a:ext cx="9144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/>
          </a:p>
        </p:txBody>
      </p:sp>
      <p:sp>
        <p:nvSpPr>
          <p:cNvPr id="5" name="Rectangle 1"/>
          <p:cNvSpPr/>
          <p:nvPr userDrawn="1"/>
        </p:nvSpPr>
        <p:spPr>
          <a:xfrm>
            <a:off x="2116137" y="1123951"/>
            <a:ext cx="4895851" cy="4610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dirty="0"/>
          </a:p>
        </p:txBody>
      </p:sp>
      <p:sp>
        <p:nvSpPr>
          <p:cNvPr id="6" name="Rectangle 4"/>
          <p:cNvSpPr/>
          <p:nvPr userDrawn="1"/>
        </p:nvSpPr>
        <p:spPr>
          <a:xfrm>
            <a:off x="2116137" y="2"/>
            <a:ext cx="4895851" cy="2603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/>
          </a:p>
        </p:txBody>
      </p:sp>
      <p:sp>
        <p:nvSpPr>
          <p:cNvPr id="7" name="Rectangle 5"/>
          <p:cNvSpPr/>
          <p:nvPr userDrawn="1"/>
        </p:nvSpPr>
        <p:spPr>
          <a:xfrm>
            <a:off x="2116137" y="6597651"/>
            <a:ext cx="4895851" cy="260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/>
          </a:p>
        </p:txBody>
      </p:sp>
      <p:pic>
        <p:nvPicPr>
          <p:cNvPr id="8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156077" y="1540936"/>
            <a:ext cx="815975" cy="241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116108" y="4066024"/>
            <a:ext cx="4896544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2116108" y="4834109"/>
            <a:ext cx="4896544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0815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 userDrawn="1"/>
        </p:nvSpPr>
        <p:spPr>
          <a:xfrm>
            <a:off x="-3175" y="0"/>
            <a:ext cx="1584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/>
          </a:p>
        </p:txBody>
      </p:sp>
      <p:pic>
        <p:nvPicPr>
          <p:cNvPr id="3" name="Picture 2" descr="E:\002-KIMS BUSINESS\007-02-Fullslidesppt-Contents\20161228\02-edu\bulb-item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8988" y="1250951"/>
            <a:ext cx="1584325" cy="468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3"/>
          <a:srcRect r="50000"/>
          <a:stretch>
            <a:fillRect/>
          </a:stretch>
        </p:blipFill>
        <p:spPr bwMode="auto">
          <a:xfrm>
            <a:off x="788988" y="1250951"/>
            <a:ext cx="792163" cy="468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4820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6618819"/>
            <a:ext cx="9144000" cy="239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952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0" y="164638"/>
            <a:ext cx="9144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0" y="932723"/>
            <a:ext cx="9144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898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 userDrawn="1"/>
        </p:nvSpPr>
        <p:spPr>
          <a:xfrm>
            <a:off x="0" y="4533902"/>
            <a:ext cx="9144000" cy="2324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/>
          </a:p>
        </p:txBody>
      </p:sp>
      <p:sp>
        <p:nvSpPr>
          <p:cNvPr id="5" name="Oval 3"/>
          <p:cNvSpPr/>
          <p:nvPr userDrawn="1"/>
        </p:nvSpPr>
        <p:spPr>
          <a:xfrm>
            <a:off x="4043365" y="3812120"/>
            <a:ext cx="1081087" cy="1441449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/>
          </a:p>
        </p:txBody>
      </p:sp>
      <p:pic>
        <p:nvPicPr>
          <p:cNvPr id="6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08488" y="4013202"/>
            <a:ext cx="350837" cy="103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0" y="164638"/>
            <a:ext cx="9144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0" y="932723"/>
            <a:ext cx="9144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74954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47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7738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545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6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931955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0767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5787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2913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3964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9887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7348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109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85456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41629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31168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082048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0012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4149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63913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59308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62430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20231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99323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2847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25621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9610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93641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07277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57052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1263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18/12/62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82919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1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3" r:id="rId2"/>
    <p:sldLayoutId id="2147483724" r:id="rId3"/>
    <p:sldLayoutId id="2147483725" r:id="rId4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 Unicode MS" pitchFamily="34" charset="-128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5pPr>
      <a:lvl6pPr marL="457189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6pPr>
      <a:lvl7pPr marL="914377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7pPr>
      <a:lvl8pPr marL="1371566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8pPr>
      <a:lvl9pPr marL="1828754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9pPr>
    </p:titleStyle>
    <p:bodyStyle>
      <a:lvl1pPr marL="342891" indent="-342891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1pPr>
      <a:lvl2pPr marL="742932" indent="-285744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2pPr>
      <a:lvl3pPr marL="1142971" indent="-228594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3pPr>
      <a:lvl4pPr marL="1600160" indent="-228594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4pPr>
      <a:lvl5pPr marL="2057349" indent="-228594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5pPr>
      <a:lvl6pPr marL="2514537" indent="-228594" algn="l" defTabSz="91437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0E85981-AEE3-42CA-8ECD-E5C6F4C85C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18/12/62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48736B0-27DF-4280-8969-133DFAF79C0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046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94F7D-0A2A-4B61-B043-397E4ACA3874}" type="datetimeFigureOut">
              <a:rPr lang="th-TH" smtClean="0"/>
              <a:t>18/12/62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A2A8C-2B87-4376-B816-FCB6E06EB2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5240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8640"/>
            <a:ext cx="865707" cy="86570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5780" y="148773"/>
            <a:ext cx="752704" cy="824049"/>
          </a:xfrm>
          <a:prstGeom prst="rect">
            <a:avLst/>
          </a:prstGeom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1716486" y="79923"/>
            <a:ext cx="5832648" cy="9756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ผลการเบิกจ่ายเงินงบประมาณของจังหวัดลำพูน ประจำปีงบประมาณ พ.ศ. 2563</a:t>
            </a:r>
            <a:r>
              <a:rPr lang="th-TH" alt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ข้อมูลตั้งแต่วันที่ 1 ตุลาคม 2562 ถึงวันที่ 13 ธันวาคม 2562</a:t>
            </a:r>
          </a:p>
          <a:p>
            <a:r>
              <a:rPr lang="th-TH" altLang="th-TH" sz="28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ภาพรวม</a:t>
            </a:r>
            <a:endParaRPr lang="en-US" altLang="th-TH" sz="2800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B2F7A4A3-F4CC-4440-BB50-FE6E03D3C2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169" y="1258618"/>
            <a:ext cx="7920880" cy="5468891"/>
          </a:xfrm>
          <a:prstGeom prst="roundRect">
            <a:avLst>
              <a:gd name="adj" fmla="val 4340"/>
            </a:avLst>
          </a:prstGeom>
        </p:spPr>
      </p:pic>
      <p:sp>
        <p:nvSpPr>
          <p:cNvPr id="15" name="สี่เหลี่ยมผืนผ้า: มุมมน 14">
            <a:extLst>
              <a:ext uri="{FF2B5EF4-FFF2-40B4-BE49-F238E27FC236}">
                <a16:creationId xmlns="" xmlns:a16="http://schemas.microsoft.com/office/drawing/2014/main" id="{50531E84-7769-4E46-B4B7-EC9C0FD9A191}"/>
              </a:ext>
            </a:extLst>
          </p:cNvPr>
          <p:cNvSpPr/>
          <p:nvPr/>
        </p:nvSpPr>
        <p:spPr>
          <a:xfrm>
            <a:off x="3271552" y="3013723"/>
            <a:ext cx="756000" cy="2880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51.73%</a:t>
            </a:r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คำบรรยายภาพ: วงรี 15">
            <a:extLst>
              <a:ext uri="{FF2B5EF4-FFF2-40B4-BE49-F238E27FC236}">
                <a16:creationId xmlns="" xmlns:a16="http://schemas.microsoft.com/office/drawing/2014/main" id="{F8A4AB2A-0A0F-4A4B-B3B7-E1AA1A85B775}"/>
              </a:ext>
            </a:extLst>
          </p:cNvPr>
          <p:cNvSpPr/>
          <p:nvPr/>
        </p:nvSpPr>
        <p:spPr>
          <a:xfrm>
            <a:off x="4029353" y="2420888"/>
            <a:ext cx="396000" cy="396000"/>
          </a:xfrm>
          <a:prstGeom prst="wedgeEllipseCallout">
            <a:avLst>
              <a:gd name="adj1" fmla="val -58326"/>
              <a:gd name="adj2" fmla="val 55280"/>
            </a:avLst>
          </a:prstGeom>
          <a:solidFill>
            <a:srgbClr val="FF99FF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39</a:t>
            </a:r>
          </a:p>
        </p:txBody>
      </p:sp>
      <p:sp>
        <p:nvSpPr>
          <p:cNvPr id="28" name="คำบรรยายภาพ: วงรี 27">
            <a:extLst>
              <a:ext uri="{FF2B5EF4-FFF2-40B4-BE49-F238E27FC236}">
                <a16:creationId xmlns="" xmlns:a16="http://schemas.microsoft.com/office/drawing/2014/main" id="{F2887BE2-E1C5-4516-9D16-E7B70140D42D}"/>
              </a:ext>
            </a:extLst>
          </p:cNvPr>
          <p:cNvSpPr/>
          <p:nvPr/>
        </p:nvSpPr>
        <p:spPr>
          <a:xfrm>
            <a:off x="5694516" y="3620886"/>
            <a:ext cx="396000" cy="396000"/>
          </a:xfrm>
          <a:prstGeom prst="wedgeEllipseCallout">
            <a:avLst>
              <a:gd name="adj1" fmla="val -58326"/>
              <a:gd name="adj2" fmla="val 55280"/>
            </a:avLst>
          </a:prstGeom>
          <a:solidFill>
            <a:srgbClr val="FF99FF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62</a:t>
            </a:r>
          </a:p>
        </p:txBody>
      </p:sp>
      <p:sp>
        <p:nvSpPr>
          <p:cNvPr id="29" name="คำบรรยายภาพ: วงรี 28">
            <a:extLst>
              <a:ext uri="{FF2B5EF4-FFF2-40B4-BE49-F238E27FC236}">
                <a16:creationId xmlns="" xmlns:a16="http://schemas.microsoft.com/office/drawing/2014/main" id="{64CF4AFE-6D90-4476-9E9A-1B9E2E95CE27}"/>
              </a:ext>
            </a:extLst>
          </p:cNvPr>
          <p:cNvSpPr/>
          <p:nvPr/>
        </p:nvSpPr>
        <p:spPr>
          <a:xfrm>
            <a:off x="7805548" y="2434659"/>
            <a:ext cx="396000" cy="396000"/>
          </a:xfrm>
          <a:prstGeom prst="wedgeEllipseCallout">
            <a:avLst>
              <a:gd name="adj1" fmla="val -58326"/>
              <a:gd name="adj2" fmla="val 55280"/>
            </a:avLst>
          </a:prstGeom>
          <a:solidFill>
            <a:srgbClr val="FF99FF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39</a:t>
            </a:r>
          </a:p>
        </p:txBody>
      </p:sp>
      <p:sp>
        <p:nvSpPr>
          <p:cNvPr id="19" name="สี่เหลี่ยมผืนผ้า 2">
            <a:extLst>
              <a:ext uri="{FF2B5EF4-FFF2-40B4-BE49-F238E27FC236}">
                <a16:creationId xmlns="" xmlns:a16="http://schemas.microsoft.com/office/drawing/2014/main" id="{B35F9A2E-588F-4BD8-884C-27001997DD0A}"/>
              </a:ext>
            </a:extLst>
          </p:cNvPr>
          <p:cNvSpPr/>
          <p:nvPr/>
        </p:nvSpPr>
        <p:spPr>
          <a:xfrm>
            <a:off x="937048" y="1258618"/>
            <a:ext cx="125707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</a:p>
        </p:txBody>
      </p:sp>
      <p:sp>
        <p:nvSpPr>
          <p:cNvPr id="14" name="สี่เหลี่ยมผืนผ้า: มุมมน 13">
            <a:extLst>
              <a:ext uri="{FF2B5EF4-FFF2-40B4-BE49-F238E27FC236}">
                <a16:creationId xmlns="" xmlns:a16="http://schemas.microsoft.com/office/drawing/2014/main" id="{B299912A-12D9-425D-A669-A611E1C68D81}"/>
              </a:ext>
            </a:extLst>
          </p:cNvPr>
          <p:cNvSpPr/>
          <p:nvPr/>
        </p:nvSpPr>
        <p:spPr>
          <a:xfrm>
            <a:off x="5229136" y="4509120"/>
            <a:ext cx="756000" cy="2880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17.54%</a:t>
            </a:r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สี่เหลี่ยมผืนผ้า: มุมมน 16">
            <a:extLst>
              <a:ext uri="{FF2B5EF4-FFF2-40B4-BE49-F238E27FC236}">
                <a16:creationId xmlns="" xmlns:a16="http://schemas.microsoft.com/office/drawing/2014/main" id="{516A5AFA-3B0C-407A-AD8B-19526777A90B}"/>
              </a:ext>
            </a:extLst>
          </p:cNvPr>
          <p:cNvSpPr/>
          <p:nvPr/>
        </p:nvSpPr>
        <p:spPr>
          <a:xfrm>
            <a:off x="7211548" y="3013723"/>
            <a:ext cx="756000" cy="2880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48.52%</a:t>
            </a:r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09971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="" xmlns:a16="http://schemas.microsoft.com/office/drawing/2014/main" id="{8977C042-0FC0-4BEA-90AF-A4A64CA4F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8" y="116632"/>
            <a:ext cx="8705843" cy="666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04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8640"/>
            <a:ext cx="865707" cy="86570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7735" y="230298"/>
            <a:ext cx="752704" cy="824049"/>
          </a:xfrm>
          <a:prstGeom prst="rect">
            <a:avLst/>
          </a:prstGeom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1279083" y="123939"/>
            <a:ext cx="6746313" cy="10367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ผลการใช้จ่ายเงินงบประมาณของจังหวัดลำพูน</a:t>
            </a:r>
            <a:r>
              <a:rPr lang="en-US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พ.ศ. 2562</a:t>
            </a:r>
            <a:br>
              <a:rPr lang="th-TH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ข้อมูลตั้งแต่วันที่ 1 ตุลาคม 2561  ถึงวันที่ 13 ธันวาคม 2562</a:t>
            </a:r>
            <a:endParaRPr lang="en-US" altLang="th-TH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altLang="th-TH" sz="24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งบกรมจังหวัด (งบยุทธศาสตร์)</a:t>
            </a:r>
            <a:endParaRPr lang="th-TH" altLang="th-TH" sz="2000" b="1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สี่เหลี่ยมผืนผ้า 2">
            <a:extLst>
              <a:ext uri="{FF2B5EF4-FFF2-40B4-BE49-F238E27FC236}">
                <a16:creationId xmlns="" xmlns:a16="http://schemas.microsoft.com/office/drawing/2014/main" id="{2FE091A4-B8B0-45B0-B001-E0B63AD65549}"/>
              </a:ext>
            </a:extLst>
          </p:cNvPr>
          <p:cNvSpPr/>
          <p:nvPr/>
        </p:nvSpPr>
        <p:spPr>
          <a:xfrm>
            <a:off x="467544" y="1236221"/>
            <a:ext cx="137730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</a:p>
        </p:txBody>
      </p:sp>
      <p:pic>
        <p:nvPicPr>
          <p:cNvPr id="2" name="รูปภาพ 1">
            <a:extLst>
              <a:ext uri="{FF2B5EF4-FFF2-40B4-BE49-F238E27FC236}">
                <a16:creationId xmlns="" xmlns:a16="http://schemas.microsoft.com/office/drawing/2014/main" id="{7F10AE18-57ED-42F6-87A2-CFB365226F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1605489"/>
            <a:ext cx="8064896" cy="4847518"/>
          </a:xfrm>
          <a:prstGeom prst="roundRect">
            <a:avLst>
              <a:gd name="adj" fmla="val 7595"/>
            </a:avLst>
          </a:prstGeom>
        </p:spPr>
      </p:pic>
      <p:sp>
        <p:nvSpPr>
          <p:cNvPr id="17" name="สี่เหลี่ยมผืนผ้า: มุมมน 16">
            <a:extLst>
              <a:ext uri="{FF2B5EF4-FFF2-40B4-BE49-F238E27FC236}">
                <a16:creationId xmlns="" xmlns:a16="http://schemas.microsoft.com/office/drawing/2014/main" id="{67F72CC5-E62C-49FA-AA4F-F2104EDC62D2}"/>
              </a:ext>
            </a:extLst>
          </p:cNvPr>
          <p:cNvSpPr/>
          <p:nvPr/>
        </p:nvSpPr>
        <p:spPr>
          <a:xfrm>
            <a:off x="6588224" y="4365104"/>
            <a:ext cx="1152128" cy="504056"/>
          </a:xfrm>
          <a:prstGeom prst="roundRect">
            <a:avLst/>
          </a:prstGeom>
          <a:solidFill>
            <a:srgbClr val="FF33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10.40%</a:t>
            </a:r>
            <a:endParaRPr lang="th-TH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9" name="สี่เหลี่ยมผืนผ้า 2">
            <a:extLst>
              <a:ext uri="{FF2B5EF4-FFF2-40B4-BE49-F238E27FC236}">
                <a16:creationId xmlns="" xmlns:a16="http://schemas.microsoft.com/office/drawing/2014/main" id="{195DAF43-1A85-4F0C-B488-8598FFBBEFED}"/>
              </a:ext>
            </a:extLst>
          </p:cNvPr>
          <p:cNvSpPr/>
          <p:nvPr/>
        </p:nvSpPr>
        <p:spPr>
          <a:xfrm>
            <a:off x="5555080" y="6375442"/>
            <a:ext cx="3442886" cy="442674"/>
          </a:xfrm>
          <a:prstGeom prst="round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 งบรายจ่ายประจำ ยังไม่ได้รับจัดสรรงบลงทุน</a:t>
            </a:r>
          </a:p>
        </p:txBody>
      </p:sp>
    </p:spTree>
    <p:extLst>
      <p:ext uri="{BB962C8B-B14F-4D97-AF65-F5344CB8AC3E}">
        <p14:creationId xmlns:p14="http://schemas.microsoft.com/office/powerpoint/2010/main" val="3795735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8640"/>
            <a:ext cx="865707" cy="86570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8781" y="188640"/>
            <a:ext cx="752704" cy="824049"/>
          </a:xfrm>
          <a:prstGeom prst="rect">
            <a:avLst/>
          </a:prstGeom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1655676" y="133674"/>
            <a:ext cx="5832648" cy="9756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หน่วยงานที่เบิกจ่ายรายจ่ายประจำเป็น 10 ลำดับสุดท้าย</a:t>
            </a:r>
            <a:br>
              <a:rPr lang="th-TH" alt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ข้อมูลตั้งแต่วันที่ 1 ตุลาคม 2561 ถึง วันที่ 13 ธันวาคม 2562</a:t>
            </a:r>
            <a:endParaRPr lang="en-US" alt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ชื่อเรื่อง 1"/>
          <p:cNvSpPr>
            <a:spLocks noGrp="1"/>
          </p:cNvSpPr>
          <p:nvPr/>
        </p:nvSpPr>
        <p:spPr>
          <a:xfrm>
            <a:off x="3707904" y="6464697"/>
            <a:ext cx="7107238" cy="420687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9pPr>
            <a:extLst/>
          </a:lstStyle>
          <a:p>
            <a:pPr algn="ctr" eaLnBrk="1" hangingPunct="1">
              <a:defRPr/>
            </a:pPr>
            <a:r>
              <a:rPr lang="th-TH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 ระบบบริหารการคลังภาครัฐ</a:t>
            </a:r>
            <a:r>
              <a:rPr lang="en-US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แบบอิเล็กทรอนิกส์ </a:t>
            </a:r>
            <a:r>
              <a:rPr lang="en-US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(GFMIS)</a:t>
            </a:r>
            <a:endParaRPr lang="th-TH" sz="1600" b="1" dirty="0">
              <a:solidFill>
                <a:schemeClr val="tx1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="" xmlns:a16="http://schemas.microsoft.com/office/drawing/2014/main" id="{D5869275-0BBF-45B1-B79A-B0146D0FE478}"/>
              </a:ext>
            </a:extLst>
          </p:cNvPr>
          <p:cNvSpPr txBox="1"/>
          <p:nvPr/>
        </p:nvSpPr>
        <p:spPr>
          <a:xfrm>
            <a:off x="6354013" y="1212732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 เรียงลำดับจากน้อยไปมาก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="" xmlns:a16="http://schemas.microsoft.com/office/drawing/2014/main" id="{D9661A68-123A-4582-A3AB-04879134C7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520" y="1540188"/>
            <a:ext cx="8384960" cy="486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408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8640"/>
            <a:ext cx="865707" cy="86570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8781" y="188640"/>
            <a:ext cx="752704" cy="824049"/>
          </a:xfrm>
          <a:prstGeom prst="rect">
            <a:avLst/>
          </a:prstGeom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1655676" y="223380"/>
            <a:ext cx="5832648" cy="9756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ผลการเบิกจ่ายของหน่วยงานที่รับจัดสรรงบลงทุน</a:t>
            </a:r>
            <a:br>
              <a:rPr lang="th-TH" alt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ข้อมูลตั้งแต่วันที่ 1 ตุลาคม 2561 ถึง วันที่ 13 ธันวาคม 2562</a:t>
            </a:r>
            <a:endParaRPr lang="en-US" alt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ชื่อเรื่อง 1"/>
          <p:cNvSpPr>
            <a:spLocks noGrp="1"/>
          </p:cNvSpPr>
          <p:nvPr/>
        </p:nvSpPr>
        <p:spPr>
          <a:xfrm>
            <a:off x="3707904" y="6464697"/>
            <a:ext cx="7107238" cy="420687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Gill Sans MT" pitchFamily="34" charset="0"/>
                <a:cs typeface="Cordia New" pitchFamily="34" charset="-34"/>
              </a:defRPr>
            </a:lvl9pPr>
            <a:extLst/>
          </a:lstStyle>
          <a:p>
            <a:pPr algn="ctr" eaLnBrk="1" hangingPunct="1">
              <a:defRPr/>
            </a:pPr>
            <a:r>
              <a:rPr lang="th-TH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 ระบบบริหารการคลังภาครัฐ</a:t>
            </a:r>
            <a:r>
              <a:rPr lang="en-US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แบบอิเล็กทรอนิกส์ </a:t>
            </a:r>
            <a:r>
              <a:rPr lang="en-US" sz="1600" b="1" dirty="0">
                <a:solidFill>
                  <a:schemeClr val="tx1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(GFMIS)</a:t>
            </a:r>
            <a:endParaRPr lang="th-TH" sz="1600" b="1" dirty="0">
              <a:solidFill>
                <a:schemeClr val="tx1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="" xmlns:a16="http://schemas.microsoft.com/office/drawing/2014/main" id="{D5869275-0BBF-45B1-B79A-B0146D0FE478}"/>
              </a:ext>
            </a:extLst>
          </p:cNvPr>
          <p:cNvSpPr txBox="1"/>
          <p:nvPr/>
        </p:nvSpPr>
        <p:spPr>
          <a:xfrm>
            <a:off x="6516216" y="1772170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 เรียงลำดับจากน้อยไปมาก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="" xmlns:a16="http://schemas.microsoft.com/office/drawing/2014/main" id="{C656CD0C-8B51-45DB-93B2-7CD061DA1F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2204864"/>
            <a:ext cx="8751042" cy="239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90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2071678"/>
            <a:ext cx="92913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/>
                <a:solidFill>
                  <a:srgbClr val="9BBB59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เพื่อความ</a:t>
            </a:r>
            <a:r>
              <a:rPr kumimoji="0" lang="th-TH" sz="3600" b="1" i="0" u="none" strike="noStrike" kern="1200" cap="none" spc="0" normalizeH="0" baseline="0" noProof="0" dirty="0">
                <a:ln/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รวดเร็ว</a:t>
            </a:r>
            <a:r>
              <a:rPr kumimoji="0" lang="th-TH" sz="3600" b="1" i="0" u="none" strike="noStrike" kern="1200" cap="none" spc="0" normalizeH="0" baseline="0" noProof="0" dirty="0">
                <a:ln/>
                <a:solidFill>
                  <a:srgbClr val="9BBB59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 </a:t>
            </a:r>
            <a:r>
              <a:rPr kumimoji="0" lang="th-TH" sz="3200" b="1" i="0" u="none" strike="noStrike" kern="1200" cap="none" spc="-50" normalizeH="0" baseline="0" noProof="0" dirty="0">
                <a:ln/>
                <a:solidFill>
                  <a:srgbClr val="9BBB59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สอดคล้องกับสถานการณ์และ </a:t>
            </a:r>
            <a:r>
              <a:rPr kumimoji="0" lang="th-TH" sz="3200" b="1" i="0" u="none" strike="noStrike" kern="1200" cap="none" spc="-50" normalizeH="0" baseline="0" noProof="0" dirty="0" err="1">
                <a:ln/>
                <a:solidFill>
                  <a:srgbClr val="9BBB59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งป</a:t>
            </a:r>
            <a:r>
              <a:rPr kumimoji="0" lang="th-TH" sz="3200" b="1" i="0" u="none" strike="noStrike" kern="1200" cap="none" spc="-50" normalizeH="0" baseline="0" noProof="0" dirty="0">
                <a:ln/>
                <a:solidFill>
                  <a:srgbClr val="9BBB59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ม.ที่ได้รับในกรณีต่าง ๆ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85720" y="285728"/>
            <a:ext cx="8643998" cy="1508105"/>
          </a:xfrm>
          <a:prstGeom prst="rect">
            <a:avLst/>
          </a:prstGeom>
          <a:ln w="539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/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แนวทางปฏิบัติเกี่ยวกับ</a:t>
            </a:r>
            <a:r>
              <a:rPr kumimoji="0" lang="th-TH" sz="4400" b="1" i="0" u="none" strike="noStrike" kern="1200" cap="none" spc="0" normalizeH="0" baseline="0" noProof="0" dirty="0">
                <a:ln/>
                <a:solidFill>
                  <a:srgbClr val="00B0F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การเตรียมการจัดซื้อจัดจ้าง</a:t>
            </a:r>
            <a:endParaRPr kumimoji="0" lang="th-TH" sz="6000" b="1" i="0" u="none" strike="noStrike" kern="1200" cap="none" spc="0" normalizeH="0" baseline="0" noProof="0" dirty="0">
              <a:ln/>
              <a:solidFill>
                <a:srgbClr val="00B0F0"/>
              </a:solidFill>
              <a:effectLst/>
              <a:uLnTx/>
              <a:uFillTx/>
              <a:latin typeface="JasmineUPC" panose="02020603050405020304" pitchFamily="18" charset="-34"/>
              <a:ea typeface="+mn-ea"/>
              <a:cs typeface="JasmineUPC" panose="02020603050405020304" pitchFamily="18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/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ตามระเบียบพัสดุฯ  พ.ศ. 2560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447936" y="6143644"/>
            <a:ext cx="5764720" cy="461665"/>
          </a:xfrm>
          <a:prstGeom prst="rect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/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ด่วนที่สุด ที่ กค (</a:t>
            </a:r>
            <a:r>
              <a:rPr kumimoji="0" lang="th-TH" sz="2400" b="1" i="0" u="none" strike="noStrike" kern="1200" cap="none" spc="0" normalizeH="0" baseline="0" noProof="0" dirty="0" err="1">
                <a:ln/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กวจ</a:t>
            </a:r>
            <a:r>
              <a:rPr kumimoji="0" lang="th-TH" sz="2400" b="1" i="0" u="none" strike="noStrike" kern="1200" cap="none" spc="0" normalizeH="0" baseline="0" noProof="0" dirty="0">
                <a:ln/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) 0405.2/ ว 371 ลงวันที่ 5 สิงหาคม 2562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000100" y="3000372"/>
            <a:ext cx="7875874" cy="923330"/>
          </a:xfrm>
          <a:prstGeom prst="rect">
            <a:avLst/>
          </a:prstGeom>
          <a:ln w="476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/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 </a:t>
            </a:r>
            <a:r>
              <a:rPr kumimoji="0" lang="th-TH" sz="4400" b="1" i="0" u="none" strike="noStrike" kern="1200" cap="none" spc="0" normalizeH="0" baseline="0" noProof="0" dirty="0">
                <a:ln/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ก่อนร่าง</a:t>
            </a:r>
            <a:r>
              <a:rPr kumimoji="0" lang="th-TH" sz="5400" b="1" i="0" u="none" strike="noStrike" kern="1200" cap="none" spc="0" normalizeH="0" baseline="0" noProof="0" dirty="0">
                <a:ln/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 </a:t>
            </a:r>
            <a:r>
              <a:rPr kumimoji="0" lang="th-TH" sz="3600" b="1" i="0" u="none" strike="noStrike" kern="1200" cap="none" spc="0" normalizeH="0" baseline="0" noProof="0" dirty="0">
                <a:ln/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พรบ.</a:t>
            </a:r>
            <a:r>
              <a:rPr kumimoji="0" lang="th-TH" sz="3600" b="1" i="0" u="none" strike="noStrike" kern="1200" cap="none" spc="0" normalizeH="0" baseline="0" noProof="0" dirty="0" err="1">
                <a:ln/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งป</a:t>
            </a:r>
            <a:r>
              <a:rPr kumimoji="0" lang="th-TH" sz="3600" b="1" i="0" u="none" strike="noStrike" kern="1200" cap="none" spc="0" normalizeH="0" baseline="0" noProof="0" dirty="0">
                <a:ln/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ม.</a:t>
            </a:r>
            <a:r>
              <a:rPr kumimoji="0" lang="th-TH" sz="4000" b="1" i="0" u="none" strike="noStrike" kern="1200" cap="none" spc="0" normalizeH="0" baseline="0" noProof="0" dirty="0">
                <a:ln/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จะผ่านการพิจารณา</a:t>
            </a:r>
            <a:r>
              <a:rPr kumimoji="0" lang="th-TH" sz="3600" b="1" i="0" u="none" strike="noStrike" kern="1200" cap="none" spc="0" normalizeH="0" baseline="0" noProof="0" dirty="0">
                <a:ln/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ของรัฐสภา</a:t>
            </a:r>
            <a:endParaRPr kumimoji="0" lang="th-TH" sz="5400" b="1" i="0" u="none" strike="noStrike" kern="1200" cap="none" spc="0" normalizeH="0" baseline="0" noProof="0" dirty="0">
              <a:ln/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55432" y="2824571"/>
            <a:ext cx="8589645" cy="4033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400" b="0" i="0" u="none" strike="noStrike" kern="1200" cap="none" spc="-6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JasmineUPC" panose="02020603050405020304" pitchFamily="18" charset="-34"/>
              <a:ea typeface="+mn-ea"/>
              <a:cs typeface="JasmineUPC" panose="02020603050405020304" pitchFamily="18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ใ</a:t>
            </a:r>
            <a:r>
              <a:rPr kumimoji="0" lang="th-TH" sz="24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ห้ห</a:t>
            </a: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น่วยงานของรัฐ เตรียมในขั้นตอนที่เป็นเรื่องภายในของหน่วยงานของรัฐไว้ก่อน เช่น</a:t>
            </a:r>
            <a:endParaRPr kumimoji="0" lang="th-TH" sz="3600" b="0" i="0" u="none" strike="noStrike" kern="1200" cap="none" spc="-6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JasmineUPC" panose="02020603050405020304" pitchFamily="18" charset="-34"/>
              <a:ea typeface="+mn-ea"/>
              <a:cs typeface="JasmineUPC" panose="02020603050405020304" pitchFamily="18" charset="-34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กำหนด </a:t>
            </a:r>
            <a:r>
              <a:rPr kumimoji="0" lang="en-US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SPEC                   </a:t>
            </a:r>
            <a:r>
              <a:rPr kumimoji="0" lang="th-TH" sz="32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คุณสมบัติผู้เสนอราคา</a:t>
            </a:r>
            <a:endParaRPr kumimoji="0" lang="th-TH" sz="3600" b="0" i="0" u="none" strike="noStrike" kern="1200" cap="none" spc="-6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JasmineUPC" panose="02020603050405020304" pitchFamily="18" charset="-34"/>
              <a:ea typeface="+mn-ea"/>
              <a:cs typeface="JasmineUPC" panose="02020603050405020304" pitchFamily="18" charset="-34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เงื่อนไขในการจัดซื้อจัดจ้าง  รูปแบบ และเนื้อหาของสัญญาที่จะลงนาม เป็นต้น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th-TH" sz="3600" b="0" i="0" u="none" strike="noStrike" kern="1200" cap="none" spc="-6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JasmineUPC" panose="02020603050405020304" pitchFamily="18" charset="-34"/>
              <a:ea typeface="+mn-ea"/>
              <a:cs typeface="JasmineUPC" panose="02020603050405020304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482579" y="4857751"/>
            <a:ext cx="96440" cy="14287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482579" y="5343524"/>
            <a:ext cx="96440" cy="171451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2" cstate="print"/>
          <a:srcRect l="7314" t="8453" r="53511" b="54072"/>
          <a:stretch/>
        </p:blipFill>
        <p:spPr>
          <a:xfrm>
            <a:off x="0" y="2786058"/>
            <a:ext cx="1195582" cy="121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720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500034" y="285728"/>
            <a:ext cx="8430513" cy="923330"/>
          </a:xfrm>
          <a:prstGeom prst="rect">
            <a:avLst/>
          </a:prstGeom>
          <a:ln w="635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/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 </a:t>
            </a:r>
            <a:r>
              <a:rPr kumimoji="0" lang="th-TH" sz="3600" b="1" i="0" u="none" strike="noStrike" kern="1200" cap="none" spc="0" normalizeH="0" baseline="0" noProof="0" dirty="0">
                <a:ln/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กรณีดังนี้ ถือว่า</a:t>
            </a:r>
            <a:r>
              <a:rPr kumimoji="0" lang="th-TH" sz="4400" b="1" i="0" u="none" strike="noStrike" kern="1200" cap="none" spc="0" normalizeH="0" baseline="0" noProof="0" dirty="0">
                <a:ln/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ได้รับความเห็นชอบ</a:t>
            </a:r>
            <a:r>
              <a:rPr kumimoji="0" lang="th-TH" sz="3600" b="1" i="0" u="none" strike="noStrike" kern="1200" cap="none" spc="0" normalizeH="0" baseline="0" noProof="0" dirty="0">
                <a:ln/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วงเงินงบประมาณ</a:t>
            </a:r>
            <a:endParaRPr kumimoji="0" lang="th-TH" sz="4800" b="1" i="0" u="none" strike="noStrike" kern="1200" cap="none" spc="0" normalizeH="0" baseline="0" noProof="0" dirty="0">
              <a:ln/>
              <a:solidFill>
                <a:srgbClr val="4BACC6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93768" y="1204615"/>
            <a:ext cx="8589645" cy="5506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งบประมาณรายจ่ายประจำปี  –เมื่อคณะกรรมาธิการวิสามัญพิจารณาร่างฯ                แล้วเสร็จก่อนเสนอสภาผู้แทนราษฎรพิจารณาในวาระที่ 2</a:t>
            </a:r>
            <a:endParaRPr kumimoji="0" lang="en-US" sz="2800" b="0" i="0" u="none" strike="noStrike" kern="1200" cap="none" spc="-6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JasmineUPC" panose="02020603050405020304" pitchFamily="18" charset="-34"/>
              <a:ea typeface="+mn-ea"/>
              <a:cs typeface="JasmineUPC" panose="02020603050405020304" pitchFamily="18" charset="-34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th-TH" sz="2800" b="0" i="0" u="none" strike="noStrike" kern="1200" cap="none" spc="-6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งป</a:t>
            </a: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ม. รายจ่ายประจำปีงบประมาณที่ล่วงแล้วไปพลางก่อน – เมื่อ สงป. เห็นชอบแผนงาน-แผนเงิน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งบกลาง รายการเงินสำรองจ่ายเพื่อกรณีฉุกเฉินหรือจำเป็น – เมื่อได้รับการความเห็นชอบวงเงิน </a:t>
            </a:r>
            <a:r>
              <a:rPr kumimoji="0" lang="th-TH" sz="2800" b="0" i="0" u="none" strike="noStrike" kern="1200" cap="none" spc="-6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งป</a:t>
            </a: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ม. แล้วตาม กม.ว่าด้วยวิธีการงบประมาณ </a:t>
            </a:r>
            <a:r>
              <a:rPr kumimoji="0" lang="th-TH" sz="20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(สงป. หรือ ครม. แล้วแต่กรณี)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เงินงบประมาณเบิกแทนกัน – หน่วยงานของรัฐได้รับจัดสรรเงิน </a:t>
            </a:r>
            <a:r>
              <a:rPr kumimoji="0" lang="th-TH" sz="2800" b="0" i="0" u="none" strike="noStrike" kern="1200" cap="none" spc="-6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งป</a:t>
            </a: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ม. แล้ว และ หน่วยเบิกแทนได้ยื่นแบบแจ้งการเบิกเงินแทนกันต่อ </a:t>
            </a:r>
            <a:r>
              <a:rPr kumimoji="0" lang="th-TH" sz="2800" b="0" i="0" u="none" strike="noStrike" kern="1200" cap="none" spc="-6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บช</a:t>
            </a: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 กลาง หรือ สนง.คลังจังหวัด และได้มีการตรวจสอบรายการถูกต้องและมีเงินจัดสรรเพียงพอแล้ว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เงินโอนเปลี่ยนแปลง – ผู้มีอำนาจ </a:t>
            </a:r>
            <a:r>
              <a:rPr kumimoji="0" lang="th-TH" sz="20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(หน.หน่วยงานของรัฐ หรือ สงป.แล้วแต่กรณี) </a:t>
            </a:r>
            <a:r>
              <a:rPr kumimoji="0" lang="th-TH" sz="2800" b="0" i="0" u="none" strike="noStrike" kern="1200" cap="none" spc="-6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อนุมัติแล้ว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86636" y="2188011"/>
            <a:ext cx="8589645" cy="4523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4098" name="Picture 2" descr="ผลการค้นหารูปภาพสำหรับ สัญลักษณ์ png ฟรี เครื่องหมายถูก"/>
          <p:cNvPicPr>
            <a:picLocks noChangeAspect="1" noChangeArrowheads="1"/>
          </p:cNvPicPr>
          <p:nvPr/>
        </p:nvPicPr>
        <p:blipFill>
          <a:blip r:embed="rId2" cstate="print"/>
          <a:srcRect l="20339" t="20339" r="23730" b="23728"/>
          <a:stretch>
            <a:fillRect/>
          </a:stretch>
        </p:blipFill>
        <p:spPr bwMode="auto">
          <a:xfrm>
            <a:off x="0" y="1500174"/>
            <a:ext cx="785786" cy="785818"/>
          </a:xfrm>
          <a:prstGeom prst="rect">
            <a:avLst/>
          </a:prstGeom>
          <a:noFill/>
        </p:spPr>
      </p:pic>
      <p:pic>
        <p:nvPicPr>
          <p:cNvPr id="8" name="Picture 2" descr="ผลการค้นหารูปภาพสำหรับ สัญลักษณ์ png ฟรี เครื่องหมายถูก"/>
          <p:cNvPicPr>
            <a:picLocks noChangeAspect="1" noChangeArrowheads="1"/>
          </p:cNvPicPr>
          <p:nvPr/>
        </p:nvPicPr>
        <p:blipFill>
          <a:blip r:embed="rId2" cstate="print"/>
          <a:srcRect l="20339" t="20339" r="23730" b="23728"/>
          <a:stretch>
            <a:fillRect/>
          </a:stretch>
        </p:blipFill>
        <p:spPr bwMode="auto">
          <a:xfrm>
            <a:off x="0" y="2428868"/>
            <a:ext cx="785786" cy="785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07105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214282" y="4000504"/>
            <a:ext cx="8929718" cy="2714644"/>
          </a:xfrm>
          <a:prstGeom prst="roundRect">
            <a:avLst/>
          </a:prstGeom>
          <a:solidFill>
            <a:srgbClr val="D7CD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0" normalizeH="0" baseline="0" noProof="0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214282" y="142852"/>
            <a:ext cx="8929718" cy="371477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643042" y="4000504"/>
            <a:ext cx="699742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อนุมัติยกเว้นหรือผ่อนผัน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การไม่ปฏิบัติตามหนังสือ ว 371 ลงวันที่ 5 สิงหาคม 2562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สำหรับการจัดซื้อจัดจ้างภายในปีงบประมาณ พ.ศ. 2563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ที่ใช้งบประมาณปี พ.ศ. 2562 ไปพลางก่อนเท่านั้น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929058" y="6215082"/>
            <a:ext cx="4604146" cy="400110"/>
          </a:xfrm>
          <a:prstGeom prst="rect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/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ด่วนที่สุด ที่ กค (</a:t>
            </a:r>
            <a:r>
              <a:rPr kumimoji="0" lang="th-TH" sz="2000" b="1" i="0" u="none" strike="noStrike" kern="1200" cap="none" spc="0" normalizeH="0" baseline="0" noProof="0" dirty="0" err="1">
                <a:ln/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กวจ</a:t>
            </a:r>
            <a:r>
              <a:rPr kumimoji="0" lang="th-TH" sz="2000" b="1" i="0" u="none" strike="noStrike" kern="1200" cap="none" spc="0" normalizeH="0" baseline="0" noProof="0" dirty="0">
                <a:ln/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) 0405.4/ ว 552 ลงวันที่ 22 พ.ย. 2562</a:t>
            </a:r>
          </a:p>
        </p:txBody>
      </p:sp>
      <p:pic>
        <p:nvPicPr>
          <p:cNvPr id="12" name="Picture 2" descr="ผลการค้นหารูปภาพสำหรับ สัญลักษณ์ png ฟรี เครื่องหมายถูก"/>
          <p:cNvPicPr>
            <a:picLocks noChangeAspect="1" noChangeArrowheads="1"/>
          </p:cNvPicPr>
          <p:nvPr/>
        </p:nvPicPr>
        <p:blipFill>
          <a:blip r:embed="rId2" cstate="print"/>
          <a:srcRect l="20339" t="20339" r="23730" b="23728"/>
          <a:stretch>
            <a:fillRect/>
          </a:stretch>
        </p:blipFill>
        <p:spPr bwMode="auto">
          <a:xfrm>
            <a:off x="714348" y="4429132"/>
            <a:ext cx="785786" cy="785818"/>
          </a:xfrm>
          <a:prstGeom prst="rect">
            <a:avLst/>
          </a:prstGeom>
          <a:noFill/>
        </p:spPr>
      </p:pic>
      <p:pic>
        <p:nvPicPr>
          <p:cNvPr id="13" name="Picture 2" descr="ผลการค้นหารูปภาพสำหรับ สัญลักษณ์ png ฟรี เครื่องหมายถูก"/>
          <p:cNvPicPr>
            <a:picLocks noChangeAspect="1" noChangeArrowheads="1"/>
          </p:cNvPicPr>
          <p:nvPr/>
        </p:nvPicPr>
        <p:blipFill>
          <a:blip r:embed="rId2" cstate="print"/>
          <a:srcRect l="20339" t="20339" r="23730" b="23728"/>
          <a:stretch>
            <a:fillRect/>
          </a:stretch>
        </p:blipFill>
        <p:spPr bwMode="auto">
          <a:xfrm>
            <a:off x="642910" y="1285860"/>
            <a:ext cx="785786" cy="785818"/>
          </a:xfrm>
          <a:prstGeom prst="rect">
            <a:avLst/>
          </a:prstGeom>
          <a:noFill/>
        </p:spPr>
      </p:pic>
      <p:sp>
        <p:nvSpPr>
          <p:cNvPr id="14" name="สี่เหลี่ยมผืนผ้า 13"/>
          <p:cNvSpPr/>
          <p:nvPr/>
        </p:nvSpPr>
        <p:spPr>
          <a:xfrm>
            <a:off x="857224" y="142852"/>
            <a:ext cx="75724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ซ้อมความเข้าใจ</a:t>
            </a:r>
            <a:r>
              <a:rPr kumimoji="0" lang="th-TH" sz="32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แนวทางจัดซื้อจัดจ้างสำหรับ                              พร</a:t>
            </a:r>
            <a:r>
              <a:rPr kumimoji="0" lang="th-TH" sz="3200" b="1" i="0" u="none" strike="noStrike" kern="1200" cap="none" spc="0" normalizeH="0" baseline="0" noProof="0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บ.ง</a:t>
            </a:r>
            <a:r>
              <a:rPr kumimoji="0" lang="th-TH" sz="32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ปม.รายจ่าย ปี 2563 ตามหนังสือ ว 371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1071538" y="1357298"/>
            <a:ext cx="8071440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-50" normalizeH="0" baseline="0" noProof="0" dirty="0">
                <a:ln w="1905"/>
                <a:solidFill>
                  <a:srgbClr val="9BBB5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หมายถึง เมื่อ คณะอนุกรรมาธิการพิจารณาร่าง </a:t>
            </a:r>
            <a:r>
              <a:rPr kumimoji="0" lang="th-TH" sz="3200" b="1" i="0" u="none" strike="noStrike" kern="1200" cap="none" spc="-50" normalizeH="0" baseline="0" noProof="0" dirty="0" err="1">
                <a:ln w="1905"/>
                <a:solidFill>
                  <a:srgbClr val="9BBB5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พรบ.</a:t>
            </a:r>
            <a:r>
              <a:rPr kumimoji="0" lang="th-TH" sz="3200" b="1" i="0" u="none" strike="noStrike" kern="1200" cap="none" spc="-50" normalizeH="0" baseline="0" noProof="0" dirty="0">
                <a:ln w="1905"/>
                <a:solidFill>
                  <a:srgbClr val="9BBB5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-50" normalizeH="0" baseline="0" noProof="0" dirty="0">
                <a:ln w="1905"/>
                <a:solidFill>
                  <a:srgbClr val="9BBB5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    ได้พิจารณาร่าง </a:t>
            </a:r>
            <a:r>
              <a:rPr kumimoji="0" lang="th-TH" sz="3200" b="1" i="0" u="none" strike="noStrike" kern="1200" cap="none" spc="-50" normalizeH="0" baseline="0" noProof="0" dirty="0" err="1">
                <a:ln w="1905"/>
                <a:solidFill>
                  <a:srgbClr val="9BBB5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พรบ.</a:t>
            </a:r>
            <a:r>
              <a:rPr kumimoji="0" lang="th-TH" sz="3200" b="1" i="0" u="none" strike="noStrike" kern="1200" cap="none" spc="-50" normalizeH="0" baseline="0" noProof="0" dirty="0">
                <a:ln w="1905"/>
                <a:solidFill>
                  <a:srgbClr val="9BBB5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ฯ ปี 2563 รายหน่วยงานรัฐ        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-50" normalizeH="0" baseline="0" noProof="0" dirty="0">
                <a:ln w="1905"/>
                <a:solidFill>
                  <a:srgbClr val="9BBB5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และมีมติเป็นที่สิ้นสุดแล้วก่อนเสนอสภาผู้แทนราษฎรพิจารณา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-50" normalizeH="0" baseline="0" noProof="0" dirty="0">
                <a:ln w="1905"/>
                <a:solidFill>
                  <a:srgbClr val="9BBB5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ในวาระที่ 2  ให้ถือว่าหน่วยงานของรัฐนั้น ได้รับความเห็นชอบฯ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-50" normalizeH="0" baseline="0" noProof="0" dirty="0">
                <a:ln w="1905"/>
                <a:solidFill>
                  <a:srgbClr val="9BBB5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ที่จะใช้จัดซื้อจัดจ้าง</a:t>
            </a: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3857620" y="3429000"/>
            <a:ext cx="4604146" cy="400110"/>
          </a:xfrm>
          <a:prstGeom prst="rect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/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ด่วนที่สุด ที่ กค (</a:t>
            </a:r>
            <a:r>
              <a:rPr kumimoji="0" lang="th-TH" sz="2000" b="1" i="0" u="none" strike="noStrike" kern="1200" cap="none" spc="0" normalizeH="0" baseline="0" noProof="0" dirty="0" err="1">
                <a:ln/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กวจ</a:t>
            </a:r>
            <a:r>
              <a:rPr kumimoji="0" lang="th-TH" sz="2000" b="1" i="0" u="none" strike="noStrike" kern="1200" cap="none" spc="0" normalizeH="0" baseline="0" noProof="0" dirty="0">
                <a:ln/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) 0405.4/ ว 577 ลงวันที่ 13 ธ.ค. 2562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: มุมมน 1">
            <a:extLst>
              <a:ext uri="{FF2B5EF4-FFF2-40B4-BE49-F238E27FC236}">
                <a16:creationId xmlns="" xmlns:a16="http://schemas.microsoft.com/office/drawing/2014/main" id="{9DCC2592-99BD-4911-AC31-FBACA87CC781}"/>
              </a:ext>
            </a:extLst>
          </p:cNvPr>
          <p:cNvSpPr/>
          <p:nvPr/>
        </p:nvSpPr>
        <p:spPr>
          <a:xfrm>
            <a:off x="5652120" y="1794520"/>
            <a:ext cx="1584176" cy="914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0" y="608081"/>
            <a:ext cx="9144000" cy="5760640"/>
            <a:chOff x="0" y="332656"/>
            <a:chExt cx="9144000" cy="5760640"/>
          </a:xfrm>
        </p:grpSpPr>
        <p:grpSp>
          <p:nvGrpSpPr>
            <p:cNvPr id="3" name="กลุ่ม 2">
              <a:extLst>
                <a:ext uri="{FF2B5EF4-FFF2-40B4-BE49-F238E27FC236}">
                  <a16:creationId xmlns="" xmlns:a16="http://schemas.microsoft.com/office/drawing/2014/main" id="{3F6583C3-B749-41F5-AC4B-70EE96B772B4}"/>
                </a:ext>
              </a:extLst>
            </p:cNvPr>
            <p:cNvGrpSpPr/>
            <p:nvPr/>
          </p:nvGrpSpPr>
          <p:grpSpPr>
            <a:xfrm>
              <a:off x="0" y="332656"/>
              <a:ext cx="9144000" cy="5760640"/>
              <a:chOff x="0" y="332656"/>
              <a:chExt cx="9144000" cy="5760640"/>
            </a:xfrm>
          </p:grpSpPr>
          <p:pic>
            <p:nvPicPr>
              <p:cNvPr id="5" name="รูปภาพ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1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332656"/>
                <a:ext cx="9144000" cy="5760640"/>
              </a:xfrm>
              <a:prstGeom prst="rect">
                <a:avLst/>
              </a:prstGeom>
            </p:spPr>
          </p:pic>
          <p:sp>
            <p:nvSpPr>
              <p:cNvPr id="6" name="สี่เหลี่ยมผืนผ้า 5"/>
              <p:cNvSpPr/>
              <p:nvPr/>
            </p:nvSpPr>
            <p:spPr>
              <a:xfrm>
                <a:off x="0" y="332656"/>
                <a:ext cx="914400" cy="546675"/>
              </a:xfrm>
              <a:prstGeom prst="rect">
                <a:avLst/>
              </a:prstGeom>
              <a:solidFill>
                <a:srgbClr val="002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58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ordia New" panose="020B0304020202020204" pitchFamily="34" charset="-34"/>
                </a:endParaRPr>
              </a:p>
            </p:txBody>
          </p:sp>
        </p:grpSp>
        <p:grpSp>
          <p:nvGrpSpPr>
            <p:cNvPr id="7" name="กลุ่ม 6">
              <a:extLst>
                <a:ext uri="{FF2B5EF4-FFF2-40B4-BE49-F238E27FC236}">
                  <a16:creationId xmlns="" xmlns:a16="http://schemas.microsoft.com/office/drawing/2014/main" id="{3F6583C3-B749-41F5-AC4B-70EE96B772B4}"/>
                </a:ext>
              </a:extLst>
            </p:cNvPr>
            <p:cNvGrpSpPr/>
            <p:nvPr/>
          </p:nvGrpSpPr>
          <p:grpSpPr>
            <a:xfrm>
              <a:off x="107504" y="489279"/>
              <a:ext cx="7776864" cy="2579681"/>
              <a:chOff x="0" y="417271"/>
              <a:chExt cx="7776864" cy="2579681"/>
            </a:xfrm>
          </p:grpSpPr>
          <p:pic>
            <p:nvPicPr>
              <p:cNvPr id="8" name="รูปภาพ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1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795" t="43604" r="2843" b="52646"/>
              <a:stretch/>
            </p:blipFill>
            <p:spPr>
              <a:xfrm>
                <a:off x="7560840" y="2780928"/>
                <a:ext cx="216024" cy="216024"/>
              </a:xfrm>
              <a:prstGeom prst="rect">
                <a:avLst/>
              </a:prstGeom>
            </p:spPr>
          </p:pic>
          <p:sp>
            <p:nvSpPr>
              <p:cNvPr id="9" name="สี่เหลี่ยมผืนผ้า 8"/>
              <p:cNvSpPr/>
              <p:nvPr/>
            </p:nvSpPr>
            <p:spPr>
              <a:xfrm>
                <a:off x="0" y="417271"/>
                <a:ext cx="914400" cy="390052"/>
              </a:xfrm>
              <a:prstGeom prst="rect">
                <a:avLst/>
              </a:prstGeom>
              <a:solidFill>
                <a:srgbClr val="002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58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ordia New" panose="020B0304020202020204" pitchFamily="34" charset="-34"/>
                </a:endParaRPr>
              </a:p>
            </p:txBody>
          </p:sp>
        </p:grpSp>
      </p:grpSp>
      <p:sp>
        <p:nvSpPr>
          <p:cNvPr id="10" name="วงรี 9">
            <a:extLst>
              <a:ext uri="{FF2B5EF4-FFF2-40B4-BE49-F238E27FC236}">
                <a16:creationId xmlns="" xmlns:a16="http://schemas.microsoft.com/office/drawing/2014/main" id="{86F603F4-A69B-4A7E-A434-C023F7BE1AEB}"/>
              </a:ext>
            </a:extLst>
          </p:cNvPr>
          <p:cNvSpPr/>
          <p:nvPr/>
        </p:nvSpPr>
        <p:spPr>
          <a:xfrm>
            <a:off x="5292080" y="2132857"/>
            <a:ext cx="2232248" cy="7200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9026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413" y="0"/>
            <a:ext cx="9202414" cy="656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2279"/>
      </p:ext>
    </p:extLst>
  </p:cSld>
  <p:clrMapOvr>
    <a:masterClrMapping/>
  </p:clrMapOvr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ction Break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7616</TotalTime>
  <Words>496</Words>
  <Application>Microsoft Office PowerPoint</Application>
  <PresentationFormat>On-screen Show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1_ชุดรูปแบบของ Office</vt:lpstr>
      <vt:lpstr>Section Break Slide Master</vt:lpstr>
      <vt:lpstr>2_ชุดรูปแบบของ Office</vt:lpstr>
      <vt:lpstr>ชุดรูปแบบของ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นัชดา นามธง</dc:creator>
  <cp:lastModifiedBy>HP</cp:lastModifiedBy>
  <cp:revision>456</cp:revision>
  <cp:lastPrinted>2019-12-18T06:22:28Z</cp:lastPrinted>
  <dcterms:created xsi:type="dcterms:W3CDTF">2015-05-20T09:36:34Z</dcterms:created>
  <dcterms:modified xsi:type="dcterms:W3CDTF">2019-12-18T06:22:31Z</dcterms:modified>
</cp:coreProperties>
</file>