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3" r:id="rId3"/>
    <p:sldId id="268" r:id="rId4"/>
    <p:sldId id="264" r:id="rId5"/>
    <p:sldId id="265" r:id="rId6"/>
    <p:sldId id="266" r:id="rId7"/>
    <p:sldId id="260" r:id="rId8"/>
    <p:sldId id="261" r:id="rId9"/>
    <p:sldId id="257" r:id="rId10"/>
    <p:sldId id="262" r:id="rId11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>
        <p:scale>
          <a:sx n="81" d="100"/>
          <a:sy n="81" d="100"/>
        </p:scale>
        <p:origin x="-99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F2350B-6A18-484B-A796-E59E6068D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FDE50A-FFF5-4F39-BDA6-A2BD1E870A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6465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B0C94-2C49-42F6-B9FA-D5A6FBF0255A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9C28E-1B3A-41D4-9FFD-70E0BE5022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224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00970977-95AB-451D-A634-3D8D28EEF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57042-1A04-485D-9991-A5F52CB37CD0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0" y="-1"/>
            <a:ext cx="9144000" cy="4572001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47195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70977-95AB-451D-A634-3D8D28EEF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57042-1A04-485D-9991-A5F52CB3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404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762000"/>
            <a:ext cx="1971675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951" y="762000"/>
            <a:ext cx="5686425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70977-95AB-451D-A634-3D8D28EEF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57042-1A04-485D-9991-A5F52CB37CD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7543800" y="173563"/>
            <a:ext cx="0" cy="6858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3329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70977-95AB-451D-A634-3D8D28EEF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57042-1A04-485D-9991-A5F52CB3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928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7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7950" y="4960137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70977-95AB-451D-A634-3D8D28EEF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57042-1A04-485D-9991-A5F52CB37CD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-1"/>
            <a:ext cx="9144000" cy="4572000"/>
          </a:xfrm>
          <a:prstGeom prst="rect">
            <a:avLst/>
          </a:prstGeom>
          <a:blipFill dpi="0" rotWithShape="1"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133350" ty="-635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2" name="Straight Connector 11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389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8096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1990" y="2286000"/>
            <a:ext cx="35661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70977-95AB-451D-A634-3D8D28EEF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57042-1A04-485D-9991-A5F52CB3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23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2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8096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1990" y="2179636"/>
            <a:ext cx="356616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2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1990" y="2967788"/>
            <a:ext cx="3566160" cy="33415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70977-95AB-451D-A634-3D8D28EEF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57042-1A04-485D-9991-A5F52CB3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639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70977-95AB-451D-A634-3D8D28EEF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57042-1A04-485D-9991-A5F52CB3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839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70977-95AB-451D-A634-3D8D28EEF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57042-1A04-485D-9991-A5F52CB3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4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768096" y="471509"/>
            <a:ext cx="329184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822960"/>
            <a:ext cx="4258818" cy="518464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6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8096" y="2257506"/>
            <a:ext cx="329184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70977-95AB-451D-A634-3D8D28EEF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57042-1A04-485D-9991-A5F52CB37C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857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4960138"/>
            <a:ext cx="5829300" cy="1463040"/>
          </a:xfrm>
        </p:spPr>
        <p:txBody>
          <a:bodyPr anchor="ctr">
            <a:normAutofit/>
          </a:bodyPr>
          <a:lstStyle>
            <a:lvl1pPr algn="r">
              <a:defRPr sz="44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9141714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57950" y="4960138"/>
            <a:ext cx="24003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70977-95AB-451D-A634-3D8D28EEF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B57042-1A04-485D-9991-A5F52CB37CD0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6290132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4699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8096" y="585216"/>
            <a:ext cx="7290054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8096" y="2286000"/>
            <a:ext cx="7290055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8097" y="6470704"/>
            <a:ext cx="161560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00970977-95AB-451D-A634-3D8D28EEF1A8}" type="datetimeFigureOut">
              <a:rPr lang="en-US" smtClean="0"/>
              <a:t>12/18/2019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2200" y="6470704"/>
            <a:ext cx="4426094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28000" y="6470704"/>
            <a:ext cx="7302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4B57042-1A04-485D-9991-A5F52CB37CD0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5715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316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F791098-C2CE-41FD-BA0A-5EFD8FA582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4604150"/>
            <a:ext cx="9144000" cy="225385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th-TH" b="1" dirty="0">
                <a:solidFill>
                  <a:srgbClr val="0070C0"/>
                </a:solidFill>
              </a:rPr>
              <a:t>การขับเคลื่อนชุมชน องค์กร </a:t>
            </a:r>
            <a:br>
              <a:rPr lang="th-TH" b="1" dirty="0">
                <a:solidFill>
                  <a:srgbClr val="0070C0"/>
                </a:solidFill>
              </a:rPr>
            </a:br>
            <a:r>
              <a:rPr lang="th-TH" b="1" dirty="0">
                <a:solidFill>
                  <a:srgbClr val="0070C0"/>
                </a:solidFill>
              </a:rPr>
              <a:t>และอำเภอคุณธรรม</a:t>
            </a:r>
            <a:r>
              <a:rPr lang="en-US" dirty="0">
                <a:solidFill>
                  <a:srgbClr val="0070C0"/>
                </a:solidFill>
              </a:rPr>
              <a:t/>
            </a:r>
            <a:br>
              <a:rPr lang="en-US" dirty="0">
                <a:solidFill>
                  <a:srgbClr val="0070C0"/>
                </a:solidFill>
              </a:rPr>
            </a:br>
            <a:r>
              <a:rPr lang="th-TH" b="1" dirty="0">
                <a:solidFill>
                  <a:srgbClr val="0070C0"/>
                </a:solidFill>
              </a:rPr>
              <a:t>ประจำปีงบประมาณ พ.ศ.๒๕๖๓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2F0E20E-457F-46EB-9680-6EAAB46361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0189" y="415808"/>
            <a:ext cx="2423622" cy="3764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5194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3F9A1D-9913-4D9B-8E4F-48DAE9C98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1826" y="447204"/>
            <a:ext cx="7290054" cy="1499616"/>
          </a:xfrm>
        </p:spPr>
        <p:txBody>
          <a:bodyPr>
            <a:normAutofit/>
          </a:bodyPr>
          <a:lstStyle/>
          <a:p>
            <a:r>
              <a:rPr lang="th-TH" sz="2800" b="1" dirty="0">
                <a:solidFill>
                  <a:srgbClr val="0070C0"/>
                </a:solidFill>
              </a:rPr>
              <a:t>การขับเคลื่อนชุมชน องค์กร และอำเภอคุณธรรม </a:t>
            </a:r>
            <a:br>
              <a:rPr lang="th-TH" sz="2800" b="1" dirty="0">
                <a:solidFill>
                  <a:srgbClr val="0070C0"/>
                </a:solidFill>
              </a:rPr>
            </a:br>
            <a:r>
              <a:rPr lang="th-TH" sz="2800" b="1" dirty="0">
                <a:solidFill>
                  <a:srgbClr val="0070C0"/>
                </a:solidFill>
              </a:rPr>
              <a:t>ประจำปีงบประมาณ พ.ศ.๒๕๖๓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A890B5-2F89-4A24-B0EA-5B3BA5EDD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588" y="1783703"/>
            <a:ext cx="7722823" cy="345061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400" dirty="0">
                <a:cs typeface="+mj-cs"/>
              </a:rPr>
              <a:t>	สำนักงานวัฒนธรรมจังหวัดลำพูน ในฐานะฝ่ายเลขานุการได้ดำเนินการขับเคลื่อนชุมชน องค์กร และอำเภอคุณธรรม ในปีงบประมาณ พ.ศ.๒๕๖๓ ไปแล้ว ดังนี้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endParaRPr lang="en-US" dirty="0"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CF3255C-BDC4-4532-AB96-E40EC366CC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53" y="513677"/>
            <a:ext cx="766208" cy="119001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34140CCC-667C-4049-AE40-083F44F910CE}"/>
              </a:ext>
            </a:extLst>
          </p:cNvPr>
          <p:cNvCxnSpPr/>
          <p:nvPr/>
        </p:nvCxnSpPr>
        <p:spPr>
          <a:xfrm>
            <a:off x="566944" y="1726553"/>
            <a:ext cx="781680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4" descr="รูปภาพที่เกี่ยวข้อง">
            <a:extLst>
              <a:ext uri="{FF2B5EF4-FFF2-40B4-BE49-F238E27FC236}">
                <a16:creationId xmlns="" xmlns:a16="http://schemas.microsoft.com/office/drawing/2014/main" id="{63BBB253-FC63-4C96-8656-9DA8D8F6B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44" y="2663356"/>
            <a:ext cx="1371600" cy="123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: Rounded Corners 12">
            <a:extLst>
              <a:ext uri="{FF2B5EF4-FFF2-40B4-BE49-F238E27FC236}">
                <a16:creationId xmlns="" xmlns:a16="http://schemas.microsoft.com/office/drawing/2014/main" id="{8EBBB778-2D10-4AF5-BD95-5657A4F0CA40}"/>
              </a:ext>
            </a:extLst>
          </p:cNvPr>
          <p:cNvSpPr/>
          <p:nvPr/>
        </p:nvSpPr>
        <p:spPr>
          <a:xfrm>
            <a:off x="2168843" y="2663355"/>
            <a:ext cx="6585458" cy="185356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b="1" dirty="0">
                <a:solidFill>
                  <a:srgbClr val="0070C0"/>
                </a:solidFill>
              </a:rPr>
              <a:t>๔. จัดนิทรรศการเผยแพร่ผลการดำเนินงานชุมชน องค์กรคุณธรรมต้นแบบ ในงานสักการะพระนามจามเทวีและงานฤดูหนาว ประจำปี ๒๕๖๒ ระหว่างวันที่ ๒๙ พฤศจิกายน – ๘ ธันวาคม ๒๕๖๒                       ณ บริเวณพื้นที่เอกชน หมู่ที่ ๒</a:t>
            </a:r>
            <a:r>
              <a:rPr lang="en-US" sz="2400" b="1" dirty="0">
                <a:solidFill>
                  <a:srgbClr val="0070C0"/>
                </a:solidFill>
              </a:rPr>
              <a:t> </a:t>
            </a:r>
            <a:r>
              <a:rPr lang="th-TH" sz="2400" b="1" dirty="0">
                <a:solidFill>
                  <a:srgbClr val="0070C0"/>
                </a:solidFill>
              </a:rPr>
              <a:t>บ้านแม่สารป่าแดด ตำบลเวียงยอง อำเภอเมือง จังหวัดลำพูน</a:t>
            </a:r>
            <a:endParaRPr lang="en-US" sz="2400" b="1" dirty="0">
              <a:solidFill>
                <a:srgbClr val="0070C0"/>
              </a:solidFill>
            </a:endParaRPr>
          </a:p>
        </p:txBody>
      </p:sp>
      <p:pic>
        <p:nvPicPr>
          <p:cNvPr id="14" name="Picture 13" descr="ในภาพอาจจะมี หนึ่งคนขึ้นไป">
            <a:extLst>
              <a:ext uri="{FF2B5EF4-FFF2-40B4-BE49-F238E27FC236}">
                <a16:creationId xmlns="" xmlns:a16="http://schemas.microsoft.com/office/drawing/2014/main" id="{69D989BE-1D71-4F90-81B9-464387DBC12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19" y="4619817"/>
            <a:ext cx="2599063" cy="1946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ในภาพอาจจะมี หนึ่งคนขึ้นไป, ผู้คนกำลังนั่ง และ สถานที่ในร่ม">
            <a:extLst>
              <a:ext uri="{FF2B5EF4-FFF2-40B4-BE49-F238E27FC236}">
                <a16:creationId xmlns="" xmlns:a16="http://schemas.microsoft.com/office/drawing/2014/main" id="{86EBB068-5E77-48CD-AA36-A9B5D3AC1BB7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17" y="4619817"/>
            <a:ext cx="2599063" cy="1949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97947C06-BEE8-4571-A9DD-FA1A9E334889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468" y="4619818"/>
            <a:ext cx="2599063" cy="1949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74741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A890B5-2F89-4A24-B0EA-5B3BA5EDD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588" y="1783703"/>
            <a:ext cx="7722823" cy="345061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endParaRPr lang="en-US" dirty="0">
              <a:cs typeface="+mj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34140CCC-667C-4049-AE40-083F44F910CE}"/>
              </a:ext>
            </a:extLst>
          </p:cNvPr>
          <p:cNvCxnSpPr/>
          <p:nvPr/>
        </p:nvCxnSpPr>
        <p:spPr>
          <a:xfrm>
            <a:off x="566944" y="1726553"/>
            <a:ext cx="781680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62743B1C-CED1-4DDD-8B36-BB1F9247E2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747" t="21212" r="17952" b="13999"/>
          <a:stretch/>
        </p:blipFill>
        <p:spPr>
          <a:xfrm>
            <a:off x="0" y="592156"/>
            <a:ext cx="9149652" cy="5673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426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A890B5-2F89-4A24-B0EA-5B3BA5EDD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588" y="1783703"/>
            <a:ext cx="7722823" cy="345061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endParaRPr lang="en-US" dirty="0">
              <a:cs typeface="+mj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34140CCC-667C-4049-AE40-083F44F910CE}"/>
              </a:ext>
            </a:extLst>
          </p:cNvPr>
          <p:cNvCxnSpPr/>
          <p:nvPr/>
        </p:nvCxnSpPr>
        <p:spPr>
          <a:xfrm>
            <a:off x="566944" y="1726553"/>
            <a:ext cx="781680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8BF80B6F-AE57-4D85-9B3D-05E1F6DCF3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626" t="21211" r="17590" b="12650"/>
          <a:stretch/>
        </p:blipFill>
        <p:spPr>
          <a:xfrm>
            <a:off x="0" y="559106"/>
            <a:ext cx="9134314" cy="573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422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A890B5-2F89-4A24-B0EA-5B3BA5EDD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588" y="1783703"/>
            <a:ext cx="7722823" cy="345061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endParaRPr lang="en-US" dirty="0">
              <a:cs typeface="+mj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34140CCC-667C-4049-AE40-083F44F910CE}"/>
              </a:ext>
            </a:extLst>
          </p:cNvPr>
          <p:cNvCxnSpPr/>
          <p:nvPr/>
        </p:nvCxnSpPr>
        <p:spPr>
          <a:xfrm>
            <a:off x="566944" y="1726553"/>
            <a:ext cx="781680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BB0B03AB-1DA2-4480-B752-825E5AD59E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07" t="23544" r="17469" b="11108"/>
          <a:stretch/>
        </p:blipFill>
        <p:spPr>
          <a:xfrm>
            <a:off x="0" y="683182"/>
            <a:ext cx="9136004" cy="565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561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A890B5-2F89-4A24-B0EA-5B3BA5EDD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588" y="1783703"/>
            <a:ext cx="7722823" cy="345061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endParaRPr lang="en-US" dirty="0">
              <a:cs typeface="+mj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34140CCC-667C-4049-AE40-083F44F910CE}"/>
              </a:ext>
            </a:extLst>
          </p:cNvPr>
          <p:cNvCxnSpPr/>
          <p:nvPr/>
        </p:nvCxnSpPr>
        <p:spPr>
          <a:xfrm>
            <a:off x="566944" y="1726553"/>
            <a:ext cx="781680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D379D499-9D68-44A7-9833-6DEAA0B7CA2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06" t="13711" r="17349" b="20211"/>
          <a:stretch/>
        </p:blipFill>
        <p:spPr>
          <a:xfrm>
            <a:off x="0" y="574366"/>
            <a:ext cx="9144000" cy="570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247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A890B5-2F89-4A24-B0EA-5B3BA5EDD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588" y="1783703"/>
            <a:ext cx="7722823" cy="345061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endParaRPr lang="en-US" dirty="0">
              <a:cs typeface="+mj-cs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34140CCC-667C-4049-AE40-083F44F910CE}"/>
              </a:ext>
            </a:extLst>
          </p:cNvPr>
          <p:cNvCxnSpPr/>
          <p:nvPr/>
        </p:nvCxnSpPr>
        <p:spPr>
          <a:xfrm>
            <a:off x="566944" y="1726553"/>
            <a:ext cx="781680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962BBE9B-F274-4AFB-8CA5-C8A520D48E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85" t="26626" r="17229" b="8024"/>
          <a:stretch/>
        </p:blipFill>
        <p:spPr>
          <a:xfrm>
            <a:off x="-6204" y="614190"/>
            <a:ext cx="9150204" cy="562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315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3F9A1D-9913-4D9B-8E4F-48DAE9C98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1826" y="447204"/>
            <a:ext cx="7290054" cy="1499616"/>
          </a:xfrm>
        </p:spPr>
        <p:txBody>
          <a:bodyPr>
            <a:normAutofit/>
          </a:bodyPr>
          <a:lstStyle/>
          <a:p>
            <a:r>
              <a:rPr lang="th-TH" sz="2800" b="1" dirty="0">
                <a:solidFill>
                  <a:srgbClr val="0070C0"/>
                </a:solidFill>
              </a:rPr>
              <a:t>การขับเคลื่อนชุมชน องค์กร และอำเภอคุณธรรม </a:t>
            </a:r>
            <a:br>
              <a:rPr lang="th-TH" sz="2800" b="1" dirty="0">
                <a:solidFill>
                  <a:srgbClr val="0070C0"/>
                </a:solidFill>
              </a:rPr>
            </a:br>
            <a:r>
              <a:rPr lang="th-TH" sz="2800" b="1" dirty="0">
                <a:solidFill>
                  <a:srgbClr val="0070C0"/>
                </a:solidFill>
              </a:rPr>
              <a:t>ประจำปีงบประมาณ พ.ศ.๒๕๖๓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A890B5-2F89-4A24-B0EA-5B3BA5EDD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588" y="1783703"/>
            <a:ext cx="7722823" cy="345061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400" dirty="0">
                <a:cs typeface="+mj-cs"/>
              </a:rPr>
              <a:t>	สำนักงานวัฒนธรรมจังหวัดลำพูน ในฐานะฝ่ายเลขานุการได้ดำเนินการขับเคลื่อนชุมชน องค์กร และอำเภอคุณธรรม ในปีงบประมาณ พ.ศ.๒๕๖๓ ไปแล้ว ดังนี้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endParaRPr lang="en-US" dirty="0">
              <a:cs typeface="+mj-cs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="" xmlns:a16="http://schemas.microsoft.com/office/drawing/2014/main" id="{6667ED1D-272B-443C-8AD6-97CB8CEEDC61}"/>
              </a:ext>
            </a:extLst>
          </p:cNvPr>
          <p:cNvSpPr/>
          <p:nvPr/>
        </p:nvSpPr>
        <p:spPr>
          <a:xfrm>
            <a:off x="2154208" y="2707775"/>
            <a:ext cx="6585458" cy="219238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th-TH" sz="2000" b="1" dirty="0">
              <a:solidFill>
                <a:schemeClr val="accent5">
                  <a:lumMod val="75000"/>
                </a:schemeClr>
              </a:solidFill>
              <a:cs typeface="+mj-cs"/>
            </a:endParaRPr>
          </a:p>
          <a:p>
            <a:r>
              <a:rPr lang="th-TH" sz="2400" b="1" dirty="0">
                <a:solidFill>
                  <a:srgbClr val="0070C0"/>
                </a:solidFill>
                <a:cs typeface="+mj-cs"/>
              </a:rPr>
              <a:t>๑. จัดประชุมการชี้แจงแนวทางการขับเคลื่อนองค์กร อำเภอ และจังหวัดคุณธรรม จังหวัดลำพูน ประจำปีงบประมาณ พ.ศ.๒๕๖๒ </a:t>
            </a:r>
          </a:p>
          <a:p>
            <a:r>
              <a:rPr lang="th-TH" sz="2400" dirty="0">
                <a:solidFill>
                  <a:schemeClr val="tx1"/>
                </a:solidFill>
              </a:rPr>
              <a:t>และขอความร่วมมือทุกองค์กร และอำเภอ ได้ส่งแผนปฏิบัติการส่งเสริมคุณธรรม เพื่อจัดทำแผนปฏิบัติการส่งเสริมคุณธรรมจังหวัดลำพูน ประจำปี พ.ศ.2563 </a:t>
            </a:r>
            <a:r>
              <a:rPr lang="th-TH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j-cs"/>
              </a:rPr>
              <a:t>เมื่อวันที่ ๒๑ สิงหาคม ๒๕๖๒ เวลา ๑๓.๓๐ น. ณ ห้องประชุมจามเทวี ศาลากลางจังหวัดลำพูน</a:t>
            </a:r>
            <a:endParaRPr lang="en-US" sz="2400" dirty="0">
              <a:solidFill>
                <a:schemeClr val="tx1">
                  <a:lumMod val="95000"/>
                  <a:lumOff val="5000"/>
                </a:schemeClr>
              </a:solidFill>
              <a:cs typeface="+mj-cs"/>
            </a:endParaRPr>
          </a:p>
          <a:p>
            <a:pPr algn="ctr"/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CF3255C-BDC4-4532-AB96-E40EC366CC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53" y="513677"/>
            <a:ext cx="766208" cy="119001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34140CCC-667C-4049-AE40-083F44F910CE}"/>
              </a:ext>
            </a:extLst>
          </p:cNvPr>
          <p:cNvCxnSpPr/>
          <p:nvPr/>
        </p:nvCxnSpPr>
        <p:spPr>
          <a:xfrm>
            <a:off x="566944" y="1726553"/>
            <a:ext cx="781680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ในภาพอาจจะมี 1 คน, สถานที่ในร่ม">
            <a:extLst>
              <a:ext uri="{FF2B5EF4-FFF2-40B4-BE49-F238E27FC236}">
                <a16:creationId xmlns="" xmlns:a16="http://schemas.microsoft.com/office/drawing/2014/main" id="{864FBCA8-9CB7-4359-AC81-1023FA949A4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31" y="5006351"/>
            <a:ext cx="27432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 descr="ในภาพอาจจะมี 4 คน, ผู้คนกำลังนั่ง">
            <a:extLst>
              <a:ext uri="{FF2B5EF4-FFF2-40B4-BE49-F238E27FC236}">
                <a16:creationId xmlns="" xmlns:a16="http://schemas.microsoft.com/office/drawing/2014/main" id="{A0C497C0-92CD-4167-9938-86889F1B2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773" y="5006351"/>
            <a:ext cx="2493819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ในภาพอาจจะมี 2 คน, ผู้คนกำลังนั่ง และ สถานที่ในร่ม">
            <a:extLst>
              <a:ext uri="{FF2B5EF4-FFF2-40B4-BE49-F238E27FC236}">
                <a16:creationId xmlns="" xmlns:a16="http://schemas.microsoft.com/office/drawing/2014/main" id="{DFC3B188-F1E9-49FC-BE5E-FA64537D2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795" y="5006351"/>
            <a:ext cx="255181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รูปภาพที่เกี่ยวข้อง">
            <a:extLst>
              <a:ext uri="{FF2B5EF4-FFF2-40B4-BE49-F238E27FC236}">
                <a16:creationId xmlns="" xmlns:a16="http://schemas.microsoft.com/office/drawing/2014/main" id="{AF1D902E-E7E1-490C-87B5-7350E605A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44" y="2663356"/>
            <a:ext cx="1371600" cy="123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1134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3F9A1D-9913-4D9B-8E4F-48DAE9C98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1826" y="447204"/>
            <a:ext cx="7290054" cy="1499616"/>
          </a:xfrm>
        </p:spPr>
        <p:txBody>
          <a:bodyPr>
            <a:normAutofit/>
          </a:bodyPr>
          <a:lstStyle/>
          <a:p>
            <a:r>
              <a:rPr lang="th-TH" sz="2800" b="1" dirty="0">
                <a:solidFill>
                  <a:srgbClr val="0070C0"/>
                </a:solidFill>
              </a:rPr>
              <a:t>การขับเคลื่อนชุมชน องค์กร และอำเภอคุณธรรม </a:t>
            </a:r>
            <a:br>
              <a:rPr lang="th-TH" sz="2800" b="1" dirty="0">
                <a:solidFill>
                  <a:srgbClr val="0070C0"/>
                </a:solidFill>
              </a:rPr>
            </a:br>
            <a:r>
              <a:rPr lang="th-TH" sz="2800" b="1" dirty="0">
                <a:solidFill>
                  <a:srgbClr val="0070C0"/>
                </a:solidFill>
              </a:rPr>
              <a:t>ประจำปีงบประมาณ พ.ศ.๒๕๖๓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A890B5-2F89-4A24-B0EA-5B3BA5EDD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588" y="1783703"/>
            <a:ext cx="7722823" cy="345061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400" dirty="0">
                <a:cs typeface="+mj-cs"/>
              </a:rPr>
              <a:t>	สำนักงานวัฒนธรรมจังหวัดลำพูน ในฐานะฝ่ายเลขานุการได้ดำเนินการขับเคลื่อนชุมชน องค์กร และอำเภอคุณธรรม ในปีงบประมาณ พ.ศ.๒๕๖๓ ไปแล้ว ดังนี้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endParaRPr lang="en-US" dirty="0">
              <a:cs typeface="+mj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="" xmlns:a16="http://schemas.microsoft.com/office/drawing/2014/main" id="{FE3E1A71-138B-48ED-BA4F-07DC6DE0CC86}"/>
              </a:ext>
            </a:extLst>
          </p:cNvPr>
          <p:cNvSpPr/>
          <p:nvPr/>
        </p:nvSpPr>
        <p:spPr>
          <a:xfrm>
            <a:off x="2170323" y="2663356"/>
            <a:ext cx="6585458" cy="206289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b="1" dirty="0">
                <a:solidFill>
                  <a:srgbClr val="0070C0"/>
                </a:solidFill>
              </a:rPr>
              <a:t>๒. ชี้แจงแนวทางการสร้างความเข็มแข็งของพลังบวร เพื่อความมั่นคง มั่งคั่ง ยั่งยืน ของชุมชนคุณธรรมน้อมนำหลักปรัชญาของเศรษฐกิจพอเพียง ในที่ประชุมพระสัง</a:t>
            </a:r>
            <a:r>
              <a:rPr lang="th-TH" sz="2400" b="1" dirty="0" err="1">
                <a:solidFill>
                  <a:srgbClr val="0070C0"/>
                </a:solidFill>
              </a:rPr>
              <a:t>ฆาธิ</a:t>
            </a:r>
            <a:r>
              <a:rPr lang="th-TH" sz="2400" b="1" dirty="0">
                <a:solidFill>
                  <a:srgbClr val="0070C0"/>
                </a:solidFill>
              </a:rPr>
              <a:t>การจังหวัดลำพูน</a:t>
            </a:r>
            <a:r>
              <a:rPr lang="th-TH" sz="2400" dirty="0">
                <a:solidFill>
                  <a:schemeClr val="tx1"/>
                </a:solidFill>
              </a:rPr>
              <a:t> </a:t>
            </a:r>
          </a:p>
          <a:p>
            <a:r>
              <a:rPr lang="th-TH" sz="2400" dirty="0">
                <a:solidFill>
                  <a:schemeClr val="tx1"/>
                </a:solidFill>
              </a:rPr>
              <a:t>เมื่อวันที่ ๑๓ ธันวาคม ๒๕๖๒ ณ วัดม่วง</a:t>
            </a:r>
            <a:r>
              <a:rPr lang="th-TH" sz="2400" dirty="0" err="1">
                <a:solidFill>
                  <a:schemeClr val="tx1"/>
                </a:solidFill>
              </a:rPr>
              <a:t>โตน</a:t>
            </a:r>
            <a:r>
              <a:rPr lang="th-TH" sz="2400" dirty="0">
                <a:solidFill>
                  <a:schemeClr val="tx1"/>
                </a:solidFill>
              </a:rPr>
              <a:t> ตำบลเหล่ายาว </a:t>
            </a:r>
          </a:p>
          <a:p>
            <a:r>
              <a:rPr lang="th-TH" sz="2400" dirty="0">
                <a:solidFill>
                  <a:schemeClr val="tx1"/>
                </a:solidFill>
              </a:rPr>
              <a:t>อำเภอบ้านโฮ</a:t>
            </a:r>
            <a:r>
              <a:rPr lang="th-TH" sz="2400" dirty="0" err="1">
                <a:solidFill>
                  <a:schemeClr val="tx1"/>
                </a:solidFill>
              </a:rPr>
              <a:t>่ง</a:t>
            </a:r>
            <a:r>
              <a:rPr lang="th-TH" sz="2400" dirty="0">
                <a:solidFill>
                  <a:schemeClr val="tx1"/>
                </a:solidFill>
              </a:rPr>
              <a:t> จังหวัดลำพูน</a:t>
            </a: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CF3255C-BDC4-4532-AB96-E40EC366CC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53" y="513677"/>
            <a:ext cx="766208" cy="119001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34140CCC-667C-4049-AE40-083F44F910CE}"/>
              </a:ext>
            </a:extLst>
          </p:cNvPr>
          <p:cNvCxnSpPr/>
          <p:nvPr/>
        </p:nvCxnSpPr>
        <p:spPr>
          <a:xfrm>
            <a:off x="566944" y="1726553"/>
            <a:ext cx="781680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 descr="ในภาพอาจจะมี 1 คน, กำลังนั่ง, ตาราง และ สถานที่ในร่ม">
            <a:extLst>
              <a:ext uri="{FF2B5EF4-FFF2-40B4-BE49-F238E27FC236}">
                <a16:creationId xmlns="" xmlns:a16="http://schemas.microsoft.com/office/drawing/2014/main" id="{5C23245C-1C4F-4AB5-B12C-C580808B7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517" y="4845004"/>
            <a:ext cx="243896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ในภาพอาจจะมี 3 คน, ผู้คนกำลังนั่ง, ตาราง และ สถานที่ในร่ม">
            <a:extLst>
              <a:ext uri="{FF2B5EF4-FFF2-40B4-BE49-F238E27FC236}">
                <a16:creationId xmlns="" xmlns:a16="http://schemas.microsoft.com/office/drawing/2014/main" id="{6DC29078-4066-41DF-B8C4-061C8F9B79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783" y="4845004"/>
            <a:ext cx="243896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ในภาพอาจจะมี 2 คน, ผู้คนกำลังนั่ง และ สถานที่ในร่ม">
            <a:extLst>
              <a:ext uri="{FF2B5EF4-FFF2-40B4-BE49-F238E27FC236}">
                <a16:creationId xmlns="" xmlns:a16="http://schemas.microsoft.com/office/drawing/2014/main" id="{5CA48053-D821-4F6C-860D-94D7D10681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51" y="4845004"/>
            <a:ext cx="2438964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รูปภาพที่เกี่ยวข้อง">
            <a:extLst>
              <a:ext uri="{FF2B5EF4-FFF2-40B4-BE49-F238E27FC236}">
                <a16:creationId xmlns="" xmlns:a16="http://schemas.microsoft.com/office/drawing/2014/main" id="{8AE95F69-0771-4798-B5FA-9BD6AE916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44" y="2663356"/>
            <a:ext cx="1371600" cy="123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963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3F9A1D-9913-4D9B-8E4F-48DAE9C98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1826" y="447204"/>
            <a:ext cx="7290054" cy="1499616"/>
          </a:xfrm>
        </p:spPr>
        <p:txBody>
          <a:bodyPr>
            <a:normAutofit/>
          </a:bodyPr>
          <a:lstStyle/>
          <a:p>
            <a:r>
              <a:rPr lang="th-TH" sz="2800" b="1" dirty="0">
                <a:solidFill>
                  <a:srgbClr val="0070C0"/>
                </a:solidFill>
              </a:rPr>
              <a:t>การขับเคลื่อนชุมชน องค์กร และอำเภอคุณธรรม </a:t>
            </a:r>
            <a:br>
              <a:rPr lang="th-TH" sz="2800" b="1" dirty="0">
                <a:solidFill>
                  <a:srgbClr val="0070C0"/>
                </a:solidFill>
              </a:rPr>
            </a:br>
            <a:r>
              <a:rPr lang="th-TH" sz="2800" b="1" dirty="0">
                <a:solidFill>
                  <a:srgbClr val="0070C0"/>
                </a:solidFill>
              </a:rPr>
              <a:t>ประจำปีงบประมาณ พ.ศ.๒๕๖๓</a:t>
            </a:r>
            <a:endParaRPr lang="en-US" sz="2800" dirty="0">
              <a:solidFill>
                <a:srgbClr val="0070C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DA890B5-2F89-4A24-B0EA-5B3BA5EDD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588" y="1783703"/>
            <a:ext cx="7722823" cy="3450613"/>
          </a:xfrm>
        </p:spPr>
        <p:txBody>
          <a:bodyPr>
            <a:normAutofit/>
          </a:bodyPr>
          <a:lstStyle/>
          <a:p>
            <a:pPr marL="0" indent="0" algn="thaiDist">
              <a:buNone/>
            </a:pPr>
            <a:r>
              <a:rPr lang="th-TH" sz="2400" dirty="0">
                <a:cs typeface="+mj-cs"/>
              </a:rPr>
              <a:t>	สำนักงานวัฒนธรรมจังหวัดลำพูน ในฐานะฝ่ายเลขานุการได้ดำเนินการขับเคลื่อนชุมชน องค์กร และอำเภอคุณธรรม ในปีงบประมาณ พ.ศ.๒๕๖๓ ไปแล้ว ดังนี้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r>
              <a:rPr lang="th-TH" sz="2400" dirty="0">
                <a:cs typeface="+mj-cs"/>
              </a:rPr>
              <a:t>	</a:t>
            </a:r>
            <a:endParaRPr lang="en-US" sz="2400" dirty="0">
              <a:cs typeface="+mj-cs"/>
            </a:endParaRPr>
          </a:p>
          <a:p>
            <a:pPr marL="0" indent="0">
              <a:buNone/>
            </a:pPr>
            <a:endParaRPr lang="en-US" dirty="0">
              <a:cs typeface="+mj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ACF3255C-BDC4-4532-AB96-E40EC366CC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253" y="513677"/>
            <a:ext cx="766208" cy="119001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="" xmlns:a16="http://schemas.microsoft.com/office/drawing/2014/main" id="{34140CCC-667C-4049-AE40-083F44F910CE}"/>
              </a:ext>
            </a:extLst>
          </p:cNvPr>
          <p:cNvCxnSpPr/>
          <p:nvPr/>
        </p:nvCxnSpPr>
        <p:spPr>
          <a:xfrm>
            <a:off x="566944" y="1726553"/>
            <a:ext cx="7816803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4" descr="รูปภาพที่เกี่ยวข้อง">
            <a:extLst>
              <a:ext uri="{FF2B5EF4-FFF2-40B4-BE49-F238E27FC236}">
                <a16:creationId xmlns="" xmlns:a16="http://schemas.microsoft.com/office/drawing/2014/main" id="{63BBB253-FC63-4C96-8656-9DA8D8F6B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44" y="2663356"/>
            <a:ext cx="1371600" cy="1239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: Rounded Corners 12">
            <a:extLst>
              <a:ext uri="{FF2B5EF4-FFF2-40B4-BE49-F238E27FC236}">
                <a16:creationId xmlns="" xmlns:a16="http://schemas.microsoft.com/office/drawing/2014/main" id="{8EBBB778-2D10-4AF5-BD95-5657A4F0CA40}"/>
              </a:ext>
            </a:extLst>
          </p:cNvPr>
          <p:cNvSpPr/>
          <p:nvPr/>
        </p:nvSpPr>
        <p:spPr>
          <a:xfrm>
            <a:off x="2168843" y="2663356"/>
            <a:ext cx="6585458" cy="161174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400" b="1" dirty="0">
                <a:solidFill>
                  <a:srgbClr val="0070C0"/>
                </a:solidFill>
                <a:latin typeface="Angsana New" panose="02020603050405020304" pitchFamily="18" charset="-34"/>
                <a:cs typeface="+mj-cs"/>
              </a:rPr>
              <a:t>๓. ลงพื้นที่สร้างความรู้ความเข้าใจแนวทางการสร้างความเข็มแข็งของพลังบวร เพื่อความมั่นคง มั่งคั่ง ยั่งยืน ของชุมชนคุณธรรมน้อมนำหลักปรัชญาของเศรษฐกิจพอเพียง แก่ชุมชนคุณธรรมฯ กันยายน - ธันวาคม ๒๕๖๒</a:t>
            </a:r>
            <a:endParaRPr lang="en-US" sz="2400" b="1" dirty="0">
              <a:solidFill>
                <a:srgbClr val="0070C0"/>
              </a:solidFill>
              <a:latin typeface="Angsana New" panose="02020603050405020304" pitchFamily="18" charset="-34"/>
              <a:cs typeface="+mj-cs"/>
            </a:endParaRPr>
          </a:p>
        </p:txBody>
      </p:sp>
      <p:pic>
        <p:nvPicPr>
          <p:cNvPr id="14" name="Picture 13" descr="ในภาพอาจจะมี หนึ่งคนขึ้นไป">
            <a:extLst>
              <a:ext uri="{FF2B5EF4-FFF2-40B4-BE49-F238E27FC236}">
                <a16:creationId xmlns="" xmlns:a16="http://schemas.microsoft.com/office/drawing/2014/main" id="{69D989BE-1D71-4F90-81B9-464387DBC125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419" y="4619817"/>
            <a:ext cx="2599063" cy="1946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ในภาพอาจจะมี หนึ่งคนขึ้นไป, ผู้คนกำลังนั่ง และ สถานที่ในร่ม">
            <a:extLst>
              <a:ext uri="{FF2B5EF4-FFF2-40B4-BE49-F238E27FC236}">
                <a16:creationId xmlns="" xmlns:a16="http://schemas.microsoft.com/office/drawing/2014/main" id="{86EBB068-5E77-48CD-AA36-A9B5D3AC1BB7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4517" y="4619817"/>
            <a:ext cx="2599063" cy="19492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97947C06-BEE8-4571-A9DD-FA1A9E334889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468" y="4619818"/>
            <a:ext cx="2599063" cy="19492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986006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99CB38"/>
      </a:accent1>
      <a:accent2>
        <a:srgbClr val="63A537"/>
      </a:accent2>
      <a:accent3>
        <a:srgbClr val="E6D024"/>
      </a:accent3>
      <a:accent4>
        <a:srgbClr val="CC9700"/>
      </a:accent4>
      <a:accent5>
        <a:srgbClr val="4EB3CF"/>
      </a:accent5>
      <a:accent6>
        <a:srgbClr val="378DA6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ntegral" id="{3577F8C9-A904-41D8-97D2-FD898F53F20E}" vid="{29F68FFC-748B-4FC3-BF39-7F84A6D5840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329</TotalTime>
  <Words>236</Words>
  <Application>Microsoft Office PowerPoint</Application>
  <PresentationFormat>On-screen Show (4:3)</PresentationFormat>
  <Paragraphs>31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Integral</vt:lpstr>
      <vt:lpstr>การขับเคลื่อนชุมชน องค์กร  และอำเภอคุณธรรม ประจำปีงบประมาณ พ.ศ.๒๕๖๓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การขับเคลื่อนชุมชน องค์กร และอำเภอคุณธรรม  ประจำปีงบประมาณ พ.ศ.๒๕๖๓</vt:lpstr>
      <vt:lpstr>การขับเคลื่อนชุมชน องค์กร และอำเภอคุณธรรม  ประจำปีงบประมาณ พ.ศ.๒๕๖๓</vt:lpstr>
      <vt:lpstr>การขับเคลื่อนชุมชน องค์กร และอำเภอคุณธรรม  ประจำปีงบประมาณ พ.ศ.๒๕๖๓</vt:lpstr>
      <vt:lpstr>การขับเคลื่อนชุมชน องค์กร และอำเภอคุณธรรม  ประจำปีงบประมาณ พ.ศ.๒๕๖๓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Tatumz</dc:creator>
  <cp:lastModifiedBy>HP</cp:lastModifiedBy>
  <cp:revision>11</cp:revision>
  <cp:lastPrinted>2019-12-18T06:21:55Z</cp:lastPrinted>
  <dcterms:created xsi:type="dcterms:W3CDTF">2019-12-16T02:46:33Z</dcterms:created>
  <dcterms:modified xsi:type="dcterms:W3CDTF">2019-12-18T06:21:59Z</dcterms:modified>
</cp:coreProperties>
</file>