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5" r:id="rId2"/>
    <p:sldId id="541" r:id="rId3"/>
    <p:sldId id="568" r:id="rId4"/>
    <p:sldId id="544" r:id="rId5"/>
    <p:sldId id="565" r:id="rId6"/>
    <p:sldId id="566" r:id="rId7"/>
    <p:sldId id="545" r:id="rId8"/>
    <p:sldId id="551" r:id="rId9"/>
    <p:sldId id="547" r:id="rId10"/>
    <p:sldId id="556" r:id="rId11"/>
    <p:sldId id="548" r:id="rId12"/>
    <p:sldId id="557" r:id="rId13"/>
    <p:sldId id="549" r:id="rId14"/>
    <p:sldId id="558" r:id="rId15"/>
    <p:sldId id="567" r:id="rId16"/>
    <p:sldId id="560" r:id="rId17"/>
    <p:sldId id="561" r:id="rId18"/>
    <p:sldId id="562" r:id="rId19"/>
    <p:sldId id="563" r:id="rId20"/>
  </p:sldIdLst>
  <p:sldSz cx="12192000" cy="6858000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7A6"/>
    <a:srgbClr val="DC508C"/>
    <a:srgbClr val="F46CD0"/>
    <a:srgbClr val="008E40"/>
    <a:srgbClr val="12EE46"/>
    <a:srgbClr val="151899"/>
    <a:srgbClr val="4370EF"/>
    <a:srgbClr val="00A44A"/>
    <a:srgbClr val="89FFB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สไตล์ธีม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7540" autoAdjust="0"/>
  </p:normalViewPr>
  <p:slideViewPr>
    <p:cSldViewPr snapToGrid="0" snapToObjects="1">
      <p:cViewPr varScale="1">
        <p:scale>
          <a:sx n="109" d="100"/>
          <a:sy n="109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339" cy="355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317966" y="0"/>
            <a:ext cx="4068339" cy="355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DF09-16FD-496A-A552-E766A08C554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6746118"/>
            <a:ext cx="4068339" cy="35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317966" y="6746118"/>
            <a:ext cx="4068339" cy="35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8844-8B9B-4BEF-9CA2-5F977B1C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69362" cy="35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316923" y="2"/>
            <a:ext cx="4069362" cy="35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12B94-E056-493E-B0B7-1FEFCB0B9FB8}" type="datetimeFigureOut">
              <a:rPr lang="th-TH" smtClean="0"/>
              <a:t>24/06/62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889000"/>
            <a:ext cx="4257675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8411" y="3417777"/>
            <a:ext cx="7511657" cy="27964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746955"/>
            <a:ext cx="4069362" cy="355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316923" y="6746955"/>
            <a:ext cx="4069362" cy="355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ECAA-D68E-46C4-AE4C-E33080D639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516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ECAA-D68E-46C4-AE4C-E33080D6398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343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763588"/>
            <a:ext cx="6794500" cy="382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A496-C7B7-4375-9275-A26189EB843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7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763588"/>
            <a:ext cx="6794500" cy="382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A496-C7B7-4375-9275-A26189EB843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9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3B6D2-339C-4FFC-96BB-420E31FED28C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0CF9-625C-4CA2-BE00-E84083D43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548A5-DA33-4DFE-87D6-B206FE590CF3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C0F68-FC85-41B4-BBE3-7D610E232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696F0E-571D-4881-8AC0-CE46D9983E79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FD30-FD96-446E-BD0B-8F3E2583E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0E17E-2D5C-4C00-B370-0B87ED114DEC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4A5A-438B-4AA8-AE35-5E83C60DE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BA62D-78B9-4297-8AB3-A8941BDD07A0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2060-CBDC-4016-AF9F-FAD7D7D62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A21CA-3FBC-4A2B-ACF9-F3C63F6F8C91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3BF5-FE08-4AA2-A7C4-432020244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47740-0CBA-4D31-B55B-2936EB7913BD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2E901-BA1F-4689-B1EB-06503F433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4E510-BAA9-4851-A09D-88138EDE81F0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EC3B-785D-4AE0-8547-F1CF99FEB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A22AA-CE2A-4451-8296-1F7B6120FCBF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0628-E2E7-4125-B963-51693C798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5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4F9DB-E575-4EE7-8521-37B5AEB3FB8B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56E3-A732-4C62-BC00-B089229E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DB0296-7A6D-453D-86FF-A141EA3DA190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5269-BC7A-4F84-927B-A6F2C4AC0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9451AA-8E09-41C4-8562-7C76339F25DC}" type="datetimeFigureOut">
              <a:rPr lang="en-US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A2EA5F5-6917-4381-A2FF-5AB4570DF8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jpe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48" y="2095694"/>
            <a:ext cx="1210887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151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แผนพัฒนาจังหวัดลำพูน (พ.ศ.2561-2565) </a:t>
            </a:r>
          </a:p>
          <a:p>
            <a:pPr algn="ctr">
              <a:defRPr/>
            </a:pPr>
            <a:r>
              <a:rPr lang="th-TH" sz="4000" b="1" dirty="0" smtClean="0">
                <a:solidFill>
                  <a:srgbClr val="151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ฉบับทบทวน ปี 2563</a:t>
            </a:r>
            <a:endParaRPr lang="th-TH" sz="105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  <a:p>
            <a:pPr algn="ctr">
              <a:defRPr/>
            </a:pPr>
            <a:endParaRPr lang="th-TH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5265756"/>
            <a:ext cx="7453372" cy="146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10648" y="4811660"/>
            <a:ext cx="12098225" cy="1940719"/>
            <a:chOff x="-314786" y="2401856"/>
            <a:chExt cx="12098225" cy="1940719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776" y="2873738"/>
              <a:ext cx="4718663" cy="1468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 5"/>
            <p:cNvGrpSpPr/>
            <p:nvPr/>
          </p:nvGrpSpPr>
          <p:grpSpPr>
            <a:xfrm>
              <a:off x="-314786" y="2401856"/>
              <a:ext cx="7379561" cy="1783558"/>
              <a:chOff x="-67845" y="4843338"/>
              <a:chExt cx="7008506" cy="1783558"/>
            </a:xfrm>
          </p:grpSpPr>
          <p:pic>
            <p:nvPicPr>
              <p:cNvPr id="17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67845" y="4843338"/>
                <a:ext cx="1632267" cy="1783558"/>
              </a:xfrm>
              <a:prstGeom prst="rect">
                <a:avLst/>
              </a:prstGeom>
            </p:spPr>
          </p:pic>
          <p:pic>
            <p:nvPicPr>
              <p:cNvPr id="18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2163" y="5086056"/>
                <a:ext cx="2688498" cy="1540840"/>
              </a:xfrm>
              <a:prstGeom prst="rect">
                <a:avLst/>
              </a:prstGeom>
            </p:spPr>
          </p:pic>
          <p:pic>
            <p:nvPicPr>
              <p:cNvPr id="19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3265" y="5590613"/>
                <a:ext cx="1457788" cy="882481"/>
              </a:xfrm>
              <a:prstGeom prst="rect">
                <a:avLst/>
              </a:prstGeom>
            </p:spPr>
          </p:pic>
        </p:grp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780" y="3117622"/>
              <a:ext cx="1865841" cy="9810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108" y="2942930"/>
              <a:ext cx="1733597" cy="1164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097" y="3223096"/>
              <a:ext cx="1441626" cy="770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4" name="รูปภาพ 2" descr="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2" y="214289"/>
            <a:ext cx="1602377" cy="16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252224" y="161159"/>
            <a:ext cx="2498403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 bwMode="auto">
          <a:xfrm>
            <a:off x="432692" y="1005623"/>
            <a:ext cx="2657185" cy="109467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การวิจัยพัฒนา (</a:t>
            </a:r>
            <a:r>
              <a:rPr lang="en-US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R&amp;D</a:t>
            </a: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ปัจจัยพื้นฐานและบุคลากร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3477627" y="1010926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การเพิ่มผลผลิต พัฒนาคุณภาพ</a:t>
            </a:r>
          </a:p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และลดต้นทุน</a:t>
            </a:r>
            <a:endParaRPr lang="en-US" sz="2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430047" y="1010926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และสร้างมูลค่าเพิ่ม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203268" y="1004854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ระบบตลาด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34476" y="2346099"/>
            <a:ext cx="2513228" cy="18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-การวิจัยพัฒนา เทคโนโลยี นวัตกรรม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-การสร้างองค์ความรู้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และขีดความสามารถ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-การพัฒนาปัจจัยพื้นฐานที่มีคุณภาพ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-การบริหารจัดการน้ำ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178628" y="2346099"/>
            <a:ext cx="2647405" cy="3236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ผลิตที่ดีและเหมาะสม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GAP/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ปลอดภัย/อินทรีย์)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-การรับรองมาตรฐานและตรวจสอบความปลอดภัยสินค้า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ระบบตรวจระบบตรวจสอบย้อนกลับ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การกำหนดเป้าหมายในการพัฒนา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 Champion 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-พัฒนาสินค้าที่มีศักยภาพสามารถแข่งขันได้และตอบสนองตลาดในกลุ่มประเทศเพื่อบ้าน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AEC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และกลุ่ม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ASEAN+3</a:t>
            </a:r>
          </a:p>
          <a:p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156957" y="2346100"/>
            <a:ext cx="2757690" cy="2234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-มาตรฐาน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การผลิตเกษตรอุตสาหกรรม(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GAP/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ปลอดภัย/อินทรีย์)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-ตราสินค้า บรรจุภัณฑ์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-ระบบเกษตรปลอดวัสดุเหลือใช้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-พัฒนาสินค้าที่มีศักยภาพสามารถแข่งขันได้และตอบสนองตลาดในกลุ่มประเทศเพื่อบ้าน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AEC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และกลุ่ม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ASEAN+3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203268" y="2346099"/>
            <a:ext cx="2647405" cy="2826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ตลาดกลางสินค้า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-พัฒนาระบบค้า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ปลีกค้า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-ส่งเสริมการทำตลาดเฉพาะ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Niche Market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และตลาดเฉพาะฤดู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Seasonal Market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สนับสนุนสินเชื่อ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-พัฒนาตลาดซื้อขายล่วงหน้า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Future Market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สนับสนุนการเชื่อมโยง/สร้างเครือข่าย/จับคู่ธุรกิจตาม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189153" y="237501"/>
            <a:ext cx="2891245" cy="64753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เมืองเกษตรสีเขียว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Agricultural City)</a:t>
            </a:r>
          </a:p>
        </p:txBody>
      </p:sp>
    </p:spTree>
    <p:extLst>
      <p:ext uri="{BB962C8B-B14F-4D97-AF65-F5344CB8AC3E}">
        <p14:creationId xmlns:p14="http://schemas.microsoft.com/office/powerpoint/2010/main" val="39383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4"/>
          <p:cNvSpPr txBox="1"/>
          <p:nvPr/>
        </p:nvSpPr>
        <p:spPr>
          <a:xfrm>
            <a:off x="252225" y="1928230"/>
            <a:ext cx="4503614" cy="120032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ทางการพัฒนา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พัฒนา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โครงสร้างพื้นฐาน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สาธารณูปโภค พัฒนาแผน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การประชาสัมพันธ์ เชื่อมโยงกิจกรรม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 ส่งเสริม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และพัฒนาชุมชนท่องเที่ยวเชิงวิถีชีวิตและวัฒนธรรม 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แนวทาง วัตถุประสงค์ ตัวชี้วัดและเป้าหมาย 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4865537" y="3938131"/>
            <a:ext cx="2207929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ตัวชี้วัด/ค่าเป้าหมาย</a:t>
            </a:r>
            <a:endParaRPr lang="th-TH" sz="2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334884" y="1928230"/>
            <a:ext cx="4365815" cy="11981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สร้างมูลค่าเพิ่มและกระจายรายได้จากการ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จังหวัดลำพูน บนฐาน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วัฒนธรรมอย่าง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04807"/>
              </p:ext>
            </p:extLst>
          </p:nvPr>
        </p:nvGraphicFramePr>
        <p:xfrm>
          <a:off x="1733007" y="4523809"/>
          <a:ext cx="8943702" cy="12192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54569"/>
                <a:gridCol w="378913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(2563-2565)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1.รายได้จากการท่องเที่ยวเพิ่มขึ้น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เพิ่มขึ้นร้อยละ 3 ต่อปี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นักท่องเที่ยวเพิ่มขึ้น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2 ต่อปี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3.ค่าใช้จ่ายเฉลี่ยของนักท่องเที่ยวในพื้นที่เพิ่มขึ้น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2 ต่อปี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สี่เหลี่ยมผืนผ้ามุมมน 10"/>
          <p:cNvSpPr/>
          <p:nvPr/>
        </p:nvSpPr>
        <p:spPr>
          <a:xfrm>
            <a:off x="4493623" y="732126"/>
            <a:ext cx="3497864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เมืองจุดหมายปลายทาง</a:t>
            </a:r>
          </a:p>
          <a:p>
            <a:pPr algn="ctr"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แห่งการท่องเที่ยวเชิงวัฒนธรรม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(Cultural Experience Destination)</a:t>
            </a:r>
          </a:p>
        </p:txBody>
      </p:sp>
    </p:spTree>
    <p:extLst>
      <p:ext uri="{BB962C8B-B14F-4D97-AF65-F5344CB8AC3E}">
        <p14:creationId xmlns:p14="http://schemas.microsoft.com/office/powerpoint/2010/main" val="347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252224" y="161159"/>
            <a:ext cx="2498403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 bwMode="auto">
          <a:xfrm>
            <a:off x="188846" y="1005623"/>
            <a:ext cx="2316405" cy="109467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และจัดการองค์ความรู้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2119090" y="1014294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พัฒนาระบบการบริหารจัดการการท่องเที่ยวชุมชน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049334" y="1014294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เตรียมความพร้อมและพัฒนาศักยภาพบุคลากร</a:t>
            </a:r>
            <a:endParaRPr lang="en-US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778033" y="1014294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การพัฒนาตลาดและประชาสัมพันธ์</a:t>
            </a:r>
            <a:endParaRPr lang="en-US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90637" y="2323468"/>
            <a:ext cx="2028454" cy="2234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1.การจัดเก็บและรวบรวมความรู้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2.การพัฒนาและบริหารจัดการ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3.การพัฒนา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สื่อประชาสัมพันธ์ความรู้เพื่อ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159541" y="2330456"/>
            <a:ext cx="1912978" cy="34590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1.การประเมินมาตรฐาน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ให้บริการการ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2.การศึกษา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ขีด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การรองรับนักท่องเที่ยว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3.การพัฒนากลไกความร่วมมือและพัฒนาภาคีเครือข่ายในการจัดการแหล่งท่องเที่ยว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4.การพัฒนามาตรฐานความปลอดภัยของนักท่องเที่ยว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5.การประเมินผลกระทบจากการ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ท่องเที่ยวและ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พัฒนาแนวทางปรับปรุงฟื้นฟูสภาพแหล่งท่องเที่ยว</a:t>
            </a:r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112969" y="2346099"/>
            <a:ext cx="1830355" cy="1790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1.การพัฒนามาตรฐานบุคลากรการท่องเที่ยว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2.การปรับปรุงทัศนคติและพัฒนาศักยภาพบุคลากร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5.การพัฒนาคู่มือปฏิบัติการด้านการ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778033" y="2346099"/>
            <a:ext cx="2196253" cy="1860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1.ประชาสัมพันธ์การท่องเที่ยว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ในเชิงรุกในช่องทางต่างๆ 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2.การสร้างแบ</a:t>
            </a:r>
            <a:r>
              <a:rPr lang="th-TH" sz="1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รนด์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3.การสร้างจิตสำนึกการท่องเที่ยวที่ดี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7847789" y="1004854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พัฒนากิจกรรมและของที่ระลึกฯ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5943324" y="1003137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ปรับปรุงโครงสร้างพื้นฐาน และการอำนวยความสะดวก</a:t>
            </a:r>
            <a:endParaRPr lang="en-US" sz="17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983774" y="2340887"/>
            <a:ext cx="1784272" cy="2474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1.การปรับปรุงโครงสร้างพื้นฐานของแหล่งท่องเที่ยว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2.การปรับปรุงภูมิ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3.การจัดการขยะและ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สิ่งแวดล้อมใน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4.การประเมินมาตรฐาน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อำนวยความ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 (ห้องน้ำ ร้านอาหาร ร้านค้า)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5.การส่งเสริมคุณภาพที่พัก</a:t>
            </a:r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854579" y="2346099"/>
            <a:ext cx="1830355" cy="2469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1.การสืบ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สานประเพณี วัฒนธรรมที่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2.การสร้างสรรค์กิจกรรมเพื่อการท่องเที่ยว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3.การออกแบบเชื่อมโยงกิจกรรมการท่องเที่ยวประจำปี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4.การ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ปรับปรุงและ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ของที่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ระลึกเชิง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3587555" y="132966"/>
            <a:ext cx="5182201" cy="680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เมืองจุดหมาย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ปลายทางแห่ง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การท่องเที่ยวเชิงวัฒนธรรม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(Cultural Experience Destination)</a:t>
            </a:r>
          </a:p>
        </p:txBody>
      </p:sp>
    </p:spTree>
    <p:extLst>
      <p:ext uri="{BB962C8B-B14F-4D97-AF65-F5344CB8AC3E}">
        <p14:creationId xmlns:p14="http://schemas.microsoft.com/office/powerpoint/2010/main" val="40543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4"/>
          <p:cNvSpPr txBox="1"/>
          <p:nvPr/>
        </p:nvSpPr>
        <p:spPr>
          <a:xfrm>
            <a:off x="252225" y="1928230"/>
            <a:ext cx="5103546" cy="132343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ทางการพัฒนา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พัฒนาและยกระดับคุณภาพชีวิตของประชาชนทุกกลุ่มวัย การเข้าสู่สังคมผู้สูงอายุอย่างมีคุณภาพสร้างความปลอดภัยในชีวิตและทรัพย์สิน และส่งเสริมการดำเนินชีวิตตามวิถีวัฒนธรรม 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แนวทาง วัตถุประสงค์ ตัวชี้วัดและเป้าหมาย 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4865537" y="3938131"/>
            <a:ext cx="2207929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ตัวชี้วัด/ค่าเป้าหมาย</a:t>
            </a:r>
            <a:endParaRPr lang="th-TH" sz="2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334884" y="1928230"/>
            <a:ext cx="4365815" cy="11981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ยกระดับคุณภาพชีวิตที่ดีของประชาชนในจังหวัดลำพูน อย่างเท่าเทียม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09185"/>
              </p:ext>
            </p:extLst>
          </p:nvPr>
        </p:nvGraphicFramePr>
        <p:xfrm>
          <a:off x="1733007" y="4523809"/>
          <a:ext cx="8943702" cy="15240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54569"/>
                <a:gridCol w="378913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(2563-2565)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1.ร้อยละของครัวเรือนที่มีรายได้ต่ำกว่าเกณฑ์ </a:t>
                      </a:r>
                      <a:r>
                        <a:rPr lang="th-TH" sz="2000" b="1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จปฐ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ลดลง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ลดลงร้อยละ 3 ต่อปี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ร้อยละของคดียาเสพติดลดลง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ลดลงร้อยละ 1 ต่อปี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3.ร้อยละของหมู่บ้าน/ชุมชนที่ได้รับการพัฒนาให้เป็นชุมชนเข้มแข็งต้นแบบ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8 แห่งต่อปี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มุมมน 9"/>
          <p:cNvSpPr/>
          <p:nvPr/>
        </p:nvSpPr>
        <p:spPr>
          <a:xfrm>
            <a:off x="5055449" y="732126"/>
            <a:ext cx="2079138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เมืองแห่งคุณภาพชีวิต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(Quality of Life)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72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252224" y="161159"/>
            <a:ext cx="2498403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 bwMode="auto">
          <a:xfrm>
            <a:off x="1129377" y="1458917"/>
            <a:ext cx="2657185" cy="109467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การยกระดับคุณภาพชีวิต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662207" y="1439195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8120041" y="1518760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การขับเคลื่อนสู่เมืองน่าอยู่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978910" y="2855353"/>
            <a:ext cx="2513228" cy="2234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1.การส่งเสริมอาชีพและยกระดับคุณภาพชีวิตและความเป็นอยู่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ของประชาชน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2.การเตรียมความพร้อมเข้าสู่สังคมผู้สูงอายุโดยมีส่วนร่วม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3.การพัฒนาโครงสร้างพื้นฐานเพื่อส่งเสริมคุณภาพชีวิตที่ดี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354285" y="2774369"/>
            <a:ext cx="2647405" cy="2748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1.พัฒนาสุข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ภาวะแบบ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องค์รวม 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สู่เมืองสุขภาพอย่างยั่งยืน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อาสามัคร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มวลชนเครือข่ายด้านสังคม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3.การให้ความรู้และป้องกันแก้ไขปัญหาสังคมและความมั่นคง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4.การพัฒนาศักยภาพเด็ก เยาวชน แรงงาน รองรับการเปลี่ยนแปลง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863837" y="2774369"/>
            <a:ext cx="2757690" cy="1198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1.ส่งเสริมการดำเนินชีวิตตามวิถีวัฒนธรรม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2.ส่งเสริมเมืองน่าอยู่อย่างยั่งยืนโดยการมีส่วนร่วม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354285" y="179583"/>
            <a:ext cx="2079138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เมืองแห่งคุณภาพชีวิต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(Quality of Life)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93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 bwMode="auto">
          <a:xfrm>
            <a:off x="1129377" y="1805716"/>
            <a:ext cx="2657185" cy="109467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อนุรักษ์ฟื้นฟูทรัพยากรธรรมชาติ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และสิ่งแวดล้อม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662207" y="1785994"/>
            <a:ext cx="2669202" cy="1095448"/>
          </a:xfrm>
          <a:prstGeom prst="chevron">
            <a:avLst/>
          </a:prstGeom>
          <a:solidFill>
            <a:srgbClr val="F46C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สร้างการมีส่วนร่วมในการบริหารจัดการที่ดี</a:t>
            </a:r>
            <a:endParaRPr lang="en-US" sz="2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8120040" y="1769760"/>
            <a:ext cx="2948553" cy="109544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พัฒนาและใช้ประโยชน์จากทรัพยากรฯ </a:t>
            </a:r>
          </a:p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อย่างยั่งยืน</a:t>
            </a:r>
            <a:endParaRPr lang="en-US" sz="2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978910" y="3106354"/>
            <a:ext cx="2807652" cy="1134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โครงการอนุรักษ์ฟื้นฟูลุ่มน้ำ สาขาแม่น้ำ</a:t>
            </a:r>
            <a:r>
              <a:rPr lang="th-TH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ปิง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ตามแนวพระราชดำริ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1.โครงการจิตอาสาประชารัฐ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2.โครงการจัดซื้อเรือเก็บผักตบชวา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492921" y="3025369"/>
            <a:ext cx="2647405" cy="466769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โครงการลำพูนเมืองสะอาด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56061" y="935301"/>
            <a:ext cx="2866117" cy="72373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เมืองที่เป็นมิตรกับสิ่งแวดล้อม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Eco - Town)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120040" y="3025369"/>
            <a:ext cx="2948553" cy="1598884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โครงการอนุรักษ์พันธุกรรมพืชตาม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แนวพระราชดำริ </a:t>
            </a:r>
            <a:r>
              <a:rPr lang="th-TH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อพ.สธ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1.กิจกรรมการสร้างเครือข่าย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2.กิจกรรมการปลูกไม้หมายเมือง /ธนาคารอนุรักษ์พันธุกรรมพืชประจำอำเภอ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78908" y="4349097"/>
            <a:ext cx="2807653" cy="684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ฟื้นฟูทรัพยากรธรรมชาติ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ป่า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ต้นน้ำและระบบ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นิเวศน์ และลดหมอกควันไฟป่า 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78910" y="5147704"/>
            <a:ext cx="2807653" cy="128274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โครงการฟื้นฟูแหล่งน้ำเพื่อป้องกันอุทกภัยและภัยแล้งจังหวัดลำพูน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1.โครงการก่อสร้างเขื่อนป้องกันตลิ่ง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2.โครงการพัฒนาแหล่งน้ำในพื้นที่อำเภอ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6535" y="62638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กรอบแผนงาน โครงการตามประเด็นการพัฒนา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 bwMode="auto">
          <a:xfrm>
            <a:off x="432692" y="1371383"/>
            <a:ext cx="2657185" cy="109467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การวิจัยพัฒนา (</a:t>
            </a:r>
            <a:r>
              <a:rPr lang="en-US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R&amp;D</a:t>
            </a: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และการออกแบบผลิตภัณฑ์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3477627" y="1376686"/>
            <a:ext cx="2669202" cy="109544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เพิ่มขีดความสามารถผู้ประกอบการ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และฝีมือแรงงาน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430047" y="1376686"/>
            <a:ext cx="2669202" cy="1095448"/>
          </a:xfrm>
          <a:prstGeom prst="chevron">
            <a:avLst/>
          </a:prstGeom>
          <a:solidFill>
            <a:srgbClr val="F46C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การพัฒนาคุณภาพและสร้างมูลค่าเพิ่ม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203268" y="1370614"/>
            <a:ext cx="2669202" cy="109544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ระบบตลาด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42472" y="2624786"/>
            <a:ext cx="10896088" cy="362254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1.โครงการพัฒนา</a:t>
            </a:r>
            <a:r>
              <a:rPr lang="th-TH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นวัตกรรมสร้างสรรค์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2472" y="3151907"/>
            <a:ext cx="2204934" cy="688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ส่งเสริมนวัตกรรมและ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การออกแบบผลิตภัณฑ์สร้างสรรค์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042893" y="3070168"/>
            <a:ext cx="2829577" cy="336129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โครงการพัฒนาศักยภาพด้านการตลาด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4.0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477626" y="3187748"/>
            <a:ext cx="4995814" cy="688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สร้างขีดความสามารถในการแข่งขันของอุตสาหกรรมในจังหวัดลำพูน 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สู่การเป็นสถานประกอบการ 4.0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53294" y="5452093"/>
            <a:ext cx="2647405" cy="589463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โครงการประชาสัมพันธ์และขยายตลาดสินค้าสู่สากล (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Asian/Asian+3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53294" y="3496194"/>
            <a:ext cx="2647405" cy="1198799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โครงการสนับสนุนช่องทางการตลาดชุมชนท่องเที่ยว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OTOP 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วิถีเพื่อเชื่อมโยงกับเมืองหลักระดับ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ระดับภูมิภาค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9053294" y="4778232"/>
            <a:ext cx="2647405" cy="589463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Press Tour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เพื่อประชาสัมพันธ์ชุมชนท่องเที่ยว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OTOP 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วิถีลำพูน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477626" y="4006419"/>
            <a:ext cx="4995813" cy="443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โครงการเพิ่มประสิทธิภาพด้านการผลิตและการพัฒนาผลิตภัณฑ์เชิงคุณภาพ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32692" y="655770"/>
            <a:ext cx="2850532" cy="60868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 สร้างสรรค์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(Creative Craft </a:t>
            </a:r>
            <a:r>
              <a:rPr lang="en-US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Innopolis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0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 bwMode="auto">
          <a:xfrm>
            <a:off x="432692" y="1162385"/>
            <a:ext cx="2657185" cy="109467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การวิจัยพัฒนา (</a:t>
            </a:r>
            <a:r>
              <a:rPr lang="en-US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R&amp;D</a:t>
            </a: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ปัจจัยพื้นฐานและบุคลากร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3425373" y="1167688"/>
            <a:ext cx="2669202" cy="109544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การเพิ่มผลผลิต พัฒนาคุณภาพ</a:t>
            </a:r>
          </a:p>
          <a:p>
            <a:pPr algn="ctr" eaLnBrk="1" hangingPunct="1"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และลดต้นทุน</a:t>
            </a:r>
            <a:endParaRPr lang="en-US" sz="2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430047" y="1167688"/>
            <a:ext cx="2669202" cy="1095448"/>
          </a:xfrm>
          <a:prstGeom prst="chevron">
            <a:avLst/>
          </a:prstGeom>
          <a:solidFill>
            <a:srgbClr val="F46C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และสร้างมูลค่าเพิ่ม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203268" y="1161616"/>
            <a:ext cx="2669202" cy="109544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ระบบตลาด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32692" y="2874241"/>
            <a:ext cx="2293091" cy="583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โครงการส่งเสริม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ศักยภาพพื้นที่เกษตรกรรมยั่งยืนจังหวัดลำพูน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32692" y="2403226"/>
            <a:ext cx="10940701" cy="362266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ส่งเสริมและพัฒนาระบบเกษตรกรรมที่เป็นมิตรกับสิ่งแวดล้อม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34476" y="116128"/>
            <a:ext cx="2891245" cy="64753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เมืองเกษตรสีเขียว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Agricultural City)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042893" y="2843102"/>
            <a:ext cx="2829577" cy="614201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โครงการตลาดเกษตรกรรมนำร่องสู่ชุมชน สถานศึกษา โรงพยาบาล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089877" y="2874241"/>
            <a:ext cx="2779700" cy="861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โครงการเพิ่มประสิทธิภาพและยกระดับมาตรฐานการใช้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การผลิตลำไยคุณภาพ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089877" y="3823367"/>
            <a:ext cx="2779700" cy="581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โครง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การส่งเสริมการผลิตเมล็ดพันธุ์หอมแดงและหัวพันธุ์หอมแดง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GAP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060581" y="2870191"/>
            <a:ext cx="2779700" cy="581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โครงการพัฒนาการแปรรูปสินค้าเกษตร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ที่มีศักยภาพ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073465" y="4492445"/>
            <a:ext cx="2829577" cy="614201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โครงการตรวจสอบรับรองผลผลิตเกษตรปลอดภัยมั่นใจตรวจสอบได้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 Trust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9042893" y="3534913"/>
            <a:ext cx="2829577" cy="614201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โครงการส่งเสริมประชาสัมพันธ์ 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ลำพูนเมืองเกษตรสีเขียว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32692" y="3566052"/>
            <a:ext cx="2293091" cy="753399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โครงการพัฒนาแหล่งน้ำ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เพื่อการเกษตร (กรมชลประทาน/อำเภอ)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32691" y="4405055"/>
            <a:ext cx="2293091" cy="583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โครงการพัฒนาโครงข่ายถนน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ในชุมชนเพื่อการเกษตร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3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 bwMode="auto">
          <a:xfrm>
            <a:off x="188846" y="1005623"/>
            <a:ext cx="2316405" cy="109467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และจัดการองค์ความรู้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2119090" y="1014294"/>
            <a:ext cx="2326881" cy="109544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พัฒนาระบบการบริหารจัดการการท่องเที่ยวชุมชน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049334" y="1014294"/>
            <a:ext cx="2326881" cy="1095448"/>
          </a:xfrm>
          <a:prstGeom prst="chevron">
            <a:avLst/>
          </a:prstGeom>
          <a:solidFill>
            <a:srgbClr val="F46C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เตรียมความพร้อมและพัฒนาศักยภาพบุคลากร</a:t>
            </a:r>
            <a:endParaRPr lang="en-US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778033" y="1014294"/>
            <a:ext cx="2326881" cy="109544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การพัฒนาตลาดและประชาสัมพันธ์</a:t>
            </a:r>
            <a:endParaRPr lang="en-US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88846" y="2880818"/>
            <a:ext cx="1930244" cy="54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จัดเก็บและรวบรวมความรู้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 (ภารกิจปกติ)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88846" y="2330456"/>
            <a:ext cx="11271633" cy="404035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โครงการส่งเสริมการท่องเที่ยวจังหวัดลำพูน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734572" y="3418220"/>
            <a:ext cx="2196253" cy="1719834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โครงการส่งเสริม สืบสานประเพณีวัฒนธรรมเพื่อการท่องเที่ยว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1.ประเพณีสรงน้ำพระธาตุหริ</a:t>
            </a:r>
            <a:r>
              <a:rPr lang="th-TH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ภุญ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ชัย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2.ประเพณีสลากย้อม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3.เทศกาลโคมลำพูน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4.ลำพูน ลานบุญ ล้านนา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7847789" y="1004854"/>
            <a:ext cx="2326881" cy="1095448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พัฒนากิจกรรมและของที่ระลึกฯ</a:t>
            </a:r>
            <a:endParaRPr lang="en-US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5943324" y="1003137"/>
            <a:ext cx="2326881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ปรับปรุงโครงสร้างพื้นฐาน และการอำนวยความสะดวก</a:t>
            </a:r>
            <a:endParaRPr lang="en-US" sz="17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90637" y="56691"/>
            <a:ext cx="4098186" cy="6399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เมืองจุดหมาย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ปลายทางแห่ง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การท่องเที่ยวเชิงวัฒนธรรม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(Cultural Experience Destination)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362007" y="2880819"/>
            <a:ext cx="3220187" cy="689696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โครงการเพิ่มศักยภาพระบบบริหารคุณภาพการบริการ</a:t>
            </a: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734572" y="2809884"/>
            <a:ext cx="1930244" cy="54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เสริมสร้างอัต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ลักษณ์อาหารพื้นถิ่น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734571" y="5204737"/>
            <a:ext cx="2196253" cy="1544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โครงการจัดกิจกรรมเพื่อส่งเสริมและสร้างบรรยากาศในการท่องเที่ยว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1.ตกแต่งไฟย้อมเมือง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2.เสน่ห์สีสันแห่งลำพูน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Lamphun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International </a:t>
            </a:r>
            <a:r>
              <a:rPr lang="en-US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Ballon</a:t>
            </a:r>
            <a:endParaRPr lang="en-US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การท่องเที่ยวเชิงกีฬา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0084526" y="2802179"/>
            <a:ext cx="2020388" cy="1604358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1.ประชาสัมพันธ์ผ่านสื่อป้ายประชาสัมพันธ์ในสนามบิน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2.ประชาสัมพันธ์ผ่านสื่อ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735895" y="2883453"/>
            <a:ext cx="1930244" cy="2254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โครงการพัฒนาโครงสร้างพื้นฐานเพื่อการท่องเที่ยว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1.การก่อสร้าง 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Skywalk 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อุทยานแห่งชาติ</a:t>
            </a:r>
            <a:r>
              <a:rPr lang="th-TH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แม่ปิง</a:t>
            </a:r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2.ปรับปรุงภูมิทัศน์แหล่งท่องเที่ยวเมืองเก่าลำพูน และ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ลี้เมืองเก่า</a:t>
            </a:r>
          </a:p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3.ปรับปรุงทางเข้าสถานที่ท่องเที่ยว ลี้-ก้อทุ่ง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660571" y="5219076"/>
            <a:ext cx="2005568" cy="598255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โครงการสายไฟฟ้าลงดิน ในเขตลำพูนเมืองเก่า (กรมส่งเสริมฯ)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660571" y="5850448"/>
            <a:ext cx="2005568" cy="598255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โครงการขยายถนนหมายเลข 116 (</a:t>
            </a:r>
            <a:r>
              <a:rPr lang="en-US" sz="1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Bigrock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และกรมทางหลวง)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362007" y="3698788"/>
            <a:ext cx="2083964" cy="54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โครงการรถไฟฟ้าเพื่อการท่องเที่ยว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4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 bwMode="auto">
          <a:xfrm>
            <a:off x="1129377" y="1082902"/>
            <a:ext cx="2657185" cy="109467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การยกระดับคุณภาพชีวิต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662207" y="1063180"/>
            <a:ext cx="2669202" cy="1095448"/>
          </a:xfrm>
          <a:prstGeom prst="chevron">
            <a:avLst/>
          </a:prstGeom>
          <a:solidFill>
            <a:srgbClr val="F46C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</a:t>
            </a:r>
            <a:endParaRPr lang="en-US" sz="23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8120041" y="1142745"/>
            <a:ext cx="2669202" cy="109544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การขับเคลื่อนสู่เมืองน่าอยู่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129377" y="2346100"/>
            <a:ext cx="9207697" cy="388391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โครงการพัฒนาคุณภาพชีวิตและความมั่นคงจังหวัดลำพูน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53807" y="82778"/>
            <a:ext cx="2081717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เมืองแห่งคุณภาพชีวิต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(Quality of Life)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87860" y="2824120"/>
            <a:ext cx="3515019" cy="859606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โครงการป้องกันและเฝ้าระวังปัญหาแรงงานต่างด้าวภาคอุตสาหกรรมให้อยู่ร่วมกับสังคมอย่างมีความสุข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75063" y="2824120"/>
            <a:ext cx="3112004" cy="2871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โครงการพัฒนาศักยภาพผู้สูงอายุ ผู้ด้อยโอกาส และเยาวชนจังหวัดลำพูน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1.โครงการเชื่อมโยงเครือข่ายผู้สูงอายุ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2.โครงการสานพลังสามวัย สรรค์สังคม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3.โครงการวัยรุ่น วัยใส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4.โครงการผู้สูงอายุอุ่นใจบริโภคถูกหลักอนามัย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5.โครงการพัฒนาเด็กปฐมวัย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6.โครงการป้องกันการตั้งครรภ์วัยรุ่น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7.โครงการส่งเสริมอาชีพผู้ด้อยโอกาสในเรือนจำ (นวดแผนไทยและฝึกอาชีพ)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120041" y="2834577"/>
            <a:ext cx="2647405" cy="579183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โครงการเสริมสร้างหมู่บ้าน/ชุมชนเข้มแข็งเพื่อความยั่งยืน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จังหวัดลำพูน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287860" y="3773355"/>
            <a:ext cx="3515019" cy="1164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โครงการเสริมสร้างภูมิคุ้มกันให้กับสังคมลำพูน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1.เผยแพร่การรับรู้ด้านกฎหมาย เพื่อลดการเอาเปรียบ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2.เครือข่ายแกนนำครอบครัวและชุมชนเพื่อเฝ้าระวังปัญหาสังคม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287859" y="5027390"/>
            <a:ext cx="3515019" cy="1660793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โครงการพัฒนาศักยภาพเครือข่ายการเฝ้าระวังปัญหาสังคมและความมั่นคงจังหวัดลำพูน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1.พัฒนาศักยภาพกรรมการหมู่บ้าน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2.พัฒนาบุคลากรด้านความมั่นคง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3.ฝึกอบรมชุดปฏิบัติการพิเศษ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4.หน่วยบำบัดทุกข์ บำรุงสุขจังหวัดลำพูน</a:t>
            </a:r>
          </a:p>
        </p:txBody>
      </p:sp>
    </p:spTree>
    <p:extLst>
      <p:ext uri="{BB962C8B-B14F-4D97-AF65-F5344CB8AC3E}">
        <p14:creationId xmlns:p14="http://schemas.microsoft.com/office/powerpoint/2010/main" val="7844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8928" y="-38999"/>
            <a:ext cx="11805935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4265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     การเชื่อมโยงยุทธศาสตร์การพัฒนาจังหวัดลำพูน</a:t>
            </a:r>
            <a:endParaRPr lang="th-TH" sz="4265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0846" y="3067105"/>
            <a:ext cx="1084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93524" y="2685551"/>
            <a:ext cx="3656259" cy="334699"/>
            <a:chOff x="452438" y="2708114"/>
            <a:chExt cx="3975102" cy="515937"/>
          </a:xfrm>
        </p:grpSpPr>
        <p:pic>
          <p:nvPicPr>
            <p:cNvPr id="23561" name="Picture 14" descr="https://www.colourbox.com/preview/7099145-high-speed-trainset-side-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85"/>
            <a:stretch>
              <a:fillRect/>
            </a:stretch>
          </p:blipFill>
          <p:spPr bwMode="auto">
            <a:xfrm>
              <a:off x="2176465" y="2727164"/>
              <a:ext cx="2251075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4" descr="https://www.colourbox.com/preview/7099145-high-speed-trainset-side-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85" r="27843"/>
            <a:stretch>
              <a:fillRect/>
            </a:stretch>
          </p:blipFill>
          <p:spPr bwMode="auto">
            <a:xfrm>
              <a:off x="452438" y="2708114"/>
              <a:ext cx="1814512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580846" y="1475193"/>
            <a:ext cx="1153227" cy="870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1.ยุทธศาสตร์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ด้านความมั่นคง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73949" y="1483202"/>
            <a:ext cx="1631447" cy="847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2.ยุทธศาสตร์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ด้านการสร้างความสามารถ</a:t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ในการแข่งขัน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846610" y="1486611"/>
            <a:ext cx="2111782" cy="870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5.ยุทธศาสตร์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ด้านการสร้างการเติบโตบนคุณภาพชีวิตที่เป็นมิตรกับสิ่งแวดล้อม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77507" y="1489553"/>
            <a:ext cx="1726667" cy="847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3.ยุทธศาสตร์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การพัฒนาและเสริมสร้างศักยภาพคน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69228" y="1486611"/>
            <a:ext cx="2012328" cy="870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4.ยุทธศาสตร์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การสร้างโอกาส</a:t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ความเสมอภาคและ</a:t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เท่าเทียมกันทางสังคม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52119" y="1510613"/>
            <a:ext cx="1967893" cy="870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99"/>
              </a:lnSpc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6.ยุทธศาสตร์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b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การปรับสมดุลและพัฒนาระบบการบริหารจัดการภาครัฐ</a:t>
            </a:r>
            <a:endParaRPr lang="th-TH" sz="1600" b="1" spc="-4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88" name="Picture 2" descr="https://strommestiftelsen.no/image/icon-education.png?w=1170&amp;h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88" y="1015420"/>
            <a:ext cx="840057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20" descr="http://www.wheelift.com/images/default-source/features-advantages/features-advantages-ind/stability.png?sfvrsn=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1" y="1024345"/>
            <a:ext cx="662313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22" descr="http://listcrux.com/wp-content/uploads/2013/11/2013-11-24-11-12-53-35614151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8" y="970969"/>
            <a:ext cx="691936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24" descr="https://cdn0.iconfinder.com/data/icons/finance-volume-1-4/100/1-5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27" y="843143"/>
            <a:ext cx="670776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30" descr="http://www.ictf2014.org/wp-content/uploads/2015/10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16" y="1001891"/>
            <a:ext cx="634804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32" descr="http://innfinision.net/en/images/gov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02" y="964512"/>
            <a:ext cx="554396" cy="5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AutoShape 40" descr="http://simpleicon.com/wp-content/uploads/gear-2.svg"/>
          <p:cNvSpPr>
            <a:spLocks noChangeAspect="1" noChangeArrowheads="1"/>
          </p:cNvSpPr>
          <p:nvPr/>
        </p:nvSpPr>
        <p:spPr bwMode="auto">
          <a:xfrm>
            <a:off x="865214" y="325967"/>
            <a:ext cx="406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95" name="AutoShape 42" descr="http://simpleicon.com/wp-content/uploads/gear-2.svg"/>
          <p:cNvSpPr>
            <a:spLocks noChangeAspect="1" noChangeArrowheads="1"/>
          </p:cNvSpPr>
          <p:nvPr/>
        </p:nvSpPr>
        <p:spPr bwMode="auto">
          <a:xfrm>
            <a:off x="1068352" y="529167"/>
            <a:ext cx="406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399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96" name="Picture 46" descr="https://upload.wikimedia.org/wikipedia/commons/thumb/7/77/Gear_icon.svg/1024px-Gear_icon.svg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15456" r="7222"/>
          <a:stretch>
            <a:fillRect/>
          </a:stretch>
        </p:blipFill>
        <p:spPr bwMode="auto">
          <a:xfrm>
            <a:off x="257077" y="2893928"/>
            <a:ext cx="336447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46" descr="https://upload.wikimedia.org/wikipedia/commons/thumb/7/77/Gear_icon.svg/1024px-Gear_icon.svg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15456" r="7222"/>
          <a:stretch>
            <a:fillRect/>
          </a:stretch>
        </p:blipFill>
        <p:spPr bwMode="auto">
          <a:xfrm>
            <a:off x="11454898" y="2781053"/>
            <a:ext cx="336445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1" name="Rectangle 42"/>
          <p:cNvSpPr>
            <a:spLocks noChangeArrowheads="1"/>
          </p:cNvSpPr>
          <p:nvPr/>
        </p:nvSpPr>
        <p:spPr bwMode="auto">
          <a:xfrm>
            <a:off x="48928" y="2373761"/>
            <a:ext cx="2501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แผนพัฒนาฯ ฉบับที่ </a:t>
            </a:r>
            <a:r>
              <a:rPr lang="th-TH" sz="1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12 – 13 – 14 – 15 </a:t>
            </a:r>
            <a:r>
              <a:rPr lang="th-TH" sz="1400" b="1" dirty="0" smtClean="0">
                <a:solidFill>
                  <a:srgbClr val="3399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400" b="1" dirty="0">
              <a:solidFill>
                <a:srgbClr val="3399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462018" y="339789"/>
            <a:ext cx="400110" cy="11823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rgbClr val="C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ยุทธศาสตร์ชาติ </a:t>
            </a:r>
            <a:r>
              <a:rPr lang="en-US" sz="1400" b="1" dirty="0">
                <a:solidFill>
                  <a:srgbClr val="C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20 </a:t>
            </a:r>
            <a:r>
              <a:rPr lang="th-TH" sz="1400" b="1" dirty="0">
                <a:solidFill>
                  <a:srgbClr val="C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603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" y="127916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Down Arrow 69"/>
          <p:cNvSpPr/>
          <p:nvPr/>
        </p:nvSpPr>
        <p:spPr>
          <a:xfrm rot="16200000">
            <a:off x="1195706" y="3588706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Down Arrow 70"/>
          <p:cNvSpPr/>
          <p:nvPr/>
        </p:nvSpPr>
        <p:spPr>
          <a:xfrm>
            <a:off x="2465898" y="3105571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4947115" y="3128006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8737896" y="3159361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6968988" y="3154708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4244" y="3151881"/>
            <a:ext cx="411606" cy="25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66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256</a:t>
            </a:r>
            <a:r>
              <a:rPr lang="th-TH" sz="1066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endParaRPr lang="th-TH" sz="106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0" y="780926"/>
            <a:ext cx="12188238" cy="12705"/>
            <a:chOff x="0" y="545997"/>
            <a:chExt cx="9144000" cy="952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0" y="554336"/>
              <a:ext cx="9144000" cy="11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0" y="545997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76"/>
          <p:cNvSpPr txBox="1"/>
          <p:nvPr/>
        </p:nvSpPr>
        <p:spPr>
          <a:xfrm>
            <a:off x="11470171" y="3112290"/>
            <a:ext cx="411606" cy="25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66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</a:t>
            </a:r>
            <a:r>
              <a:rPr lang="th-TH" sz="1066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80</a:t>
            </a:r>
            <a:endParaRPr lang="th-TH" sz="106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93" name="TextBox 53"/>
          <p:cNvSpPr txBox="1"/>
          <p:nvPr/>
        </p:nvSpPr>
        <p:spPr>
          <a:xfrm>
            <a:off x="168905" y="3424070"/>
            <a:ext cx="971388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ภาคเหนือ</a:t>
            </a:r>
          </a:p>
        </p:txBody>
      </p:sp>
      <p:sp>
        <p:nvSpPr>
          <p:cNvPr id="100" name="Down Arrow 69"/>
          <p:cNvSpPr/>
          <p:nvPr/>
        </p:nvSpPr>
        <p:spPr>
          <a:xfrm rot="16200000">
            <a:off x="1264872" y="4533549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TextBox 53"/>
          <p:cNvSpPr txBox="1"/>
          <p:nvPr/>
        </p:nvSpPr>
        <p:spPr>
          <a:xfrm>
            <a:off x="99891" y="4309308"/>
            <a:ext cx="112117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แผนพัฒนากลุ่มจังหวัด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2561-2565</a:t>
            </a:r>
          </a:p>
        </p:txBody>
      </p:sp>
      <p:sp>
        <p:nvSpPr>
          <p:cNvPr id="103" name="TextBox 58"/>
          <p:cNvSpPr txBox="1"/>
          <p:nvPr/>
        </p:nvSpPr>
        <p:spPr>
          <a:xfrm>
            <a:off x="1637320" y="4508587"/>
            <a:ext cx="18089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พัฒนาอุตสาหกรรม</a:t>
            </a:r>
          </a:p>
          <a:p>
            <a:pPr algn="ctr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การท่องเที่ยวและบริการ</a:t>
            </a:r>
          </a:p>
          <a:p>
            <a:pPr algn="ctr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ที่เน้นความโดดเด่นฯ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" name="Down Arrow 72"/>
          <p:cNvSpPr/>
          <p:nvPr/>
        </p:nvSpPr>
        <p:spPr>
          <a:xfrm>
            <a:off x="10490523" y="3159221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TextBox 58"/>
          <p:cNvSpPr txBox="1"/>
          <p:nvPr/>
        </p:nvSpPr>
        <p:spPr>
          <a:xfrm>
            <a:off x="3647842" y="4508193"/>
            <a:ext cx="19389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เพิ่มศักยภาพการค้า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การลงทุน การค้าชายแดน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และการค้าต่างประเทศ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4" name="TextBox 58"/>
          <p:cNvSpPr txBox="1"/>
          <p:nvPr/>
        </p:nvSpPr>
        <p:spPr>
          <a:xfrm>
            <a:off x="7880164" y="4479257"/>
            <a:ext cx="197245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4.พัฒนาการบริการด้านสุขภาวะ (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Wellness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แบบองค์รวม มุ่งเน้นการเปลี่ยนแปลงเข้าสู่สังคมผู้สูงอายุ</a:t>
            </a:r>
          </a:p>
        </p:txBody>
      </p:sp>
      <p:sp>
        <p:nvSpPr>
          <p:cNvPr id="115" name="TextBox 58"/>
          <p:cNvSpPr txBox="1"/>
          <p:nvPr/>
        </p:nvSpPr>
        <p:spPr>
          <a:xfrm>
            <a:off x="10058432" y="4490791"/>
            <a:ext cx="19168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5.บริหารจัดการ อนุรักษ์และฟื้นฟูทรัพยากรธรรมชาติและสิ่งแวดล้อมอย่างยั่งยืน 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6" name="Down Arrow 70"/>
          <p:cNvSpPr/>
          <p:nvPr/>
        </p:nvSpPr>
        <p:spPr>
          <a:xfrm>
            <a:off x="2477628" y="4190413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Down Arrow 71"/>
          <p:cNvSpPr/>
          <p:nvPr/>
        </p:nvSpPr>
        <p:spPr>
          <a:xfrm>
            <a:off x="4687829" y="4217647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Down Arrow 73"/>
          <p:cNvSpPr/>
          <p:nvPr/>
        </p:nvSpPr>
        <p:spPr>
          <a:xfrm>
            <a:off x="6843579" y="4204976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60624" y="5477066"/>
            <a:ext cx="1214810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Lily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แผนพัฒนาจังหวัดลำพูน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2561-2565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3440023" y="5837312"/>
            <a:ext cx="2111769" cy="64633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TextBox 49"/>
          <p:cNvSpPr txBox="1"/>
          <p:nvPr/>
        </p:nvSpPr>
        <p:spPr>
          <a:xfrm>
            <a:off x="5759778" y="5875990"/>
            <a:ext cx="15968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เมืองเกษตรสีเขียว</a:t>
            </a:r>
          </a:p>
        </p:txBody>
      </p:sp>
      <p:sp>
        <p:nvSpPr>
          <p:cNvPr id="60" name="TextBox 50"/>
          <p:cNvSpPr txBox="1"/>
          <p:nvPr/>
        </p:nvSpPr>
        <p:spPr>
          <a:xfrm>
            <a:off x="7735607" y="5875254"/>
            <a:ext cx="2231497" cy="64633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เมืองจุดหมายปลายทาง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แห่งการท่องเที่ยวเชิงวัฒนธรรม</a:t>
            </a:r>
          </a:p>
        </p:txBody>
      </p:sp>
      <p:sp>
        <p:nvSpPr>
          <p:cNvPr id="61" name="TextBox 51"/>
          <p:cNvSpPr txBox="1"/>
          <p:nvPr/>
        </p:nvSpPr>
        <p:spPr>
          <a:xfrm>
            <a:off x="10160054" y="5880723"/>
            <a:ext cx="1676195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เมืองแห่งคุณภาพชีวิต</a:t>
            </a:r>
          </a:p>
        </p:txBody>
      </p:sp>
      <p:sp>
        <p:nvSpPr>
          <p:cNvPr id="62" name="TextBox 52"/>
          <p:cNvSpPr txBox="1"/>
          <p:nvPr/>
        </p:nvSpPr>
        <p:spPr>
          <a:xfrm>
            <a:off x="1570595" y="5836556"/>
            <a:ext cx="1641107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1.เมืองที่เป็นมิตร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กับสิ่งแวดล้อม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34"/>
          <p:cNvSpPr txBox="1"/>
          <p:nvPr/>
        </p:nvSpPr>
        <p:spPr>
          <a:xfrm>
            <a:off x="1578202" y="3406522"/>
            <a:ext cx="2272194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1.พัฒนาการ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ท่องเที่ยวและ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ธุรกิจบริการ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ต่อเนื่องให้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คุณภาพฯ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Box 34"/>
          <p:cNvSpPr txBox="1"/>
          <p:nvPr/>
        </p:nvSpPr>
        <p:spPr>
          <a:xfrm>
            <a:off x="4017301" y="3406522"/>
            <a:ext cx="1953609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2.ใช้โอกาสจากเขตเศรษฐกิจ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พิเศษฯ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34"/>
          <p:cNvSpPr txBox="1"/>
          <p:nvPr/>
        </p:nvSpPr>
        <p:spPr>
          <a:xfrm>
            <a:off x="6050875" y="3425489"/>
            <a:ext cx="1873187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3.ยกระดับเป็นฐานการผลิตเกษตร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อินทรีย์ฯ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34"/>
          <p:cNvSpPr txBox="1"/>
          <p:nvPr/>
        </p:nvSpPr>
        <p:spPr>
          <a:xfrm>
            <a:off x="8057894" y="3481745"/>
            <a:ext cx="1713127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4.พัฒนาคุณภาพชีวิตและ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แก้ไขความยากจนฯ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Box 34"/>
          <p:cNvSpPr txBox="1"/>
          <p:nvPr/>
        </p:nvSpPr>
        <p:spPr>
          <a:xfrm>
            <a:off x="9856573" y="3488250"/>
            <a:ext cx="1913749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5.อนุรักษ์และฟื้นฟูป่าต้น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ให้คงความอุดมสมบูรณ์ฯ</a:t>
            </a:r>
          </a:p>
        </p:txBody>
      </p:sp>
      <p:sp>
        <p:nvSpPr>
          <p:cNvPr id="78" name="TextBox 58"/>
          <p:cNvSpPr txBox="1"/>
          <p:nvPr/>
        </p:nvSpPr>
        <p:spPr>
          <a:xfrm>
            <a:off x="5774155" y="4490791"/>
            <a:ext cx="193892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พัฒนาเกษตรอินทรีย์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เกษตรปลอดภัย เกษตรแปรรูปฯ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Down Arrow 73"/>
          <p:cNvSpPr/>
          <p:nvPr/>
        </p:nvSpPr>
        <p:spPr>
          <a:xfrm>
            <a:off x="8745642" y="4201401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Down Arrow 73"/>
          <p:cNvSpPr/>
          <p:nvPr/>
        </p:nvSpPr>
        <p:spPr>
          <a:xfrm>
            <a:off x="10765531" y="4204976"/>
            <a:ext cx="287778" cy="237067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" name="ตัวเชื่อมต่อตรง 3"/>
          <p:cNvCxnSpPr>
            <a:stCxn id="62" idx="0"/>
          </p:cNvCxnSpPr>
          <p:nvPr/>
        </p:nvCxnSpPr>
        <p:spPr>
          <a:xfrm flipH="1" flipV="1">
            <a:off x="2391148" y="5695406"/>
            <a:ext cx="1" cy="141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>
            <a:off x="2391149" y="5695406"/>
            <a:ext cx="864491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10998151" y="5339584"/>
            <a:ext cx="0" cy="3558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11036065" y="5695406"/>
            <a:ext cx="10688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V="1">
            <a:off x="12104914" y="3927566"/>
            <a:ext cx="0" cy="17678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11770322" y="3927566"/>
            <a:ext cx="3345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flipV="1">
            <a:off x="10634412" y="5556475"/>
            <a:ext cx="0" cy="280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 flipV="1">
            <a:off x="9856573" y="5517495"/>
            <a:ext cx="777839" cy="38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59" idx="0"/>
          </p:cNvCxnSpPr>
          <p:nvPr/>
        </p:nvCxnSpPr>
        <p:spPr>
          <a:xfrm flipH="1" flipV="1">
            <a:off x="6558222" y="5075566"/>
            <a:ext cx="1" cy="800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stCxn id="58" idx="0"/>
          </p:cNvCxnSpPr>
          <p:nvPr/>
        </p:nvCxnSpPr>
        <p:spPr>
          <a:xfrm flipH="1" flipV="1">
            <a:off x="4495907" y="5339584"/>
            <a:ext cx="1" cy="497728"/>
          </a:xfrm>
          <a:prstGeom prst="straightConnector1">
            <a:avLst/>
          </a:prstGeom>
          <a:ln w="28575">
            <a:solidFill>
              <a:srgbClr val="DC5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60" idx="1"/>
          </p:cNvCxnSpPr>
          <p:nvPr/>
        </p:nvCxnSpPr>
        <p:spPr>
          <a:xfrm flipH="1" flipV="1">
            <a:off x="7532914" y="6198419"/>
            <a:ext cx="202693" cy="1"/>
          </a:xfrm>
          <a:prstGeom prst="line">
            <a:avLst/>
          </a:prstGeom>
          <a:ln w="2857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7532914" y="5556475"/>
            <a:ext cx="0" cy="641944"/>
          </a:xfrm>
          <a:prstGeom prst="line">
            <a:avLst/>
          </a:prstGeom>
          <a:ln w="2857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H="1">
            <a:off x="2714300" y="5556475"/>
            <a:ext cx="4818614" cy="31973"/>
          </a:xfrm>
          <a:prstGeom prst="line">
            <a:avLst/>
          </a:prstGeom>
          <a:ln w="2857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V="1">
            <a:off x="2714299" y="5339584"/>
            <a:ext cx="0" cy="248864"/>
          </a:xfrm>
          <a:prstGeom prst="straightConnector1">
            <a:avLst/>
          </a:prstGeom>
          <a:ln w="28575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V="1">
            <a:off x="3561851" y="4071821"/>
            <a:ext cx="0" cy="15166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3561851" y="5477066"/>
            <a:ext cx="934056" cy="0"/>
          </a:xfrm>
          <a:prstGeom prst="straightConnector1">
            <a:avLst/>
          </a:prstGeom>
          <a:ln w="28575">
            <a:solidFill>
              <a:srgbClr val="F46C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H="1" flipV="1">
            <a:off x="6558222" y="4119368"/>
            <a:ext cx="1" cy="1812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H="1">
            <a:off x="5669228" y="5339584"/>
            <a:ext cx="888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5669228" y="4309308"/>
            <a:ext cx="0" cy="1012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5669228" y="4300599"/>
            <a:ext cx="888994" cy="8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V="1">
            <a:off x="9958392" y="4336180"/>
            <a:ext cx="0" cy="11813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 flipH="1">
            <a:off x="9309463" y="4336180"/>
            <a:ext cx="64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9309463" y="4134581"/>
            <a:ext cx="0" cy="201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V="1">
            <a:off x="5123607" y="4071821"/>
            <a:ext cx="0" cy="22877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3561851" y="4300599"/>
            <a:ext cx="156175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123607" y="4300599"/>
            <a:ext cx="545621" cy="870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รูปภาพ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" y="4457699"/>
            <a:ext cx="2127521" cy="106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รูปภาพ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6"/>
          <a:stretch/>
        </p:blipFill>
        <p:spPr>
          <a:xfrm>
            <a:off x="6822888" y="4536067"/>
            <a:ext cx="1670052" cy="1106346"/>
          </a:xfrm>
          <a:prstGeom prst="rect">
            <a:avLst/>
          </a:prstGeom>
        </p:spPr>
      </p:pic>
      <p:pic>
        <p:nvPicPr>
          <p:cNvPr id="80" name="รูปภาพ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0" y="5722732"/>
            <a:ext cx="1670052" cy="1106346"/>
          </a:xfrm>
          <a:prstGeom prst="rect">
            <a:avLst/>
          </a:prstGeom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8928" y="-38999"/>
            <a:ext cx="11805935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4265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(ร่าง) กรอบการพัฒนาจังหวัดลำพูน ในระยะ 20 ปี </a:t>
            </a:r>
            <a:endParaRPr lang="th-TH" sz="4265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94" name="AutoShape 40" descr="http://simpleicon.com/wp-content/uploads/gear-2.svg"/>
          <p:cNvSpPr>
            <a:spLocks noChangeAspect="1" noChangeArrowheads="1"/>
          </p:cNvSpPr>
          <p:nvPr/>
        </p:nvSpPr>
        <p:spPr bwMode="auto">
          <a:xfrm>
            <a:off x="865214" y="325967"/>
            <a:ext cx="406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95" name="AutoShape 42" descr="http://simpleicon.com/wp-content/uploads/gear-2.svg"/>
          <p:cNvSpPr>
            <a:spLocks noChangeAspect="1" noChangeArrowheads="1"/>
          </p:cNvSpPr>
          <p:nvPr/>
        </p:nvSpPr>
        <p:spPr bwMode="auto">
          <a:xfrm>
            <a:off x="1068352" y="529167"/>
            <a:ext cx="406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399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603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" y="127916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0" y="780926"/>
            <a:ext cx="12188238" cy="12705"/>
            <a:chOff x="0" y="545997"/>
            <a:chExt cx="9144000" cy="952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0" y="554336"/>
              <a:ext cx="9144000" cy="11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0" y="545997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58"/>
          <p:cNvSpPr txBox="1"/>
          <p:nvPr/>
        </p:nvSpPr>
        <p:spPr>
          <a:xfrm>
            <a:off x="9701343" y="2054940"/>
            <a:ext cx="2020579" cy="830997"/>
          </a:xfrm>
          <a:prstGeom prst="rect">
            <a:avLst/>
          </a:prstGeom>
          <a:solidFill>
            <a:srgbClr val="81F7A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1.โครงสร้างพื้นฐาน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ด้านสังคม และด้านสาธารณูปโภค </a:t>
            </a:r>
            <a:endParaRPr lang="en-US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การคมนาคม ขนส่ง</a:t>
            </a:r>
            <a:endParaRPr lang="th-TH" sz="1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9701342" y="1684946"/>
            <a:ext cx="2020579" cy="338554"/>
          </a:xfrm>
          <a:prstGeom prst="rect">
            <a:avLst/>
          </a:prstGeom>
          <a:solidFill>
            <a:srgbClr val="81F7A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1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ปัจจัยสนับสนุน /</a:t>
            </a:r>
            <a:r>
              <a:rPr lang="en-US" sz="1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Connectivity </a:t>
            </a:r>
            <a:r>
              <a:rPr lang="en-US" sz="1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1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8"/>
          <p:cNvSpPr txBox="1"/>
          <p:nvPr/>
        </p:nvSpPr>
        <p:spPr>
          <a:xfrm>
            <a:off x="9701343" y="2916034"/>
            <a:ext cx="2020579" cy="830997"/>
          </a:xfrm>
          <a:prstGeom prst="rect">
            <a:avLst/>
          </a:prstGeom>
          <a:solidFill>
            <a:srgbClr val="81F7A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การบริหารจัดการน้ำ 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อุตสาหกรรม </a:t>
            </a:r>
            <a:endParaRPr lang="en-US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อุปโภคบริโภค </a:t>
            </a:r>
          </a:p>
        </p:txBody>
      </p:sp>
      <p:sp>
        <p:nvSpPr>
          <p:cNvPr id="9" name="สี่เหลี่ยมคางหมู 8"/>
          <p:cNvSpPr/>
          <p:nvPr/>
        </p:nvSpPr>
        <p:spPr>
          <a:xfrm rot="1688914">
            <a:off x="1291787" y="2718497"/>
            <a:ext cx="2594429" cy="1747435"/>
          </a:xfrm>
          <a:prstGeom prst="trapezoid">
            <a:avLst/>
          </a:prstGeom>
          <a:solidFill>
            <a:srgbClr val="DC5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ด้านการท่องเที่ยว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Heritage Culture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Economic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66" name="สี่เหลี่ยมคางหมู 65"/>
          <p:cNvSpPr/>
          <p:nvPr/>
        </p:nvSpPr>
        <p:spPr>
          <a:xfrm>
            <a:off x="3363672" y="3244384"/>
            <a:ext cx="2568279" cy="1747804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ด้านการเกษตร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Agriculture Economic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คางหมู 66"/>
          <p:cNvSpPr/>
          <p:nvPr/>
        </p:nvSpPr>
        <p:spPr>
          <a:xfrm rot="19887415">
            <a:off x="5431893" y="2789509"/>
            <a:ext cx="2285644" cy="174864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ด้านอุตสาหกรรม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Local Industry Economic</a:t>
            </a:r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3360882" y="1461298"/>
            <a:ext cx="2568279" cy="1747804"/>
            <a:chOff x="3360882" y="1461298"/>
            <a:chExt cx="2568279" cy="1747804"/>
          </a:xfrm>
        </p:grpSpPr>
        <p:sp>
          <p:nvSpPr>
            <p:cNvPr id="69" name="สี่เหลี่ยมคางหมู 68"/>
            <p:cNvSpPr/>
            <p:nvPr/>
          </p:nvSpPr>
          <p:spPr>
            <a:xfrm rot="10800000">
              <a:off x="3360882" y="1461298"/>
              <a:ext cx="2568279" cy="1747804"/>
            </a:xfrm>
            <a:prstGeom prst="trapezoi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3492965" y="1895378"/>
              <a:ext cx="22634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LAMPHUN</a:t>
              </a:r>
            </a:p>
            <a:p>
              <a:pPr algn="ctr">
                <a:defRPr/>
              </a:pP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Global Destination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5" name="รูปภาพ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06" y="4252874"/>
            <a:ext cx="1657454" cy="969667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23188" r="2000" b="-480"/>
          <a:stretch/>
        </p:blipFill>
        <p:spPr>
          <a:xfrm>
            <a:off x="9987406" y="5414634"/>
            <a:ext cx="1657454" cy="969667"/>
          </a:xfrm>
          <a:prstGeom prst="rect">
            <a:avLst/>
          </a:prstGeom>
        </p:spPr>
      </p:pic>
      <p:pic>
        <p:nvPicPr>
          <p:cNvPr id="84" name="รูปภาพ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86" y="5469193"/>
            <a:ext cx="1498011" cy="104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รูปภาพ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52" y="5531761"/>
            <a:ext cx="1580835" cy="118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TextBox 58"/>
          <p:cNvSpPr txBox="1"/>
          <p:nvPr/>
        </p:nvSpPr>
        <p:spPr>
          <a:xfrm>
            <a:off x="9701341" y="3781478"/>
            <a:ext cx="2020579" cy="338554"/>
          </a:xfrm>
          <a:prstGeom prst="rect">
            <a:avLst/>
          </a:prstGeom>
          <a:solidFill>
            <a:srgbClr val="81F7A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การบริหารจัดการ</a:t>
            </a:r>
          </a:p>
        </p:txBody>
      </p:sp>
      <p:pic>
        <p:nvPicPr>
          <p:cNvPr id="87" name="รูปภาพ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8" y="5520170"/>
            <a:ext cx="1820021" cy="1112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96935" y="640114"/>
            <a:ext cx="5545137" cy="792162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hangingPunct="1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วิสัยทัศน์ /เป้าหมาย</a:t>
            </a:r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“เมือง</a:t>
            </a: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แห่งความสุข  บนความ</a:t>
            </a:r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พอเพียง”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 rot="16200000">
            <a:off x="-312442" y="2087992"/>
            <a:ext cx="1302863" cy="47625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anchor="ctr"/>
          <a:lstStyle/>
          <a:p>
            <a:pPr algn="ctr" eaLnBrk="1" hangingPunct="1">
              <a:defRPr/>
            </a:pP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ประเด็นการพัฒนา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2587464" y="1743975"/>
            <a:ext cx="2198933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 สร้างสรรค์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(Creative Craft </a:t>
            </a:r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Innopolis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860605" y="1684684"/>
            <a:ext cx="2079138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เมืองแห่งคุณภาพชีวิต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(Quality of Life)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7124106" y="1708687"/>
            <a:ext cx="2605699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เมืองจุดหมายปลายทาง</a:t>
            </a:r>
          </a:p>
          <a:p>
            <a:pPr algn="ctr" eaLnBrk="1" hangingPunct="1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แห่งการท่องเที่ยวเชิงวัฒนธรรม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(Cultural Experience Destination)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4898993" y="1708687"/>
            <a:ext cx="2094314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เมืองเกษตรสีเขียว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Agricultural City)</a:t>
            </a: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732069" y="1753909"/>
            <a:ext cx="1750807" cy="899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เมืองที่เป็นมิตร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กับสิ่งแวดล้อม </a:t>
            </a: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City)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แผนพัฒนาจังหวัดลำพูน พ.ศ.2561-2565 (ฉบับทบทวน ปี 2563) </a:t>
            </a:r>
            <a:endParaRPr lang="th-TH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สี่เหลี่ยมผืนผ้ามุมมน 24"/>
          <p:cNvSpPr/>
          <p:nvPr/>
        </p:nvSpPr>
        <p:spPr>
          <a:xfrm>
            <a:off x="717521" y="3100244"/>
            <a:ext cx="1888988" cy="13062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พัฒนาให้เป็น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จังหวัดที่เป็น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มิตรกับสิ่งแวดล้อม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อนุรักษ์และจัดการทรัพยากรธรรมชาติและ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สิ่งแวดล้อมอย่างสมดุลยั่งยืน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 rot="16200000">
            <a:off x="-487009" y="3665279"/>
            <a:ext cx="1651998" cy="47625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anchor="ctr"/>
          <a:lstStyle/>
          <a:p>
            <a:pPr algn="ctr" eaLnBrk="1" hangingPunct="1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วัตถุประสงค์/เป้าประสงค์</a:t>
            </a:r>
            <a:endParaRPr lang="th-TH" sz="1600" b="1" dirty="0">
              <a:solidFill>
                <a:schemeClr val="tx1"/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sp>
        <p:nvSpPr>
          <p:cNvPr id="32" name="Down Arrow 70"/>
          <p:cNvSpPr/>
          <p:nvPr/>
        </p:nvSpPr>
        <p:spPr>
          <a:xfrm>
            <a:off x="1453325" y="2761703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2699663" y="3117662"/>
            <a:ext cx="2199330" cy="11582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เพื่อส่งเสริม ยกระดับ และพัฒนา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หัตถกรรมด้วยนวัตกรรมสร้างสรรค์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เพื่อเตรียมความ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พร้อมรองรับ</a:t>
            </a:r>
          </a:p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การขยายตัวทางเศรษฐกิจ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Down Arrow 70"/>
          <p:cNvSpPr/>
          <p:nvPr/>
        </p:nvSpPr>
        <p:spPr>
          <a:xfrm>
            <a:off x="3526782" y="2777245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5026983" y="3173204"/>
            <a:ext cx="2001159" cy="9894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มาตรฐานความปลอดภัย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มูลค่าสูง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Down Arrow 70"/>
          <p:cNvSpPr/>
          <p:nvPr/>
        </p:nvSpPr>
        <p:spPr>
          <a:xfrm>
            <a:off x="5782295" y="2768141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Down Arrow 70"/>
          <p:cNvSpPr/>
          <p:nvPr/>
        </p:nvSpPr>
        <p:spPr>
          <a:xfrm>
            <a:off x="8287181" y="2754189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Down Arrow 70"/>
          <p:cNvSpPr/>
          <p:nvPr/>
        </p:nvSpPr>
        <p:spPr>
          <a:xfrm>
            <a:off x="10878211" y="2768141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7454532" y="3173204"/>
            <a:ext cx="2031425" cy="989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มูลค่าเพิ่มและกระจาย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ท่องเที่ยวใน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จังหวัดลำพูน </a:t>
            </a:r>
            <a:endPara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วัฒนธรรมอย่าง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10025346" y="3173205"/>
            <a:ext cx="2027613" cy="9894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คุณภาพชีวิตที่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ประชาชนในจังหวัดลำพูน </a:t>
            </a:r>
            <a:endPara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เท่าเทียม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68062"/>
              </p:ext>
            </p:extLst>
          </p:nvPr>
        </p:nvGraphicFramePr>
        <p:xfrm>
          <a:off x="697038" y="4833910"/>
          <a:ext cx="1967594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6759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1.หมู่บ้าน/ชุมชนมีการจัดการขยะ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มูล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ฝอย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ชุมชนตาม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หลัก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วิชาการ เพิ่มขึ้นร้อยละ 5 ต่อปี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การ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ป้องกันและแก้ไข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หมอก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ควันและไฟ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ป่า</a:t>
                      </a:r>
                      <a:r>
                        <a:rPr lang="th-TH" sz="1400" b="1" baseline="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เกณฑ์มาตรฐานที่กำหนด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พื้นที่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ป่าไม้ที่ได้รับการ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อนุรักษ์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และฟื้นฟู 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100 ไร่ต่อปี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4" name="สี่เหลี่ยมผืนผ้า 23"/>
          <p:cNvSpPr/>
          <p:nvPr/>
        </p:nvSpPr>
        <p:spPr>
          <a:xfrm rot="16200000">
            <a:off x="-379971" y="5514390"/>
            <a:ext cx="1437922" cy="47625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anchor="ctr"/>
          <a:lstStyle/>
          <a:p>
            <a:pPr algn="ctr" eaLnBrk="1" hangingPunct="1">
              <a:defRPr/>
            </a:pP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ตัวชี้วัด/ค่าเป้าหมาย</a:t>
            </a:r>
            <a:endParaRPr lang="th-TH" sz="1600" b="1" dirty="0">
              <a:solidFill>
                <a:schemeClr val="tx1"/>
              </a:solidFill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83732"/>
              </p:ext>
            </p:extLst>
          </p:nvPr>
        </p:nvGraphicFramePr>
        <p:xfrm>
          <a:off x="2895960" y="4834563"/>
          <a:ext cx="2003033" cy="1493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0303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1.มูลค่าการจำหน่าย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40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หัตถ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อุตสาหกรรมสร้างสรรค์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 ต่อปี</a:t>
                      </a: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พัฒนาผลิตภัณฑ์เชิงนวัตกรรมและ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สร้างสรรค์สู่ตลาด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ผลิตภัณฑ์ต่อปี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3.มีแผน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โครงสร้างพื้นฐาน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และคมนาคม 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Logistics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รองรับ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ขยายตัว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65973"/>
              </p:ext>
            </p:extLst>
          </p:nvPr>
        </p:nvGraphicFramePr>
        <p:xfrm>
          <a:off x="5070527" y="4819478"/>
          <a:ext cx="2192421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9242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1.เพิ่มมูลค่าสินค้า ร้อยละ 10 ต่อปี</a:t>
                      </a: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ลดต้นทุนการ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 ร้อยละ 5 ต่อปี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3.สินค้าได้รับการรับรอง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ความปลอดภัย เพิ่มขึ้นร้อยละ 20 ต่อปี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สินค้าได้รับ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การรับรองมาตรฐานเกษตร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อินทรีย์</a:t>
                      </a: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5 ต่อปี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5.เตรียมการเข้าสู่เกษตรอินทรีย์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PGS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5 ต่อปี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8079"/>
              </p:ext>
            </p:extLst>
          </p:nvPr>
        </p:nvGraphicFramePr>
        <p:xfrm>
          <a:off x="7433691" y="4834563"/>
          <a:ext cx="2113229" cy="10668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1322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1.รายได้จากการท่องเที่ยว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3 ต่อปี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นักท่องเที่ยว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ร้อยละ 2 ต่อปี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3.ค่าใช้จ่ายเฉลี่ยของ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นักท่องเที่ยว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ร้อยละ 2 ต่อปี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ตาราง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27213"/>
              </p:ext>
            </p:extLst>
          </p:nvPr>
        </p:nvGraphicFramePr>
        <p:xfrm>
          <a:off x="9936480" y="4847752"/>
          <a:ext cx="2116479" cy="12801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1647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ครัวเรือน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ที่มีรายได้ต่ำกว่าเกณฑ์ </a:t>
                      </a:r>
                      <a:r>
                        <a:rPr lang="th-TH" sz="1400" b="1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จปฐ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ลดลงร้อยละ 3 ต่อปี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คดี</a:t>
                      </a:r>
                      <a:r>
                        <a:rPr lang="th-TH" sz="1400" b="1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ลดลงร้อยละ 1 ต่อปี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หมู่บ้าน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/ชุมชนที่ได้รับการ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เป็นชุมชนเข้มแข็ง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ต้นแบบเพิ่มขึ้น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 แห่งต่อปี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7" name="Down Arrow 70"/>
          <p:cNvSpPr/>
          <p:nvPr/>
        </p:nvSpPr>
        <p:spPr>
          <a:xfrm>
            <a:off x="1527348" y="4500575"/>
            <a:ext cx="287778" cy="239182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Down Arrow 70"/>
          <p:cNvSpPr/>
          <p:nvPr/>
        </p:nvSpPr>
        <p:spPr>
          <a:xfrm>
            <a:off x="3600805" y="4516117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Down Arrow 70"/>
          <p:cNvSpPr/>
          <p:nvPr/>
        </p:nvSpPr>
        <p:spPr>
          <a:xfrm>
            <a:off x="5856318" y="4507013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Down Arrow 70"/>
          <p:cNvSpPr/>
          <p:nvPr/>
        </p:nvSpPr>
        <p:spPr>
          <a:xfrm>
            <a:off x="8361204" y="4493061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Down Arrow 70"/>
          <p:cNvSpPr/>
          <p:nvPr/>
        </p:nvSpPr>
        <p:spPr>
          <a:xfrm>
            <a:off x="10952234" y="4507013"/>
            <a:ext cx="287778" cy="218500"/>
          </a:xfrm>
          <a:prstGeom prst="downArrow">
            <a:avLst/>
          </a:prstGeom>
          <a:solidFill>
            <a:srgbClr val="0070C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99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4"/>
          <p:cNvSpPr txBox="1"/>
          <p:nvPr/>
        </p:nvSpPr>
        <p:spPr>
          <a:xfrm>
            <a:off x="6283644" y="1819936"/>
            <a:ext cx="5417055" cy="132343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ทางการพัฒนา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จัดการขยะ ใช้ภาชนะบรรจุภัณฑ์ที่เป็นมิตรกับสิ่งแวดล้อม เป็นจังหวัดสะอาดอย่างยั่งยืน 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จัดการมลภาวะหมอกควันไฟป่าให้อยู่ในเกณฑ์มาตรฐาน และอนุรักษ์ฟื้นฟูทรัพยากรธรรมชาติให้มีความอุดม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สมบูรณ์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แนวทาง วัตถุประสงค์ ตัวชี้วัดและเป้าหมาย 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4865537" y="3938131"/>
            <a:ext cx="2207929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ตัวชี้วัด/ค่าเป้าหมาย</a:t>
            </a:r>
            <a:endParaRPr lang="th-TH" sz="2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609600" y="1882583"/>
            <a:ext cx="4777385" cy="11981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1.พัฒนาให้เป็นจังหวัดสะอาดและเป็นมิตรกับสิ่งแวดล้อม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อนุรักษ์และจัดการทรัพยากรธรรมชาติและ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อย่าง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สมดุลและยั่งยืน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17404"/>
              </p:ext>
            </p:extLst>
          </p:nvPr>
        </p:nvGraphicFramePr>
        <p:xfrm>
          <a:off x="1898469" y="4523809"/>
          <a:ext cx="8778240" cy="21336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059207"/>
                <a:gridCol w="371903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(2563-2565)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1.หมู่บ้าน/ชุมชนมีการจัดการขยะ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มูลฝอย</a:t>
                      </a: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ชุมชนอย่าง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ถูกต้อง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ตามหลักวิชาการ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เพิ่มขึ้นร้อยละ 5 ต่อปี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ดำเนินการป้องกันและแก้ไขปัญหาหมอกควันและไฟ</a:t>
                      </a: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ป่า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เป็นไป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ตามเกณฑ์มาตรฐานที่กำหนด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ตามเกณฑ์มาตรฐาน</a:t>
                      </a: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ที่กำหนด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จำนวนพื้นที่ป่าไม้ที่ได้รับการอนุรักษ์และฟื้นฟู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 100 ไร่ต่อปี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สี่เหลี่ยมผืนผ้ามุมมน 10"/>
          <p:cNvSpPr/>
          <p:nvPr/>
        </p:nvSpPr>
        <p:spPr>
          <a:xfrm>
            <a:off x="4717491" y="889733"/>
            <a:ext cx="2873829" cy="72373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เมืองที่เป็นมิตรกับสิ่งแวดล้อม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City)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35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82778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291084" y="409765"/>
            <a:ext cx="2498403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 bwMode="auto">
          <a:xfrm>
            <a:off x="1129377" y="1493641"/>
            <a:ext cx="2657185" cy="109467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อนุรักษ์ฟื้นฟูทรัพยากรธรรมชาติ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และสิ่งแวดล้อม</a:t>
            </a:r>
            <a:endParaRPr lang="en-US" sz="23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4662207" y="1473919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สร้างการมีส่วนร่วมในการบริหารจัดการที่ดี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8120040" y="1553484"/>
            <a:ext cx="2948553" cy="10954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พัฒนาและใช้ประโยชน์จากทรัพยากรฯ </a:t>
            </a:r>
          </a:p>
          <a:p>
            <a:pPr algn="ctr" eaLnBrk="1" hangingPunct="1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อย่างยั่งยืน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29377" y="2809093"/>
            <a:ext cx="2513228" cy="2234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1.ส่งเสริมการบริหารจัดการขยะ 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ใช้ภานะ บรรจุภัณฑ์ที่เป็นมิตรกับสิ่งแวดล้อมในชีวิตประจำวัน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2.อนุรักษ์ฟื้นฟูทรัพยากรธรรมชาติ 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ป่า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ต้นน้ำและระบบนิเวศน์ 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3.เพิ่มพื้นที่สีเขียวในชุมชน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4.ป้องกันการบุกรุกทำลายทรัพยากรธรรมชาติ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492921" y="2809093"/>
            <a:ext cx="2647405" cy="23155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1.เผยแพร่ความรู้ สร้าง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จิตสำนึก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การจัดการขยะ และวัสดุที่เป็นอันตรายต่อสิ่งแวดล้อม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2.เผยแพร่ความรู้ สร้างจิตสำนึกในการดูแลรักษาทรัพยากรธรรมชาติ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3.สร้างเครือข่ายด้านทรัพยากรธรรมชาติและสิ่งแวดล้อมในทุกระดับ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141109" y="2812587"/>
            <a:ext cx="2757690" cy="1834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การความเชื่อมโยงจากทุกภาคส่วน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2.พัฒนาระบบฐานข้อมูลสารสนเทศและองค์ความรู้เพื่อการบริหารจัดการ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3.ส่งเสริมการจัดทำแผนการดูแลรักษาและใช้ประโยชน์จากทรัพยากรธรรมชาติในทุกระดับ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081302" y="409765"/>
            <a:ext cx="2873829" cy="72373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เมืองที่เป็นมิตรกับสิ่งแวดล้อม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City)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9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มุมมน 19"/>
          <p:cNvSpPr/>
          <p:nvPr/>
        </p:nvSpPr>
        <p:spPr>
          <a:xfrm>
            <a:off x="4113235" y="901407"/>
            <a:ext cx="2850532" cy="60868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 สร้างสรรค์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(Creative Craft </a:t>
            </a:r>
            <a:r>
              <a:rPr lang="en-US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Innopolis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4"/>
          <p:cNvSpPr txBox="1"/>
          <p:nvPr/>
        </p:nvSpPr>
        <p:spPr>
          <a:xfrm>
            <a:off x="564599" y="1928230"/>
            <a:ext cx="4191239" cy="150810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ทางการพัฒนา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1) การยกระดับและพัฒนาสินค้าหัตถกรรม ผลิตภัณฑ์ที่สำคัญของจังหวัด </a:t>
            </a:r>
            <a:endParaRPr lang="en-US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(2) การเตรียมความพร้อมของพื้นที่เพื่อรองรับภาคอุตสาหกรรม การค้า การลงทุน </a:t>
            </a:r>
            <a:endParaRPr lang="en-US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แนวทาง วัตถุประสงค์ ตัวชี้วัดและเป้าหมาย 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4755837" y="3868462"/>
            <a:ext cx="2207929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ตัวชี้วัด/ค่าเป้าหมาย</a:t>
            </a:r>
            <a:endParaRPr lang="th-TH" sz="2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334884" y="1928230"/>
            <a:ext cx="3518263" cy="190678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เพื่อส่งเสริม ยกระดับ และพัฒนา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หัตถกรรม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จังหวัดลำพูน ด้วยนวัตกรรมอย่างสร้างสรรค์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เพื่อเตรียมความ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พร้อมรองรับการขยายตัวทางเศรษฐกิจ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23206"/>
              </p:ext>
            </p:extLst>
          </p:nvPr>
        </p:nvGraphicFramePr>
        <p:xfrm>
          <a:off x="975360" y="4523809"/>
          <a:ext cx="9701349" cy="21336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591228"/>
                <a:gridCol w="411012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(2563-2565)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1.มูลค่าการจำหน่ายผลิตภัณฑ์</a:t>
                      </a: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หัตถ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อุตสาหกรรมสร้างสรรค์ ผลิตภัณฑ์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 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OTOP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10 ต่อปี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พัฒนาผลิตภัณฑ์เชิงนวัตกรรมและสร้างสรรค์เข้าสู่ตลาด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5 ผลิตภัณฑ์ต่อปี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3.จัดทำแผนโครงสร้างพื้นฐานและการคมนาคม ขนส่งและ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Logistics </a:t>
                      </a:r>
                      <a:endParaRPr lang="th-TH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รองรับ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การขยายตัวของอุตสาหกรรม การค้าและลงทุน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โครงข่าย เชื่อมโยงภายในพื้นที่จังหวัด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8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334476" y="361214"/>
            <a:ext cx="2498403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 bwMode="auto">
          <a:xfrm>
            <a:off x="432692" y="1371383"/>
            <a:ext cx="2657185" cy="109467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การวิจัยพัฒนา (</a:t>
            </a:r>
            <a:r>
              <a:rPr lang="en-US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R&amp;D</a:t>
            </a: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และโครงสร้างพื้นฐาน</a:t>
            </a:r>
            <a:endParaRPr lang="en-US" sz="23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3477627" y="1376686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เพิ่มขีดความสามารถผู้ประกอบการ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และฝีมือแรงงาน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430047" y="1376686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การพัฒนาคุณภาพและสร้างมูลค่าเพิ่ม</a:t>
            </a:r>
            <a:endParaRPr lang="en-US" sz="23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9203268" y="1370614"/>
            <a:ext cx="2669202" cy="109544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</a:p>
          <a:p>
            <a:pPr algn="ctr" eaLnBrk="1" hangingPunct="1">
              <a:defRPr/>
            </a:pPr>
            <a:r>
              <a:rPr lang="th-TH" sz="2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ระบบตลาด</a:t>
            </a:r>
            <a:endParaRPr lang="en-US" sz="23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34476" y="2694454"/>
            <a:ext cx="2333897" cy="17120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หรือวิจัย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เพื่อพัฒนาโครงข่ายโครงสร้างพื้นฐาน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คมนาคม ขนส่งและ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1.2วิจัยพัฒนาออกแบบผลิตภัณฑ์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89878" y="2694454"/>
            <a:ext cx="2736156" cy="3401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พัฒนาขีดความสามารถของผู้ประกอบการ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2.การเพิ่มศักยภาพในการดำเนินธุรกิจของวิสาหกิจ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3.การพัฒนาฝีมือแรงงานทั้งเชิงปริมาณและคุณภาพ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4.สร้างมาตรฐานการรับรองฝีมือแรงงาน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Skill Certification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5.การส่งเสริมพัฒนาการ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และเชื่อมโยงอุตสาหกรรม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สร้างและขยาย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156957" y="2694454"/>
            <a:ext cx="2757690" cy="2739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1.การบริหารจัดการแหล่งวัตถุดิบ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2.การพัฒนาและควบคุมมาตรฐานการผลิต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3.การเพิ่มผลิตภาพการผลิต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4.การใช้เทคโนโลยีและ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ภูมิปัญญาสร้างมูลค่า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5.การลดการใช้พลังงาน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6.การผลิตที่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คำนึงถึงสิ่งแวดล้อม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7.พัฒนาแบ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รนด์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สินค้าหัตถกรรมลำพูนให้เป็นสินค้า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ระดับพรีเมียม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Awareness)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053294" y="2694454"/>
            <a:ext cx="2647405" cy="2600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1.ศึกษา วิเคราะห์ความต้องการของตลาดทุกระดับ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Country Cities &amp;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2.การทำการตลาดกับ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ผู้บริโภค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Consumer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Marketing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3.การทำการตลาดผ่านช่องทางการสื่อสารต่างๆ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4.ติดตาม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ประเมินผลและประเมิน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ของผู้บริโภค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951355" y="256926"/>
            <a:ext cx="2850532" cy="60868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นวัตกรรม สร้างสรรค์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(Creative Craft </a:t>
            </a:r>
            <a:r>
              <a:rPr lang="en-US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Innopolis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E:\Web pro\Logo\ตราจังหวัดลำพู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7" y="161159"/>
            <a:ext cx="847552" cy="847552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3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4"/>
          <p:cNvSpPr txBox="1"/>
          <p:nvPr/>
        </p:nvSpPr>
        <p:spPr>
          <a:xfrm>
            <a:off x="252225" y="1928230"/>
            <a:ext cx="4503614" cy="1785104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ทางการพัฒนา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สินค้าเกษตรปลอดภัยอย่างเป็นระบบ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แหล่งน้ำและ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ที่ดิน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ปัจจัยการ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การ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พัฒนาสมรรถนะเกษตรกรให้ก้าวไปสู่เกษตรกรปราดเปรื่อง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(smart farmers)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การรวมกลุ่มการผลิตในรูปแบบเกษตรแปลงใหญ่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ทิศทางการเพาะปลูกและพัฒนาคุณภาพให้มี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การตลาดที่ชัดเจน และการส่งเสริมการใช้เทคโนโลยีและนวัตกรรม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6535" y="109173"/>
            <a:ext cx="11805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แนวทาง วัตถุประสงค์ ตัวชี้วัดและเป้าหมาย ตามประเด็นการพัฒนา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7" name="Picture 48" descr="http://www.tranquilityinternational.com/images/features_ico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" y="70995"/>
            <a:ext cx="560417" cy="5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4"/>
          <p:cNvSpPr txBox="1"/>
          <p:nvPr/>
        </p:nvSpPr>
        <p:spPr>
          <a:xfrm>
            <a:off x="4865537" y="3938131"/>
            <a:ext cx="2207929" cy="400110"/>
          </a:xfrm>
          <a:prstGeom prst="rect">
            <a:avLst/>
          </a:prstGeom>
          <a:solidFill>
            <a:srgbClr val="F46CD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ตัวชี้วัด/ค่าเป้าหมาย</a:t>
            </a:r>
            <a:endParaRPr lang="th-TH" sz="2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334884" y="1928230"/>
            <a:ext cx="4365815" cy="11981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สร้างมูลค่าการเกษตรให้มี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มาตรฐานความปลอดภัย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มูลค่าสูง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27955"/>
              </p:ext>
            </p:extLst>
          </p:nvPr>
        </p:nvGraphicFramePr>
        <p:xfrm>
          <a:off x="1733007" y="4523809"/>
          <a:ext cx="8943702" cy="18288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54569"/>
                <a:gridCol w="378913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(2563-2565)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1.มูลค่าสินค้าเกษตรเพิ่มขึ้น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10 ต่อปี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ลดต้นทุนการผลิตทางการเกษตร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ลดลงร้อยละ 5 ต่อปี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3.สินค้าเกษตรได้รับการรับรองมาตรฐานความปลอดภัย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20 ต่อปี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4.สินค้าเกษตรได้รับการรับรองมาตรฐานเกษตรอินทรีย์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5 ต่อปี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5.เตรียมการเข้าสู่เกษตรอินทรีย์ (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PGS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เพิ่มขึ้นร้อยละ 5 ต่อปี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มุมมน 9"/>
          <p:cNvSpPr/>
          <p:nvPr/>
        </p:nvSpPr>
        <p:spPr>
          <a:xfrm>
            <a:off x="4293325" y="848568"/>
            <a:ext cx="2891245" cy="64753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alt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เมืองเกษตรสีเขียว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(Green Agricultural City)</a:t>
            </a:r>
          </a:p>
        </p:txBody>
      </p:sp>
    </p:spTree>
    <p:extLst>
      <p:ext uri="{BB962C8B-B14F-4D97-AF65-F5344CB8AC3E}">
        <p14:creationId xmlns:p14="http://schemas.microsoft.com/office/powerpoint/2010/main" val="37863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-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934065-73FD-4D4E-9D35-32953F395EB3}" vid="{5DD2D8CB-B7CD-C840-9785-7F4DF57F0D2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Template</Template>
  <TotalTime>18040</TotalTime>
  <Words>3290</Words>
  <Application>Microsoft Office PowerPoint</Application>
  <PresentationFormat>แบบจอกว้าง</PresentationFormat>
  <Paragraphs>516</Paragraphs>
  <Slides>19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Tahoma</vt:lpstr>
      <vt:lpstr>TH SarabunIT๙</vt:lpstr>
      <vt:lpstr>TH SarabunPSK</vt:lpstr>
      <vt:lpstr>Times New Roman</vt:lpstr>
      <vt:lpstr>Presentation -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AIE</dc:creator>
  <cp:lastModifiedBy>PRODESK</cp:lastModifiedBy>
  <cp:revision>521</cp:revision>
  <cp:lastPrinted>2019-06-24T06:47:54Z</cp:lastPrinted>
  <dcterms:created xsi:type="dcterms:W3CDTF">2016-10-18T10:26:58Z</dcterms:created>
  <dcterms:modified xsi:type="dcterms:W3CDTF">2019-06-24T06:58:26Z</dcterms:modified>
</cp:coreProperties>
</file>