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5"/>
  </p:notesMasterIdLst>
  <p:handoutMasterIdLst>
    <p:handoutMasterId r:id="rId16"/>
  </p:handoutMasterIdLst>
  <p:sldIdLst>
    <p:sldId id="655" r:id="rId2"/>
    <p:sldId id="669" r:id="rId3"/>
    <p:sldId id="683" r:id="rId4"/>
    <p:sldId id="656" r:id="rId5"/>
    <p:sldId id="680" r:id="rId6"/>
    <p:sldId id="673" r:id="rId7"/>
    <p:sldId id="678" r:id="rId8"/>
    <p:sldId id="684" r:id="rId9"/>
    <p:sldId id="681" r:id="rId10"/>
    <p:sldId id="676" r:id="rId11"/>
    <p:sldId id="677" r:id="rId12"/>
    <p:sldId id="665" r:id="rId13"/>
    <p:sldId id="667" r:id="rId14"/>
  </p:sldIdLst>
  <p:sldSz cx="12192000" cy="6858000"/>
  <p:notesSz cx="6802438" cy="99345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2D0"/>
    <a:srgbClr val="EEB59E"/>
    <a:srgbClr val="F09456"/>
    <a:srgbClr val="FE7E7E"/>
    <a:srgbClr val="DEAA9D"/>
    <a:srgbClr val="FF3300"/>
    <a:srgbClr val="FE3810"/>
    <a:srgbClr val="669900"/>
    <a:srgbClr val="FE7C62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57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7988" cy="498475"/>
          </a:xfrm>
          <a:prstGeom prst="rect">
            <a:avLst/>
          </a:prstGeom>
        </p:spPr>
        <p:txBody>
          <a:bodyPr vert="horz" lIns="91404" tIns="45700" rIns="91404" bIns="4570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2867" y="4"/>
            <a:ext cx="2947987" cy="498475"/>
          </a:xfrm>
          <a:prstGeom prst="rect">
            <a:avLst/>
          </a:prstGeom>
        </p:spPr>
        <p:txBody>
          <a:bodyPr vert="horz" lIns="91404" tIns="45700" rIns="91404" bIns="45700" rtlCol="0"/>
          <a:lstStyle>
            <a:lvl1pPr algn="r">
              <a:defRPr sz="1200"/>
            </a:lvl1pPr>
          </a:lstStyle>
          <a:p>
            <a:fld id="{042945FE-2D65-409E-917B-26758992C3F6}" type="datetimeFigureOut">
              <a:rPr lang="th-TH" smtClean="0"/>
              <a:t>28/08/63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36104"/>
            <a:ext cx="2947988" cy="498475"/>
          </a:xfrm>
          <a:prstGeom prst="rect">
            <a:avLst/>
          </a:prstGeom>
        </p:spPr>
        <p:txBody>
          <a:bodyPr vert="horz" lIns="91404" tIns="45700" rIns="91404" bIns="4570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2867" y="9436104"/>
            <a:ext cx="2947987" cy="498475"/>
          </a:xfrm>
          <a:prstGeom prst="rect">
            <a:avLst/>
          </a:prstGeom>
        </p:spPr>
        <p:txBody>
          <a:bodyPr vert="horz" lIns="91404" tIns="45700" rIns="91404" bIns="45700" rtlCol="0" anchor="b"/>
          <a:lstStyle>
            <a:lvl1pPr algn="r">
              <a:defRPr sz="1200"/>
            </a:lvl1pPr>
          </a:lstStyle>
          <a:p>
            <a:fld id="{D232677E-6324-442C-9730-94B73F4EEBE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2441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2947723" cy="498453"/>
          </a:xfrm>
          <a:prstGeom prst="rect">
            <a:avLst/>
          </a:prstGeom>
        </p:spPr>
        <p:txBody>
          <a:bodyPr vert="horz" lIns="93454" tIns="46731" rIns="93454" bIns="467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3145" y="5"/>
            <a:ext cx="2947723" cy="498453"/>
          </a:xfrm>
          <a:prstGeom prst="rect">
            <a:avLst/>
          </a:prstGeom>
        </p:spPr>
        <p:txBody>
          <a:bodyPr vert="horz" lIns="93454" tIns="46731" rIns="93454" bIns="46731" rtlCol="0"/>
          <a:lstStyle>
            <a:lvl1pPr algn="r">
              <a:defRPr sz="1200"/>
            </a:lvl1pPr>
          </a:lstStyle>
          <a:p>
            <a:fld id="{2888D5D3-813B-4D31-A2FC-2467632905D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106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54" tIns="46731" rIns="93454" bIns="467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5" y="4781014"/>
            <a:ext cx="5441950" cy="3911740"/>
          </a:xfrm>
          <a:prstGeom prst="rect">
            <a:avLst/>
          </a:prstGeom>
        </p:spPr>
        <p:txBody>
          <a:bodyPr vert="horz" lIns="93454" tIns="46731" rIns="93454" bIns="467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36123"/>
            <a:ext cx="2947723" cy="498452"/>
          </a:xfrm>
          <a:prstGeom prst="rect">
            <a:avLst/>
          </a:prstGeom>
        </p:spPr>
        <p:txBody>
          <a:bodyPr vert="horz" lIns="93454" tIns="46731" rIns="93454" bIns="467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3145" y="9436123"/>
            <a:ext cx="2947723" cy="498452"/>
          </a:xfrm>
          <a:prstGeom prst="rect">
            <a:avLst/>
          </a:prstGeom>
        </p:spPr>
        <p:txBody>
          <a:bodyPr vert="horz" lIns="93454" tIns="46731" rIns="93454" bIns="46731" rtlCol="0" anchor="b"/>
          <a:lstStyle>
            <a:lvl1pPr algn="r">
              <a:defRPr sz="1200"/>
            </a:lvl1pPr>
          </a:lstStyle>
          <a:p>
            <a:fld id="{88A43436-EAA4-4C5E-96F8-3312DF5F77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2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4188" y="720725"/>
            <a:ext cx="6402387" cy="3602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3247" indent="-285863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455" indent="-228691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837" indent="-228691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8219" indent="-228691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5602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2984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30365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7747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535EC40C-CC19-4664-B6D1-F1CEFAB50793}" type="slidenum">
              <a:rPr lang="en-US" sz="1300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</a:t>
            </a:fld>
            <a:endParaRPr lang="en-US" sz="13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902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9700" y="768350"/>
            <a:ext cx="68199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402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802" indent="-285692" defTabSz="990402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2770" indent="-228554" defTabSz="990402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599878" indent="-228554" defTabSz="990402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6986" indent="-228554" defTabSz="990402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095" indent="-228554" defTabSz="99040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203" indent="-228554" defTabSz="99040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8310" indent="-228554" defTabSz="99040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5418" indent="-228554" defTabSz="99040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535EC40C-CC19-4664-B6D1-F1CEFAB50793}" type="slidenum">
              <a:rPr lang="en-US" sz="1300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8</a:t>
            </a:fld>
            <a:endParaRPr lang="en-US" sz="13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17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9700" y="768350"/>
            <a:ext cx="6824663" cy="3840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23957" y="9729625"/>
            <a:ext cx="3078731" cy="51158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11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5" indent="-285921" defTabSz="9911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85" indent="-228737" defTabSz="9911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9" indent="-228737" defTabSz="9911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33" indent="-228737" defTabSz="99119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107" indent="-228737" defTabSz="99119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81" indent="-228737" defTabSz="99119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55" indent="-228737" defTabSz="99119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29" indent="-228737" defTabSz="99119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45C8FE7-4FBF-44EB-9A59-379EE3A9D449}" type="slidenum">
              <a:rPr lang="en-US" sz="130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11</a:t>
            </a:fld>
            <a:endParaRPr lang="en-US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52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3B6D2-339C-4FFC-96BB-420E31FED28C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E0CF9-625C-4CA2-BE00-E84083D43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548A5-DA33-4DFE-87D6-B206FE590CF3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C0F68-FC85-41B4-BBE3-7D610E232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4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96F0E-571D-4881-8AC0-CE46D9983E79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6FD30-FD96-446E-BD0B-8F3E2583E6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1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0E17E-2D5C-4C00-B370-0B87ED114DEC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4A5A-438B-4AA8-AE35-5E83C60DE8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1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BA62D-78B9-4297-8AB3-A8941BDD07A0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2060-CBDC-4016-AF9F-FAD7D7D62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8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A21CA-3FBC-4A2B-ACF9-F3C63F6F8C91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3BF5-FE08-4AA2-A7C4-4320202444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4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47740-0CBA-4D31-B55B-2936EB7913BD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2E901-BA1F-4689-B1EB-06503F433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21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4E510-BAA9-4851-A09D-88138EDE81F0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C3B-785D-4AE0-8547-F1CF99FEBD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95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A22AA-CE2A-4451-8296-1F7B6120FCBF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0628-E2E7-4125-B963-51693C7980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A4F9DB-E575-4EE7-8521-37B5AEB3FB8B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56E3-A732-4C62-BC00-B089229E0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22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B0296-7A6D-453D-86FF-A141EA3DA190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5269-BC7A-4F84-927B-A6F2C4AC0A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63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9451AA-8E09-41C4-8562-7C76339F25DC}" type="datetimeFigureOut">
              <a:rPr lang="en-US"/>
              <a:pPr/>
              <a:t>8/28/2020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A2EA5F5-6917-4381-A2FF-5AB4570DF8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42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microsoft.com/office/2007/relationships/hdphoto" Target="../media/hdphoto1.wdp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06"/>
            <a:ext cx="12192000" cy="6881406"/>
          </a:xfrm>
          <a:prstGeom prst="rect">
            <a:avLst/>
          </a:prstGeom>
        </p:spPr>
      </p:pic>
      <p:sp>
        <p:nvSpPr>
          <p:cNvPr id="5" name="ตัวแทนเนื้อหา 5"/>
          <p:cNvSpPr txBox="1">
            <a:spLocks/>
          </p:cNvSpPr>
          <p:nvPr/>
        </p:nvSpPr>
        <p:spPr bwMode="auto">
          <a:xfrm>
            <a:off x="1021718" y="765393"/>
            <a:ext cx="9890759" cy="136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8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ยุทธศาสตร์เมืองเกษตรสีเขียว</a:t>
            </a:r>
          </a:p>
          <a:p>
            <a:pPr marL="0" indent="0" algn="r">
              <a:buFont typeface="Arial" pitchFamily="34" charset="0"/>
              <a:buNone/>
            </a:pPr>
            <a:endParaRPr lang="th-TH" b="1" dirty="0" smtClean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 smtClean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 smtClean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 smtClean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 smtClean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สิงหาคม 2563</a:t>
            </a:r>
            <a:endParaRPr lang="th-TH" sz="3200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64503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93409" y="225916"/>
            <a:ext cx="2564496" cy="5676384"/>
            <a:chOff x="36048" y="306371"/>
            <a:chExt cx="2214490" cy="4110470"/>
          </a:xfrm>
        </p:grpSpPr>
        <p:pic>
          <p:nvPicPr>
            <p:cNvPr id="4" name="Picture 9" descr="C:\Users\Rider\Desktop\Untitled-1.gif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48" y="830996"/>
              <a:ext cx="2087880" cy="3585845"/>
            </a:xfrm>
            <a:prstGeom prst="rect">
              <a:avLst/>
            </a:prstGeom>
            <a:noFill/>
            <a:effectLst>
              <a:glow rad="63500">
                <a:srgbClr val="002060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" name="TextBox 1"/>
            <p:cNvSpPr txBox="1"/>
            <p:nvPr/>
          </p:nvSpPr>
          <p:spPr>
            <a:xfrm>
              <a:off x="154560" y="306371"/>
              <a:ext cx="2095978" cy="378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th-TH" sz="28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จังหวัดลำพูน</a:t>
              </a:r>
              <a:r>
                <a:rPr lang="en-US" sz="28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 </a:t>
              </a:r>
            </a:p>
          </p:txBody>
        </p:sp>
      </p:grpSp>
      <p:grpSp>
        <p:nvGrpSpPr>
          <p:cNvPr id="1032" name="กลุ่ม 1031"/>
          <p:cNvGrpSpPr/>
          <p:nvPr/>
        </p:nvGrpSpPr>
        <p:grpSpPr>
          <a:xfrm>
            <a:off x="4518982" y="320674"/>
            <a:ext cx="4199213" cy="1773262"/>
            <a:chOff x="23979" y="3232484"/>
            <a:chExt cx="3756074" cy="1773261"/>
          </a:xfrm>
        </p:grpSpPr>
        <p:pic>
          <p:nvPicPr>
            <p:cNvPr id="39" name="รูปภาพ 38">
              <a:extLst>
                <a:ext uri="{FF2B5EF4-FFF2-40B4-BE49-F238E27FC236}">
                  <a16:creationId xmlns:a16="http://schemas.microsoft.com/office/drawing/2014/main" xmlns="" id="{096F8755-33B5-4610-A671-EFABB84E7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2796" y="3232484"/>
              <a:ext cx="2978440" cy="1675373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23979" y="4359414"/>
              <a:ext cx="37560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th-TH" b="1" dirty="0">
                  <a:solidFill>
                    <a:srgbClr val="00B0F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รวมพื้นที่เกษตรอินทรีย์ จำนวน 708-0-00 ไร่</a:t>
              </a:r>
            </a:p>
            <a:p>
              <a:pPr algn="ctr">
                <a:buClrTx/>
                <a:buFontTx/>
                <a:buNone/>
              </a:pPr>
              <a:r>
                <a:rPr lang="th-TH" b="1" dirty="0">
                  <a:solidFill>
                    <a:srgbClr val="00B0F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เกษตรกร 4 กลุ่ม 162 ราย</a:t>
              </a:r>
            </a:p>
          </p:txBody>
        </p:sp>
      </p:grpSp>
      <p:grpSp>
        <p:nvGrpSpPr>
          <p:cNvPr id="112" name="กลุ่ม 111"/>
          <p:cNvGrpSpPr/>
          <p:nvPr/>
        </p:nvGrpSpPr>
        <p:grpSpPr>
          <a:xfrm>
            <a:off x="5925394" y="3920758"/>
            <a:ext cx="3199521" cy="2419767"/>
            <a:chOff x="3892296" y="462697"/>
            <a:chExt cx="5217156" cy="4234449"/>
          </a:xfrm>
        </p:grpSpPr>
        <p:sp>
          <p:nvSpPr>
            <p:cNvPr id="113" name="TextBox 112"/>
            <p:cNvSpPr txBox="1"/>
            <p:nvPr/>
          </p:nvSpPr>
          <p:spPr>
            <a:xfrm>
              <a:off x="3892296" y="2238031"/>
              <a:ext cx="5217156" cy="2459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พื้นที่ข้าวอินทรีย์ </a:t>
              </a:r>
            </a:p>
            <a:p>
              <a:pPr marL="84135" algn="ctr"/>
              <a:r>
                <a:rPr lang="th-TH" sz="2133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มาตรฐาน </a:t>
              </a:r>
              <a:r>
                <a:rPr lang="th-TH" sz="2133" b="1" dirty="0" err="1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มกษ</a:t>
              </a:r>
              <a:r>
                <a:rPr lang="th-TH" sz="2133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.9000 เล่ม 4-2553 </a:t>
              </a:r>
            </a:p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จำนวน 239-2-0 ไร่ </a:t>
              </a:r>
            </a:p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เกษตรกรจำนวน 43 ราย </a:t>
              </a:r>
            </a:p>
          </p:txBody>
        </p:sp>
        <p:pic>
          <p:nvPicPr>
            <p:cNvPr id="114" name="Picture 4" descr="ผลการค้นหารูปภาพสำหรับ รวงข้าว การ์ตูน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0870" y="462697"/>
              <a:ext cx="1419225" cy="1809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5" name="กลุ่ม 114"/>
          <p:cNvGrpSpPr/>
          <p:nvPr/>
        </p:nvGrpSpPr>
        <p:grpSpPr>
          <a:xfrm>
            <a:off x="8856575" y="168945"/>
            <a:ext cx="3196495" cy="5300580"/>
            <a:chOff x="4076320" y="1146711"/>
            <a:chExt cx="4732169" cy="9813718"/>
          </a:xfrm>
        </p:grpSpPr>
        <p:sp>
          <p:nvSpPr>
            <p:cNvPr id="116" name="TextBox 115"/>
            <p:cNvSpPr txBox="1"/>
            <p:nvPr/>
          </p:nvSpPr>
          <p:spPr>
            <a:xfrm>
              <a:off x="4076320" y="2889372"/>
              <a:ext cx="4732169" cy="807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พื้นที่เกษตรอินทรีย์ (พืชผัก,ไม้ผล) </a:t>
              </a:r>
            </a:p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จำนวน 153-2-56 ไร่ </a:t>
              </a:r>
            </a:p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เกษตรกร 1 กลุ่ม 42 ราย </a:t>
              </a:r>
            </a:p>
            <a:p>
              <a:pPr marL="84135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แบ่งตามมาตรฐาน ดังนี้</a:t>
              </a:r>
            </a:p>
            <a:p>
              <a:pPr marL="280981" indent="-196846">
                <a:buFontTx/>
                <a:buAutoNum type="arabicPeriod"/>
              </a:pPr>
              <a:r>
                <a:rPr lang="th-TH" sz="2133" b="1" dirty="0" err="1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มกษ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.9000 เล่ม 1- 2552 </a:t>
              </a:r>
            </a:p>
            <a:p>
              <a:pPr marL="84135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   จำนวน 12 คน</a:t>
              </a:r>
            </a:p>
            <a:p>
              <a:pPr marL="280981" indent="-196846">
                <a:buFontTx/>
                <a:buAutoNum type="arabicPeriod"/>
              </a:pPr>
              <a:r>
                <a:rPr lang="th-TH" sz="2133" b="1" dirty="0" err="1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มกท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. จำนวน 7 คน</a:t>
              </a:r>
              <a:endParaRPr lang="en-US" sz="21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  <a:p>
              <a:pPr marL="280981" indent="-196846">
                <a:buFontTx/>
                <a:buAutoNum type="arabicPeriod"/>
              </a:pPr>
              <a:r>
                <a:rPr lang="en-US" sz="2133" b="1" dirty="0" err="1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UsDA</a:t>
              </a:r>
              <a:r>
                <a:rPr lang="en-US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 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จำนวน 1 คน</a:t>
              </a:r>
            </a:p>
            <a:p>
              <a:pPr marL="280981" indent="-196846">
                <a:buFontTx/>
                <a:buAutoNum type="arabicPeriod"/>
              </a:pPr>
              <a:r>
                <a:rPr lang="en-US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IFOAM 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จำนวน 1 คน</a:t>
              </a:r>
            </a:p>
            <a:p>
              <a:pPr marL="280981" indent="-196846">
                <a:buFontTx/>
                <a:buAutoNum type="arabicPeriod"/>
              </a:pPr>
              <a:r>
                <a:rPr lang="en-US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EU 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จำนวน </a:t>
              </a:r>
              <a:r>
                <a:rPr lang="en-US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1 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คน</a:t>
              </a:r>
            </a:p>
            <a:p>
              <a:pPr marL="280981" indent="-196846">
                <a:buFontTx/>
                <a:buAutoNum type="arabicPeriod"/>
              </a:pP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อยู่ในระยะปรับเปลี่ยน 5 คน</a:t>
              </a:r>
            </a:p>
            <a:p>
              <a:pPr marL="280981" indent="-196846">
                <a:buFontTx/>
                <a:buAutoNum type="arabicPeriod"/>
              </a:pP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รอการตรวจจาก </a:t>
              </a:r>
              <a:r>
                <a:rPr lang="th-TH" sz="2133" b="1" dirty="0" err="1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สวพ</a:t>
              </a: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. </a:t>
              </a:r>
            </a:p>
            <a:p>
              <a:pPr marL="84135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   จำนวน 32 คน</a:t>
              </a:r>
              <a:endParaRPr lang="th-TH" sz="2133" b="1" dirty="0"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pic>
          <p:nvPicPr>
            <p:cNvPr id="117" name="Picture 8" descr="ผลการค้นหารูปภาพสำหรับ ผัก การ์ตูน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1003" y="1146711"/>
              <a:ext cx="2468576" cy="1973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8" name="กลุ่ม 117"/>
          <p:cNvGrpSpPr/>
          <p:nvPr/>
        </p:nvGrpSpPr>
        <p:grpSpPr>
          <a:xfrm>
            <a:off x="2220607" y="354692"/>
            <a:ext cx="3275477" cy="3282906"/>
            <a:chOff x="3178419" y="2770360"/>
            <a:chExt cx="3959468" cy="4823930"/>
          </a:xfrm>
        </p:grpSpPr>
        <p:sp>
          <p:nvSpPr>
            <p:cNvPr id="119" name="TextBox 118"/>
            <p:cNvSpPr txBox="1"/>
            <p:nvPr/>
          </p:nvSpPr>
          <p:spPr>
            <a:xfrm>
              <a:off x="3178419" y="3600174"/>
              <a:ext cx="3959468" cy="399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พื้นที่เกษตรอินทรีย์ มาตรฐานเกษตรอินทรีย์ภาคเหนือ (มอน.) </a:t>
              </a:r>
            </a:p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รวมพื้นที่ 235-0-44 ไร่ </a:t>
              </a:r>
            </a:p>
            <a:p>
              <a:pPr marL="84135" algn="ctr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เกษตรกร 50 ราย</a:t>
              </a:r>
            </a:p>
            <a:p>
              <a:pPr marL="363530" indent="-180970">
                <a:buFontTx/>
                <a:buChar char="-"/>
              </a:pP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เกษตรกรผ่านการรับรอง </a:t>
              </a:r>
            </a:p>
            <a:p>
              <a:pPr marL="182559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   พื้นที่ 111-1-99 ไร่ / 29 ราย </a:t>
              </a:r>
            </a:p>
            <a:p>
              <a:pPr marL="363530" indent="-180970">
                <a:buFontTx/>
                <a:buChar char="-"/>
              </a:pPr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เกษตรกรที่อยู่ในระยะปรับเปลี่ยน </a:t>
              </a:r>
            </a:p>
            <a:p>
              <a:pPr marL="182558"/>
              <a:r>
                <a:rPr lang="th-TH" sz="2133" b="1" dirty="0">
                  <a:solidFill>
                    <a:prstClr val="black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   พื้นที่ 123-2-45 / 21 ราย</a:t>
              </a:r>
            </a:p>
          </p:txBody>
        </p:sp>
        <p:pic>
          <p:nvPicPr>
            <p:cNvPr id="120" name="Picture 12" descr="ผลการค้นหารูปภาพสำหรับ มาตรฐานเกษตรอินทรีย์ภาคเหนือ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3195" y="2770360"/>
              <a:ext cx="801899" cy="847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80" name="ลูกศรเชื่อมต่อแบบตรง 1079"/>
          <p:cNvCxnSpPr/>
          <p:nvPr/>
        </p:nvCxnSpPr>
        <p:spPr>
          <a:xfrm>
            <a:off x="6514106" y="2205881"/>
            <a:ext cx="899396" cy="1621523"/>
          </a:xfrm>
          <a:prstGeom prst="straightConnector1">
            <a:avLst/>
          </a:prstGeom>
          <a:ln w="28575">
            <a:solidFill>
              <a:srgbClr val="7030A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3" name="ลูกศรเชื่อมต่อแบบตรง 1082"/>
          <p:cNvCxnSpPr/>
          <p:nvPr/>
        </p:nvCxnSpPr>
        <p:spPr>
          <a:xfrm flipV="1">
            <a:off x="7938472" y="1259263"/>
            <a:ext cx="898089" cy="747"/>
          </a:xfrm>
          <a:prstGeom prst="straightConnector1">
            <a:avLst/>
          </a:prstGeom>
          <a:ln w="28575">
            <a:solidFill>
              <a:srgbClr val="7030A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ตัวแทนเนื้อหา 2"/>
          <p:cNvSpPr txBox="1">
            <a:spLocks/>
          </p:cNvSpPr>
          <p:nvPr/>
        </p:nvSpPr>
        <p:spPr>
          <a:xfrm>
            <a:off x="1939583" y="4603908"/>
            <a:ext cx="4268372" cy="190810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พื้นที่การรับรองแบบมีส่วนร่วม (</a:t>
            </a:r>
            <a:r>
              <a:rPr lang="en-US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PGS) </a:t>
            </a:r>
            <a:endParaRPr lang="th-TH" sz="2533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 79-3-0 ไร่ เกษตรกร 27 ราย /28 แปลง</a:t>
            </a:r>
          </a:p>
          <a:p>
            <a:pPr marL="266693" indent="-266693" algn="l">
              <a:lnSpc>
                <a:spcPct val="100000"/>
              </a:lnSpc>
              <a:spcBef>
                <a:spcPts val="0"/>
              </a:spcBef>
            </a:pP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- อยู่ในระหว่างขอใบรับรอง </a:t>
            </a:r>
            <a:r>
              <a:rPr lang="en-US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PGS</a:t>
            </a: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พื้นที่ 38-3-0 </a:t>
            </a:r>
          </a:p>
          <a:p>
            <a:pPr marL="266693" indent="-266693" algn="l">
              <a:lnSpc>
                <a:spcPct val="100000"/>
              </a:lnSpc>
              <a:spcBef>
                <a:spcPts val="0"/>
              </a:spcBef>
            </a:pP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เกษตรกร 8 ราย/แปลง</a:t>
            </a:r>
          </a:p>
          <a:p>
            <a:pPr marL="266693" indent="-266693" algn="l">
              <a:lnSpc>
                <a:spcPct val="100000"/>
              </a:lnSpc>
              <a:spcBef>
                <a:spcPts val="0"/>
              </a:spcBef>
            </a:pP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- ได้รับใบรับรองเกษตรอินทรีย์ </a:t>
            </a:r>
            <a:r>
              <a:rPr lang="en-US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PGS </a:t>
            </a: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 13-1-0 ไร่ เกษตรกร 3 ราย </a:t>
            </a:r>
          </a:p>
          <a:p>
            <a:pPr marL="266693" indent="-266693" algn="l">
              <a:lnSpc>
                <a:spcPct val="100000"/>
              </a:lnSpc>
              <a:spcBef>
                <a:spcPts val="0"/>
              </a:spcBef>
            </a:pPr>
            <a:r>
              <a:rPr lang="th-TH" sz="2533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- ระยะปรับเปลี่ยน พื้นที่ 27-3-0 ไร่ เกษตรกร 16 ราย</a:t>
            </a:r>
            <a:endParaRPr lang="th-TH" sz="16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cxnSp>
        <p:nvCxnSpPr>
          <p:cNvPr id="97" name="ลูกศรเชื่อมต่อแบบตรง 96"/>
          <p:cNvCxnSpPr/>
          <p:nvPr/>
        </p:nvCxnSpPr>
        <p:spPr>
          <a:xfrm flipH="1">
            <a:off x="4823432" y="2183639"/>
            <a:ext cx="1670659" cy="2291603"/>
          </a:xfrm>
          <a:prstGeom prst="straightConnector1">
            <a:avLst/>
          </a:prstGeom>
          <a:ln w="28575">
            <a:solidFill>
              <a:srgbClr val="7030A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ลูกศรเชื่อมต่อแบบตรง 75"/>
          <p:cNvCxnSpPr/>
          <p:nvPr/>
        </p:nvCxnSpPr>
        <p:spPr>
          <a:xfrm flipH="1">
            <a:off x="4197637" y="819323"/>
            <a:ext cx="1251591" cy="52"/>
          </a:xfrm>
          <a:prstGeom prst="straightConnector1">
            <a:avLst/>
          </a:prstGeom>
          <a:ln w="28575">
            <a:solidFill>
              <a:srgbClr val="7030A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-35588" y="6292176"/>
            <a:ext cx="3017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th-TH" sz="1600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จัดทำโดย กลุ่มยุทธศาสตร์พัฒนาการเกษตร</a:t>
            </a:r>
          </a:p>
          <a:p>
            <a:pPr>
              <a:buClrTx/>
              <a:buFontTx/>
              <a:buNone/>
            </a:pPr>
            <a:r>
              <a:rPr lang="th-TH" sz="1600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สำนักงานเกษตรและสหกรณ์จังหวัดลำพูน</a:t>
            </a:r>
          </a:p>
        </p:txBody>
      </p:sp>
      <p:sp>
        <p:nvSpPr>
          <p:cNvPr id="25" name="TextBox 3"/>
          <p:cNvSpPr txBox="1"/>
          <p:nvPr/>
        </p:nvSpPr>
        <p:spPr>
          <a:xfrm>
            <a:off x="3349483" y="-16017"/>
            <a:ext cx="8841993" cy="430887"/>
          </a:xfrm>
          <a:prstGeom prst="rect">
            <a:avLst/>
          </a:prstGeom>
          <a:solidFill>
            <a:srgbClr val="FE7E7E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</a:t>
            </a:r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 ร้อยละ 5 ต่อปี </a:t>
            </a:r>
            <a:endParaRPr lang="th-TH" sz="2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1626" y="3685083"/>
            <a:ext cx="943513" cy="88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"/>
          <p:cNvSpPr>
            <a:spLocks noChangeArrowheads="1"/>
          </p:cNvSpPr>
          <p:nvPr/>
        </p:nvSpPr>
        <p:spPr bwMode="auto">
          <a:xfrm>
            <a:off x="10124132" y="1222377"/>
            <a:ext cx="3930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4099" name="TextBox 24"/>
          <p:cNvSpPr txBox="1">
            <a:spLocks noChangeArrowheads="1"/>
          </p:cNvSpPr>
          <p:nvPr/>
        </p:nvSpPr>
        <p:spPr bwMode="auto">
          <a:xfrm>
            <a:off x="10342968" y="5253040"/>
            <a:ext cx="253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00" name="TextBox 26"/>
          <p:cNvSpPr txBox="1">
            <a:spLocks noChangeArrowheads="1"/>
          </p:cNvSpPr>
          <p:nvPr/>
        </p:nvSpPr>
        <p:spPr bwMode="auto">
          <a:xfrm>
            <a:off x="10342968" y="4527552"/>
            <a:ext cx="253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214812"/>
              </p:ext>
            </p:extLst>
          </p:nvPr>
        </p:nvGraphicFramePr>
        <p:xfrm>
          <a:off x="3139076" y="3015342"/>
          <a:ext cx="8772925" cy="23165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29867"/>
                <a:gridCol w="1349829"/>
                <a:gridCol w="1719943"/>
                <a:gridCol w="1981200"/>
                <a:gridCol w="1992086"/>
              </a:tblGrid>
              <a:tr h="185057">
                <a:tc gridSpan="2">
                  <a:txBody>
                    <a:bodyPr/>
                    <a:lstStyle/>
                    <a:p>
                      <a:pPr algn="ctr"/>
                      <a:r>
                        <a:rPr lang="th-TH" sz="2800" b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ข้อมูลปีฐาน พ.ศ. 2562</a:t>
                      </a:r>
                      <a:endParaRPr lang="th-TH" sz="2800" b="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800" b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ปี พ.ศ. 2563</a:t>
                      </a:r>
                      <a:endParaRPr lang="th-TH" sz="2800" b="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800" b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พื้นที่ได้รับการเตรียมความพร้อมเพิ่มขึ้น </a:t>
                      </a:r>
                    </a:p>
                    <a:p>
                      <a:pPr algn="ctr"/>
                      <a:r>
                        <a:rPr lang="th-TH" sz="2800" b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(ร้อยละ)</a:t>
                      </a:r>
                      <a:endParaRPr lang="th-TH" sz="2800" b="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13347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พื้นที่ (ไร่)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เกษตรกร (ราย)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พื้นที่ (ไร่)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เกษตรกร</a:t>
                      </a:r>
                    </a:p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(ราย)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18181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708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rgbClr val="EEB59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162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rgbClr val="EEB59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571.75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rgbClr val="EEB59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206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rgbClr val="EEB59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80.75</a:t>
                      </a:r>
                      <a:endParaRPr lang="th-TH" sz="28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1435" marR="91435" marT="45731" marB="45731">
                    <a:solidFill>
                      <a:srgbClr val="EEB59E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1257" y="247650"/>
            <a:ext cx="1174568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r>
              <a:rPr lang="th-TH" sz="28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</a:t>
            </a:r>
          </a:p>
        </p:txBody>
      </p:sp>
      <p:grpSp>
        <p:nvGrpSpPr>
          <p:cNvPr id="10" name="กลุ่ม 9"/>
          <p:cNvGrpSpPr/>
          <p:nvPr/>
        </p:nvGrpSpPr>
        <p:grpSpPr>
          <a:xfrm>
            <a:off x="261257" y="1023257"/>
            <a:ext cx="3038077" cy="5095533"/>
            <a:chOff x="36048" y="306371"/>
            <a:chExt cx="2214490" cy="4110470"/>
          </a:xfrm>
        </p:grpSpPr>
        <p:pic>
          <p:nvPicPr>
            <p:cNvPr id="11" name="Picture 9" descr="C:\Users\Rider\Desktop\Untitled-1.gif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48" y="830996"/>
              <a:ext cx="2087880" cy="3585845"/>
            </a:xfrm>
            <a:prstGeom prst="rect">
              <a:avLst/>
            </a:prstGeom>
            <a:noFill/>
            <a:effectLst>
              <a:glow rad="63500">
                <a:srgbClr val="002060">
                  <a:alpha val="40000"/>
                </a:srgb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TextBox 1"/>
            <p:cNvSpPr txBox="1"/>
            <p:nvPr/>
          </p:nvSpPr>
          <p:spPr>
            <a:xfrm>
              <a:off x="154560" y="306371"/>
              <a:ext cx="2095978" cy="47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th-TH" sz="28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จังหวัดลำพูน</a:t>
              </a:r>
              <a:r>
                <a:rPr lang="en-US" sz="28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 </a:t>
              </a:r>
            </a:p>
          </p:txBody>
        </p:sp>
      </p:grpSp>
      <p:sp>
        <p:nvSpPr>
          <p:cNvPr id="2" name="กล่องข้อความ 1"/>
          <p:cNvSpPr txBox="1"/>
          <p:nvPr/>
        </p:nvSpPr>
        <p:spPr>
          <a:xfrm>
            <a:off x="3125637" y="1765459"/>
            <a:ext cx="877244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เป้าหมายแปลงสินค้าเกษตรได้รับการเตรียมการรับรองมาตรฐานเกษตรอินทรีย์เพิ่มขึ้น ในปี 2563 ร้อยละ 5 ต่อปี จากข้อมูลปีฐาน ปี พ.ศ. 2562 คิดเป็นพื้นที่ 35.40 ไร่ </a:t>
            </a:r>
            <a:endParaRPr lang="th-TH" sz="2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6753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61257" y="222687"/>
            <a:ext cx="11723914" cy="64816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</a:t>
            </a: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 4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/>
            </a:r>
            <a:br>
              <a:rPr lang="en-US" sz="2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277357"/>
              </p:ext>
            </p:extLst>
          </p:nvPr>
        </p:nvGraphicFramePr>
        <p:xfrm>
          <a:off x="261257" y="870854"/>
          <a:ext cx="11734799" cy="58013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01686"/>
                <a:gridCol w="4844143"/>
                <a:gridCol w="2481943"/>
                <a:gridCol w="1807027"/>
              </a:tblGrid>
              <a:tr h="634053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ภารกิจสนับสนุนการดำเนินงาน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ตัวชี้วัดย่อย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ระดับขั้นความสำเร็จของการดำเนินงาน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0117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โครงการเกษตรอินทรีย์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1. เกษตรกรได้รับการพัฒนาองค์ความรู้การทำเกษตรอินทรีย์</a:t>
                      </a:r>
                      <a:r>
                        <a:rPr lang="th-TH" sz="1800" u="none" baseline="0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และการศึกษาดูงาน</a:t>
                      </a:r>
                      <a:r>
                        <a:rPr lang="th-TH" sz="1800" u="none" dirty="0" smtClean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ได้รับการ</a:t>
                      </a:r>
                      <a:r>
                        <a:rPr lang="th-TH" sz="1800" u="none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ติดตามและประเมินแปลงเบื้องต้น</a:t>
                      </a:r>
                      <a:r>
                        <a:rPr lang="th-TH" sz="1800" u="none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แบบประเมินแปลงเบื้องต้นที่ผ่านการประเมินได้ถูกส่งให้กับหน่วยงานรับรอง</a:t>
                      </a:r>
                      <a:endParaRPr lang="en-US" sz="1800" u="none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</a:t>
                      </a:r>
                      <a:r>
                        <a:rPr lang="en-GB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</a:t>
                      </a: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พื้นที่ 146 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สำนักงานเกษตรจังหวัดลำพูน/</a:t>
                      </a:r>
                      <a:r>
                        <a:rPr lang="th-TH" sz="1800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1775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โครงการพัฒนาเกษตรอินทรีย์ตลอดห่วงโซ่ในพื้นที่ภาคเหนือ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เกษตรกรในชุมชนได้รับการพัฒนาองค์ความรู้และเพิ่มศักยภาพในการทำเกษตรอินทรีย์เพื่อเพิ่มพื้นที่จำนวนแปลงเตรียมการรับรองมาตรฐานเกษตรอินทรีย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ชุมชน เกษตรกร 38 ราย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พื้นที่ 59 ไร่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สำนักงานเกษตรและสหกรณ์จังหวัด หน่วยงานกระทรวงเกษตรและสหกรณ์</a:t>
                      </a:r>
                    </a:p>
                  </a:txBody>
                  <a:tcPr/>
                </a:tc>
              </a:tr>
              <a:tr h="16367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 ยกระดับคุณภาพมาตรฐานสินค้าเกษตรด้านประมง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ฟาร์มเพาะเลี้ยงสัตว์น้ำ ได้รับการรับรองมาตรฐานฟาร์ม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Safety </a:t>
                      </a:r>
                      <a:r>
                        <a:rPr lang="en-US" sz="1800" dirty="0" err="1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leval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(SL)</a:t>
                      </a:r>
                      <a:r>
                        <a:rPr lang="en-GB" sz="1800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ฟาร์มเพาะเลี้ยงสัตว์น้ำ ได้รับการรับรองมาตรฐานฟาร์ม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GAP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ฟาร์มเพาะเลี้ยงสัตว์น้ำได้รับการรับรองมาตรฐานฟาร์ม</a:t>
                      </a:r>
                      <a:r>
                        <a:rPr lang="th-TH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เพื่อเตรียมเข้าสู่ระบบการรับรองมาตรฐานเกษตรอินทรีย์เพิ่มขึ้น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ฟาร์ม </a:t>
                      </a: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SL 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แผน</a:t>
                      </a:r>
                      <a:r>
                        <a:rPr lang="th-TH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80 ฟาร์ม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ฟาร์ม </a:t>
                      </a: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GAP</a:t>
                      </a:r>
                      <a:r>
                        <a:rPr lang="en-GB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แผน</a:t>
                      </a:r>
                      <a:r>
                        <a:rPr lang="th-TH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6 ฟาร์ม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สำนักงานประมงจังหวัด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265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 ส่งเสริมและพัฒนาระบบเกษตรกรรมที่เป็นมิตรกับสิ่งแวดล้อม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800" u="non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เกษตรกรได้รับการ</a:t>
                      </a: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ถ่ายทอดความรู้กระบวนการทำเกษตรกรรมยั่งยืน การรับรองมาตรฐานระบบ </a:t>
                      </a:r>
                      <a:r>
                        <a:rPr lang="en-US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PGS </a:t>
                      </a: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ด้วยกระบวนการมีส่วนร่วมของชุมชน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2. ผู้นำการตรวจแปลงเกษตรอินทรีย์ </a:t>
                      </a:r>
                      <a:r>
                        <a:rPr lang="en-GB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PGS</a:t>
                      </a:r>
                      <a:endParaRPr lang="en-US" sz="1800" u="none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เกษตรกรได้รับการพัฒนาความรู้เพื่อเตรียมการปรับเปลี่ยนพื้นที่เข้าสู่การทำเกษตรอินทรีย์ 30 ราย พื้นที่ 30 ไร่ ผู้ตรวจแปลงฯ เพิ่มขึ้น 5 ราย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สำนักงานเกษตรและสหกรณ์จังหวัด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572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5943" y="442400"/>
            <a:ext cx="11789227" cy="65705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</a:t>
            </a:r>
            <a:r>
              <a:rPr lang="th-TH" sz="28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</a:t>
            </a: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856364"/>
              </p:ext>
            </p:extLst>
          </p:nvPr>
        </p:nvGraphicFramePr>
        <p:xfrm>
          <a:off x="195943" y="1099457"/>
          <a:ext cx="11789226" cy="54361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32347"/>
                <a:gridCol w="5161909"/>
                <a:gridCol w="2286330"/>
                <a:gridCol w="1408640"/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ภารกิจสนับสนุนการดำเนินงาน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ตัวชี้วัดย่อย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ระดับขั้นความสำเร็จของการดำเนินงาน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  <a:endParaRPr lang="th-TH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5. โครงการพัฒนากลุ่มเกษตรกรสู่การรับรองมาตรฐานเกษตรอินทรีย์ </a:t>
                      </a: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PGS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เกษตรกรได้รับการ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ถ่ายทอดความรู้กระบวนการทำเกษตรกรรมยั่งยืน การรับรองมาตรฐานระบบ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PGS 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และส่งเสริมด้านปัจจัยการผลิต</a:t>
                      </a:r>
                      <a:r>
                        <a:rPr lang="th-TH" sz="1800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เพื่อ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ผลิตพืชตามแผนในระบบเกษตรอินทรีย์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PGS 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พร้อมตรวจแปลงการผลิต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เกษตรกรได้รับการพัฒนาความรู้เพื่อเตรียมการปรับเปลี่ยนพื้นที่เพื่อเข้าสู่การทำเกษตรอินทรีย์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 ราย พื้นที่ 36.75 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สถานีพัฒนาที่ดินลำพูน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6. ส่งเสริมเกษตรอินทรีย์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เกษตรกรผู้เลี้ยงปศุสัตว์ได้รับการอบรมเชิงปฏิบัติการเพิ่มศักยภาพการผลิตปศุสัตว์อินทรีย์ และสนับสนุนปัจจัยการผลิตปศุสัตว์อินทรีย์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เกษตรกรผู้เลี้ยงปศุสัตว์อินทรีย์ จำนวน 5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ได้รับการเตรียมความพร้อมในการปรับระบบการผลิตเข้าสู่เกษตรอินทรีย์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สำนักงานปศุสัตว์ลำพูน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598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0170" algn="l"/>
                        </a:tabLst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 ส่งเสริมเกษตรอินทรีย์ในเขตปฏิรูปที่ดินภาคเหนือตอนบน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800" u="non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เกษตรกรได้รับการ</a:t>
                      </a:r>
                      <a:r>
                        <a:rPr lang="th-TH" sz="1800" u="non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ถ่ายทอดความรู้และสนับสนุนปัจจัยการผลิตเบื้องต้นที่จำเป็นเพื่อปรับเปลี่ยนพื้นที่เข้าสู่ระบบการทำเกษตรอินทรีย์ในเขตปฏิรูปที่ดิน</a:t>
                      </a:r>
                      <a:endParaRPr lang="en-US" sz="1800" u="none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เกษตรกรได้รับการพัฒนาความรู้เพื่อเตรียมการปรับเปลี่ยนพื้นที่เพื่อเข้าสู่การทำเกษตรอินทรีย์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30 ราย พื้นที่ 200 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สำนักงานปฏิรูปที่ดินจังหวัดลำพูน</a:t>
                      </a: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690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91054"/>
            <a:ext cx="12192000" cy="6166946"/>
          </a:xfrm>
          <a:prstGeom prst="rect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198188" y="0"/>
            <a:ext cx="9993811" cy="691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081302" y="15676"/>
            <a:ext cx="5443698" cy="64753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kumimoji="0" lang="en-US" alt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เมืองเกษตรสีเขียว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(Green Agricultural City)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7026" y="745369"/>
            <a:ext cx="11837946" cy="105190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98189" y="734571"/>
            <a:ext cx="6321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(1) มูลค่าสินค้าเกษตร (ลำไย มะม่วง) เพิ่มขึ้น ร้อยละ 10 ต่อปี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(2) ลดต้นทุนการผลิตในเกษตรแปลงใหญ่ ร้อยละ 5 ต่อปี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(3) จำนวนแปลงของสินค้าเกษตรลำไยได้รับการรับรองมาตรฐาน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GAP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เพิ่มขึ้นร้อยละ 20 ต่อปี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(4)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1830988"/>
            <a:ext cx="3358312" cy="832033"/>
            <a:chOff x="0" y="1627792"/>
            <a:chExt cx="3358312" cy="868040"/>
          </a:xfrm>
          <a:solidFill>
            <a:srgbClr val="386E38"/>
          </a:solidFill>
        </p:grpSpPr>
        <p:sp>
          <p:nvSpPr>
            <p:cNvPr id="10" name="รูปห้าเหลี่ยม 9"/>
            <p:cNvSpPr/>
            <p:nvPr/>
          </p:nvSpPr>
          <p:spPr bwMode="auto">
            <a:xfrm>
              <a:off x="0" y="1627792"/>
              <a:ext cx="3358312" cy="868040"/>
            </a:xfrm>
            <a:prstGeom prst="homePlate">
              <a:avLst/>
            </a:prstGeom>
            <a:solidFill>
              <a:srgbClr val="669900"/>
            </a:solidFill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83699" y="1672194"/>
              <a:ext cx="2271644" cy="738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การวิจัยพัฒนา (</a:t>
              </a:r>
              <a:r>
                <a:rPr lang="en-US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R&amp;D</a:t>
              </a: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ปัจจัยพื้นฐานและบุคลากร</a:t>
              </a:r>
              <a:endParaRPr lang="en-US" sz="20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39041" y="1846729"/>
            <a:ext cx="3357482" cy="806641"/>
            <a:chOff x="3039041" y="1643533"/>
            <a:chExt cx="3357482" cy="841549"/>
          </a:xfrm>
          <a:solidFill>
            <a:schemeClr val="accent6">
              <a:lumMod val="75000"/>
              <a:alpha val="70000"/>
            </a:schemeClr>
          </a:solidFill>
        </p:grpSpPr>
        <p:sp>
          <p:nvSpPr>
            <p:cNvPr id="11" name="เครื่องหมายบั้ง 10"/>
            <p:cNvSpPr/>
            <p:nvPr/>
          </p:nvSpPr>
          <p:spPr>
            <a:xfrm>
              <a:off x="3039041" y="1643533"/>
              <a:ext cx="3357482" cy="841549"/>
            </a:xfrm>
            <a:prstGeom prst="chevr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575516" y="1707500"/>
              <a:ext cx="2335495" cy="738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การเพิ่มผลผลิต พัฒนาคุณภาพ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และลดต้นทุน</a:t>
              </a:r>
              <a:endParaRPr lang="en-US" sz="20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56142" y="1840124"/>
            <a:ext cx="3244057" cy="823151"/>
            <a:chOff x="6056142" y="1636928"/>
            <a:chExt cx="3244057" cy="858774"/>
          </a:xfrm>
          <a:solidFill>
            <a:schemeClr val="accent6">
              <a:lumMod val="60000"/>
              <a:lumOff val="40000"/>
              <a:alpha val="70000"/>
            </a:schemeClr>
          </a:solidFill>
        </p:grpSpPr>
        <p:sp>
          <p:nvSpPr>
            <p:cNvPr id="12" name="เครื่องหมายบั้ง 11"/>
            <p:cNvSpPr/>
            <p:nvPr/>
          </p:nvSpPr>
          <p:spPr>
            <a:xfrm>
              <a:off x="6056142" y="1636928"/>
              <a:ext cx="3244057" cy="858774"/>
            </a:xfrm>
            <a:prstGeom prst="chevr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392334" y="1683290"/>
              <a:ext cx="2494758" cy="7385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การแปรรูป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และสร้างมูลค่าเพิ่ม</a:t>
              </a:r>
              <a:endPara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949222" y="1822788"/>
            <a:ext cx="3242777" cy="825855"/>
            <a:chOff x="8949222" y="1634106"/>
            <a:chExt cx="3242777" cy="861595"/>
          </a:xfrm>
        </p:grpSpPr>
        <p:sp>
          <p:nvSpPr>
            <p:cNvPr id="14" name="เครื่องหมายบั้ง 13"/>
            <p:cNvSpPr/>
            <p:nvPr/>
          </p:nvSpPr>
          <p:spPr>
            <a:xfrm>
              <a:off x="8949222" y="1634106"/>
              <a:ext cx="3242777" cy="861595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E6E4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9730014" y="1683290"/>
              <a:ext cx="1693655" cy="738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ระบบตลาด</a:t>
              </a:r>
              <a:endPara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29920" y="929437"/>
            <a:ext cx="1100342" cy="462781"/>
            <a:chOff x="383699" y="929437"/>
            <a:chExt cx="949236" cy="46278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6" name="Rounded Rectangle 25"/>
            <p:cNvSpPr/>
            <p:nvPr/>
          </p:nvSpPr>
          <p:spPr>
            <a:xfrm>
              <a:off x="383699" y="929437"/>
              <a:ext cx="949236" cy="4627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13269" y="965403"/>
              <a:ext cx="71966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th-TH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ตัวชี้วัด</a:t>
              </a:r>
              <a:endParaRPr lang="en-US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0" y="0"/>
            <a:ext cx="2198187" cy="691053"/>
          </a:xfrm>
          <a:prstGeom prst="rect">
            <a:avLst/>
          </a:prstGeom>
          <a:solidFill>
            <a:srgbClr val="DE6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0" y="-5840"/>
            <a:ext cx="2227807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ห่วงโซ่คุณค่า</a:t>
            </a:r>
            <a:b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Value Chain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00322" y="2726643"/>
            <a:ext cx="2731637" cy="3610408"/>
            <a:chOff x="114952" y="2637074"/>
            <a:chExt cx="2731637" cy="3610408"/>
          </a:xfrm>
          <a:solidFill>
            <a:srgbClr val="386E38"/>
          </a:solidFill>
        </p:grpSpPr>
        <p:sp>
          <p:nvSpPr>
            <p:cNvPr id="32" name="Rounded Rectangle 31"/>
            <p:cNvSpPr/>
            <p:nvPr/>
          </p:nvSpPr>
          <p:spPr>
            <a:xfrm>
              <a:off x="114952" y="2637074"/>
              <a:ext cx="2731637" cy="36104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17739" y="2869110"/>
              <a:ext cx="2603564" cy="2234611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ส่งเสริมการวิจัยพัฒนา เทคโนโลยี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นวัตกรรม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ส่งเสริมการสร้างองค์ความรู้และ     ขีดความสามารถให้แก่ เกษตรกร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ผู้ประกอบการ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ส่งเสริมการพัฒนาปัจจัยพื้นฐานที่มีประสิทธิภาพ </a:t>
              </a: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ส่งเสริมการบริหารจัดการน้ำเพื่อใช้ในการเกษตร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84224" y="2747955"/>
            <a:ext cx="2779742" cy="3589096"/>
            <a:chOff x="3146910" y="2658386"/>
            <a:chExt cx="2779742" cy="3589096"/>
          </a:xfrm>
        </p:grpSpPr>
        <p:sp>
          <p:nvSpPr>
            <p:cNvPr id="34" name="Rounded Rectangle 33"/>
            <p:cNvSpPr/>
            <p:nvPr/>
          </p:nvSpPr>
          <p:spPr>
            <a:xfrm>
              <a:off x="3146910" y="2658386"/>
              <a:ext cx="2731637" cy="358909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สี่เหลี่ยมผืนผ้า 16"/>
            <p:cNvSpPr/>
            <p:nvPr/>
          </p:nvSpPr>
          <p:spPr>
            <a:xfrm>
              <a:off x="3279247" y="2731755"/>
              <a:ext cx="2647405" cy="3236095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ส่งเสริมการผลิตที่ดีและเหมาะสม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ผลักดันให้ได้การรับรองมาตรฐานและตรวจสอบความปลอดภัยสินค้าเกษตร 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GAP/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ปลอดภัย/อินทรีย์)</a:t>
              </a: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ส่งเสริมการจัดทำระบบตรวจสอบย้อนกลับเพื่อการส่งออกสินค้าเกษตรที่สำคัญ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อาทิ ลำไย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การกำหนดเป้าหมายในการพัฒนา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Product Champion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อาทิ  ลำไย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พัฒนาสินค้าที่มีศักยภาพสามารถแข่งขันได้และตอบสนองตลาดในกลุ่มประเทศเพื่อนบ้าน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AEC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85145" y="2777990"/>
            <a:ext cx="2731637" cy="3559061"/>
            <a:chOff x="6153283" y="2688421"/>
            <a:chExt cx="2731637" cy="355906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5" name="Rounded Rectangle 34"/>
            <p:cNvSpPr/>
            <p:nvPr/>
          </p:nvSpPr>
          <p:spPr>
            <a:xfrm>
              <a:off x="6153283" y="2688421"/>
              <a:ext cx="2731637" cy="3559061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สี่เหลี่ยมผืนผ้า 17"/>
            <p:cNvSpPr/>
            <p:nvPr/>
          </p:nvSpPr>
          <p:spPr>
            <a:xfrm>
              <a:off x="6264661" y="2816043"/>
              <a:ext cx="2552149" cy="2865500"/>
            </a:xfrm>
            <a:prstGeom prst="rect">
              <a:avLst/>
            </a:prstGeom>
            <a:grpFill/>
            <a:ln w="3175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ผลักดันให้ได้การรับรองมาตรฐาน   การผลิตสินค้าเกษตร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แปรรูปในโรงงาน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อุตสาหกรรม(</a:t>
              </a:r>
              <a:r>
                <a:rPr lang="th-TH" sz="1600" b="1" dirty="0" err="1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อย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./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GMP/HACCP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endParaRPr lang="th-TH" sz="1600" b="1" noProof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พัฒนาตราสินค้า บรรจุ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ภัณฑ์ของสินค้าเกษตรแปรรูป 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สร้างมูลค่าเพิ่มจากวัสดุเหลือ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ใช้ทางการเกษตร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พัฒนาสินค้าที่มีศักยภาพสามารถแข่งขันได้และตอบสนองตลาดในกลุ่มประเทศเพื่อนบ้าน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AEC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286066" y="2747955"/>
            <a:ext cx="2776655" cy="3589096"/>
            <a:chOff x="9196434" y="2724403"/>
            <a:chExt cx="2776655" cy="3589096"/>
          </a:xfrm>
        </p:grpSpPr>
        <p:sp>
          <p:nvSpPr>
            <p:cNvPr id="36" name="Rounded Rectangle 35"/>
            <p:cNvSpPr/>
            <p:nvPr/>
          </p:nvSpPr>
          <p:spPr>
            <a:xfrm>
              <a:off x="9196434" y="2724403"/>
              <a:ext cx="2776655" cy="35890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สี่เหลี่ยมผืนผ้า 18"/>
            <p:cNvSpPr/>
            <p:nvPr/>
          </p:nvSpPr>
          <p:spPr>
            <a:xfrm>
              <a:off x="9300199" y="2891801"/>
              <a:ext cx="2647405" cy="2666681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พัฒนาตลาดกลางสินค้า</a:t>
              </a:r>
              <a:r>
                <a:rPr lang="th-TH" sz="1600" b="1" noProof="0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และ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    ค้าปลีกค้าส่ง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ส่งเสริมการทำตลาดเฉพาะฤดู (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Seasonal Market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 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สนับสนุนสินเชื่อเพื่อการส่งออก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สนับสนุนการเชื่อมโยง/สร้างเครือข่าย/จับคู่ธุรกิจตาม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Supply Chain</a:t>
              </a: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สนับสนุนการทำเกษตรพันธะสัญญา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(Contact Farming) 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ระหว่างภาคการเกษตรและโรงงานอุตสาหกรรม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0" y="6416110"/>
            <a:ext cx="12192000" cy="441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332" y="73585"/>
            <a:ext cx="548640" cy="54864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-1" y="2653370"/>
            <a:ext cx="292075" cy="37624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-1003533" y="4240609"/>
            <a:ext cx="222188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แนวทางการพัฒนา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895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ChangeArrowheads="1"/>
          </p:cNvSpPr>
          <p:nvPr/>
        </p:nvSpPr>
        <p:spPr bwMode="auto">
          <a:xfrm>
            <a:off x="10112731" y="1469807"/>
            <a:ext cx="39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2051" name="TextBox 24"/>
          <p:cNvSpPr txBox="1">
            <a:spLocks noChangeArrowheads="1"/>
          </p:cNvSpPr>
          <p:nvPr/>
        </p:nvSpPr>
        <p:spPr bwMode="auto">
          <a:xfrm>
            <a:off x="10342563" y="6414869"/>
            <a:ext cx="25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2" name="TextBox 26"/>
          <p:cNvSpPr txBox="1">
            <a:spLocks noChangeArrowheads="1"/>
          </p:cNvSpPr>
          <p:nvPr/>
        </p:nvSpPr>
        <p:spPr bwMode="auto">
          <a:xfrm>
            <a:off x="10331806" y="4774982"/>
            <a:ext cx="25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911" y="221159"/>
            <a:ext cx="1179038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</a:t>
            </a:r>
            <a:r>
              <a:rPr lang="en-US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r>
              <a:rPr lang="en-GB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ต่อปี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5911" y="933231"/>
            <a:ext cx="1179038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การคำนวณมูลค่า ใช้ปริมาณผลผลิต คูณ ราคาอ้างอิงเฉลี่ยของพาณิชย์</a:t>
            </a:r>
            <a:endParaRPr lang="en-US" dirty="0">
              <a:solidFill>
                <a:prstClr val="black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810813"/>
              </p:ext>
            </p:extLst>
          </p:nvPr>
        </p:nvGraphicFramePr>
        <p:xfrm>
          <a:off x="225911" y="1712965"/>
          <a:ext cx="11790379" cy="4506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85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5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64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720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352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14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249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9527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19117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8663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ชนิดสินค้า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 2562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 2563 (ข้อมูล ณ วันที่  26 ส.ค. 63)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เปรียบเทียบมูลค่า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036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ผลผลิต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ราคา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มูลค่ารวม </a:t>
                      </a:r>
                      <a:r>
                        <a:rPr lang="th-TH" sz="2000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ล้านบาท)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ผลผลิต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ราคา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มูลค่ารวม   </a:t>
                      </a:r>
                      <a:endParaRPr lang="th-TH" sz="2000" u="none" strike="noStrike" dirty="0" smtClean="0"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 rtl="0" fontAlgn="ctr"/>
                      <a:r>
                        <a:rPr lang="th-TH" sz="2000" u="none" strike="noStrike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ล้านบาท)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เพิ่มขึ้น (%)</a:t>
                      </a:r>
                      <a:endParaRPr lang="th-TH" sz="2000" b="0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ลดลง (%)</a:t>
                      </a:r>
                      <a:endParaRPr lang="th-TH" sz="2000" b="0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870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(ตัน)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(ตัน)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(บาท)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8768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ลำไย</a:t>
                      </a:r>
                      <a:endParaRPr lang="th-TH" sz="2000" b="0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230,690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25.97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5,991.02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249,969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22.25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5,951.76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385723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385723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0.65</a:t>
                      </a: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87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AA</a:t>
                      </a:r>
                      <a:endParaRPr lang="en-US" sz="2000" b="0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48,445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34.00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1,647.13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52,493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31.50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1,653.54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87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A</a:t>
                      </a:r>
                      <a:endParaRPr lang="en-US" sz="2000" b="0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66,900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29.00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1,940.10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87,489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26.50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2,318.46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87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B</a:t>
                      </a:r>
                      <a:endParaRPr lang="en-US" sz="2000" b="0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62,286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26.25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1,635.02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79,990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1,679.79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87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US" sz="2000" b="0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53,059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14.50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  769.35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29,996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             299.96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th-TH" sz="2000" b="1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8701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มะม่วง </a:t>
                      </a:r>
                      <a:endParaRPr lang="th-TH" sz="2000" b="0" i="0" u="none" strike="noStrike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13,071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6.87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89.74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12,512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150.14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67.31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000" b="1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8701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(เฉลี่ยทุกพันธุ์)</a:t>
                      </a:r>
                      <a:endParaRPr lang="th-TH" sz="2000" b="0" i="0" u="none" strike="noStrike" dirty="0">
                        <a:solidFill>
                          <a:srgbClr val="385723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459" marR="9459" marT="9459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860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274974"/>
            <a:ext cx="11346288" cy="75917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 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 มูลค่า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5991869"/>
              </p:ext>
            </p:extLst>
          </p:nvPr>
        </p:nvGraphicFramePr>
        <p:xfrm>
          <a:off x="425001" y="1034144"/>
          <a:ext cx="11346289" cy="5486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/>
                <a:gridCol w="5141489"/>
                <a:gridCol w="2161957"/>
                <a:gridCol w="12206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ภารกิจสนับสนุนการดำเนินงาน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ตัวชี้วัดย่อย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ระดับขั้นความสำเร็จของการดำเนินงาน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ศูนย์เรียนรู้การเพิ่มประสิทธิภาพ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การผลิตสินค้าเกษตร (</a:t>
                      </a:r>
                      <a:r>
                        <a:rPr lang="th-TH" sz="18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.)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1. </a:t>
                      </a:r>
                      <a:r>
                        <a:rPr lang="th-TH" sz="18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.หลัก และศูนย์เครือข่ายได้รับการพัฒนาศักยภาพ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2. คณะกรรมการ เครือข่ายระดับจังหวัด และคณะกรรมการ </a:t>
                      </a:r>
                      <a:r>
                        <a:rPr lang="th-TH" sz="18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.ระดับอำเภอ ได้แลกเปลี่ยนองค์ความรู้ในการผลิต และถ่ายทอดสู่เกษตรกรในพื้นที่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3.</a:t>
                      </a:r>
                      <a:r>
                        <a:rPr lang="th-TH" sz="18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มีบทเรียนของ </a:t>
                      </a:r>
                      <a:r>
                        <a:rPr lang="th-TH" sz="1800" baseline="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 /การ</a:t>
                      </a: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ให้บริการของ </a:t>
                      </a:r>
                      <a:r>
                        <a:rPr lang="th-TH" sz="18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 การจัดงานวันถ่ายทอดเทคโนโลยีเพื่อเริ่มต้นฤดูกาลผลิตใหม่ (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Field day) </a:t>
                      </a: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ให้กับเกษตรกรในพื้นที่</a:t>
                      </a:r>
                      <a:endParaRPr lang="en-US" sz="18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4. เกษตรกรผู้นำ</a:t>
                      </a:r>
                      <a:r>
                        <a:rPr lang="th-TH" sz="1800" u="none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</a:t>
                      </a:r>
                      <a:r>
                        <a:rPr lang="th-TH" sz="18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เกษตรกรผู้นำ </a:t>
                      </a:r>
                      <a:r>
                        <a:rPr lang="th-TH" sz="1800" u="none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sz="18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.เครือข่ายได้รับการพัฒนา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5. ศูนย์เครือข่ายการพัฒนาศักยภาพศูนย์จัดการศัตรูพืชชุมชนได้รับการพัฒนา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u="none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u="none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ิดเครือข่ายเกษตรกรและการถ่ายทอดองค์ความรู้ในการทำเกษตรเพื่อเพิ่มประสิทธิภาพและเพิ่มมูลค่าของผลผลิต</a:t>
                      </a:r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</a:p>
                    <a:p>
                      <a:pPr algn="l"/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เกษตรกรผู้นำ 506 ราย      </a:t>
                      </a:r>
                    </a:p>
                    <a:p>
                      <a:pPr algn="l"/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.หลัก </a:t>
                      </a:r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แห่ง </a:t>
                      </a:r>
                    </a:p>
                    <a:p>
                      <a:pPr algn="l"/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ศูนย์เครือข่าย 8 แห่ง</a:t>
                      </a:r>
                    </a:p>
                    <a:p>
                      <a:pPr algn="l"/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บทเรียนองค์ความรู้ </a:t>
                      </a:r>
                      <a:r>
                        <a:rPr lang="th-TH" baseline="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ศพก</a:t>
                      </a:r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.ด้านการทำเกษตรปลอดภัย 1 แห่ง</a:t>
                      </a:r>
                    </a:p>
                    <a:p>
                      <a:pPr algn="l"/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แปลงเรียนรู้การกำจัดศัตรูพืชด้วยวิธีผสมผสาน 2 แปลง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</a:t>
                      </a:r>
                      <a:endParaRPr lang="th-TH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ส่งเสริมและพัฒนาระบบเกษตรกรรมที่เป็นมิตรกับสิ่งแวดล้อม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กิจกรรมที่ 2 เพิ่มประสิทธิภาพและยกระดับมาตรฐานการใช้เทคโนโลยีเพื่อการผลิตลำไยคุณภาพ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1. เกษตรกรผู้ปลูกลำไย จำนวน 400 ราย ได้รับการพัฒนาความรู้และทักษะในการเพิ่มประสิทธิภาพและพัฒนาผลผลิตให้มีคุณภาพ</a:t>
                      </a:r>
                      <a:r>
                        <a:rPr lang="th-TH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เพื่อได้มูลค่าที่เพิ่มขึ้น</a:t>
                      </a:r>
                      <a:endParaRPr lang="th-TH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400 รายได้รับการพัฒนาความรู้และทักษะ และนำไปประยุกต์ใช้ในการผลิต</a:t>
                      </a:r>
                      <a:endParaRPr lang="th-TH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endParaRPr lang="th-TH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5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5002" y="274974"/>
            <a:ext cx="11346288" cy="75917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10 ต่อปี</a:t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8012032"/>
              </p:ext>
            </p:extLst>
          </p:nvPr>
        </p:nvGraphicFramePr>
        <p:xfrm>
          <a:off x="425001" y="1034144"/>
          <a:ext cx="11346289" cy="3566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221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414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619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06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ภารกิจสนับสนุนการดำเนินงาน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ตัวชี้วัดย่อย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ระดับขั้นความสำเร็จของการดำเนินงาน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 ส่งเสริมและเพิ่มประสิทธิภาพการผลิตสินค้า (ไม้ผล)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1. </a:t>
                      </a:r>
                      <a:r>
                        <a:rPr lang="th-TH" sz="18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สินค้าเกษตรไม้ผล สามารถเพิ่มประสิทธิภาพการผลิตส่งผลให้ผลผลิตเฉลี่ยเพิ่มขึ้นไม่น้อยกว่าร้อยละ 3 ต่อปี</a:t>
                      </a:r>
                      <a:endParaRPr lang="th-TH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u="non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u="non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th-TH" sz="1800" u="sng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สมาชิกสถาบันเกษตรกร วิสาหกิจชุมชน/เกษตรกรที่มีศักยภาพการผลิตไม้ผลที่สำคัญทางเศรษฐกิจ รวม 250 ราย ได้รับการพัฒนาการผลิตไม้ผลคุณภาพ เพื่อสร้างมูลค่าที่เพิ่มขึ้น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 พัฒนาการผลิตลำไยให้มีคุณภาพเพื่อรองรับตลาดทั้งในและต่างประเทศ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1.</a:t>
                      </a:r>
                      <a:r>
                        <a:rPr lang="th-TH" sz="18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เกษตรกรได้รับการถ่ายทอดความรู้ นวัตกรรมและเทคโนโลยีด้านการผลิตและการจัดการสวนลำไย จำนวน </a:t>
                      </a:r>
                      <a:r>
                        <a:rPr lang="en-US" sz="18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th-TH" sz="18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กลุ่ม / </a:t>
                      </a:r>
                      <a:r>
                        <a:rPr lang="en-US" sz="18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210 </a:t>
                      </a:r>
                      <a:r>
                        <a:rPr lang="th-TH" sz="1800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</a:t>
                      </a:r>
                      <a:endParaRPr lang="en-US" sz="1800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endParaRPr lang="th-TH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 </a:t>
                      </a:r>
                      <a:r>
                        <a:rPr lang="en-US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210</a:t>
                      </a:r>
                      <a:r>
                        <a:rPr lang="th-TH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ราย ได้รับการพัฒนาความรู้และทักษะการจัดการสวนลำไย และนำไปประยุกต์ใช้ในการผลิต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endParaRPr lang="th-TH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202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/>
          <p:cNvSpPr>
            <a:spLocks noGrp="1"/>
          </p:cNvSpPr>
          <p:nvPr>
            <p:ph type="title"/>
          </p:nvPr>
        </p:nvSpPr>
        <p:spPr>
          <a:xfrm>
            <a:off x="336787" y="2889934"/>
            <a:ext cx="2722738" cy="863600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th-TH" sz="4000" b="1" dirty="0">
                <a:solidFill>
                  <a:srgbClr val="FF0000"/>
                </a:solidFill>
                <a:latin typeface="Angsana New" pitchFamily="18" charset="-34"/>
              </a:rPr>
              <a:t>แปลงใหญ่ 61 แปลง</a:t>
            </a:r>
          </a:p>
        </p:txBody>
      </p:sp>
      <p:pic>
        <p:nvPicPr>
          <p:cNvPr id="20483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775" y="1095820"/>
            <a:ext cx="3121228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คำบรรยายภาพแบบสี่เหลี่ยมมุมมน 7"/>
          <p:cNvSpPr/>
          <p:nvPr/>
        </p:nvSpPr>
        <p:spPr>
          <a:xfrm>
            <a:off x="7110651" y="2216596"/>
            <a:ext cx="2204200" cy="1044575"/>
          </a:xfrm>
          <a:prstGeom prst="wedgeRoundRectCallout">
            <a:avLst>
              <a:gd name="adj1" fmla="val -130980"/>
              <a:gd name="adj2" fmla="val -62690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อำเภอเมืองลำพูน</a:t>
            </a: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9 แปลง</a:t>
            </a:r>
          </a:p>
        </p:txBody>
      </p:sp>
      <p:sp>
        <p:nvSpPr>
          <p:cNvPr id="9" name="คำบรรยายภาพแบบสี่เหลี่ยมมุมมน 8"/>
          <p:cNvSpPr/>
          <p:nvPr/>
        </p:nvSpPr>
        <p:spPr>
          <a:xfrm>
            <a:off x="1236899" y="632271"/>
            <a:ext cx="2042471" cy="1044575"/>
          </a:xfrm>
          <a:prstGeom prst="wedgeRoundRectCallout">
            <a:avLst>
              <a:gd name="adj1" fmla="val 129776"/>
              <a:gd name="adj2" fmla="val 102359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อำเภอป่าซาง</a:t>
            </a: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6 แปลง</a:t>
            </a:r>
          </a:p>
        </p:txBody>
      </p:sp>
      <p:sp>
        <p:nvSpPr>
          <p:cNvPr id="10" name="คำบรรยายภาพแบบสี่เหลี่ยมมุมมน 9"/>
          <p:cNvSpPr/>
          <p:nvPr/>
        </p:nvSpPr>
        <p:spPr>
          <a:xfrm>
            <a:off x="373299" y="1695896"/>
            <a:ext cx="2335919" cy="1042987"/>
          </a:xfrm>
          <a:prstGeom prst="wedgeRoundRectCallout">
            <a:avLst>
              <a:gd name="adj1" fmla="val 124722"/>
              <a:gd name="adj2" fmla="val 21519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อำเภอเวียงหนองล่อง</a:t>
            </a: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 แปลง</a:t>
            </a:r>
          </a:p>
        </p:txBody>
      </p:sp>
      <p:sp>
        <p:nvSpPr>
          <p:cNvPr id="11" name="คำบรรยายภาพแบบสี่เหลี่ยมมุมมน 10"/>
          <p:cNvSpPr/>
          <p:nvPr/>
        </p:nvSpPr>
        <p:spPr>
          <a:xfrm>
            <a:off x="589201" y="4089846"/>
            <a:ext cx="2192530" cy="1042987"/>
          </a:xfrm>
          <a:prstGeom prst="wedgeRoundRectCallout">
            <a:avLst>
              <a:gd name="adj1" fmla="val 140568"/>
              <a:gd name="adj2" fmla="val -134547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อำเภอบ้าน</a:t>
            </a:r>
            <a:r>
              <a:rPr lang="th-TH" sz="2400" b="1" u="sng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โฮ่ง</a:t>
            </a:r>
            <a:endParaRPr lang="th-TH" sz="2400" b="1" u="sng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 แปลง</a:t>
            </a:r>
          </a:p>
        </p:txBody>
      </p:sp>
      <p:sp>
        <p:nvSpPr>
          <p:cNvPr id="12" name="คำบรรยายภาพแบบสี่เหลี่ยมมุมมน 11"/>
          <p:cNvSpPr/>
          <p:nvPr/>
        </p:nvSpPr>
        <p:spPr>
          <a:xfrm>
            <a:off x="6782037" y="3729483"/>
            <a:ext cx="2192529" cy="1044575"/>
          </a:xfrm>
          <a:prstGeom prst="wedgeRoundRectCallout">
            <a:avLst>
              <a:gd name="adj1" fmla="val -119941"/>
              <a:gd name="adj2" fmla="val -132302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อำเภอแม่ทา</a:t>
            </a: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 แปลง</a:t>
            </a:r>
          </a:p>
        </p:txBody>
      </p:sp>
      <p:sp>
        <p:nvSpPr>
          <p:cNvPr id="13" name="คำบรรยายภาพแบบสี่เหลี่ยมมุมมน 12"/>
          <p:cNvSpPr/>
          <p:nvPr/>
        </p:nvSpPr>
        <p:spPr>
          <a:xfrm>
            <a:off x="6637576" y="5350321"/>
            <a:ext cx="2344256" cy="1042987"/>
          </a:xfrm>
          <a:prstGeom prst="wedgeRoundRectCallout">
            <a:avLst>
              <a:gd name="adj1" fmla="val -99632"/>
              <a:gd name="adj2" fmla="val -110969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อำเภอทุ่งหัวช้าง</a:t>
            </a: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 แปลง</a:t>
            </a:r>
          </a:p>
        </p:txBody>
      </p:sp>
      <p:sp>
        <p:nvSpPr>
          <p:cNvPr id="14" name="คำบรรยายภาพแบบสี่เหลี่ยมมุมมน 13"/>
          <p:cNvSpPr/>
          <p:nvPr/>
        </p:nvSpPr>
        <p:spPr>
          <a:xfrm>
            <a:off x="876539" y="5424932"/>
            <a:ext cx="1890744" cy="1042988"/>
          </a:xfrm>
          <a:prstGeom prst="wedgeRoundRectCallout">
            <a:avLst>
              <a:gd name="adj1" fmla="val 143425"/>
              <a:gd name="adj2" fmla="val 3554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อำเภอลี้</a:t>
            </a:r>
          </a:p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13 แปลง</a:t>
            </a:r>
          </a:p>
        </p:txBody>
      </p:sp>
      <p:sp>
        <p:nvSpPr>
          <p:cNvPr id="15" name="คำบรรยายภาพแบบสี่เหลี่ยมมุมมน 14"/>
          <p:cNvSpPr/>
          <p:nvPr/>
        </p:nvSpPr>
        <p:spPr>
          <a:xfrm>
            <a:off x="6924913" y="813246"/>
            <a:ext cx="2420952" cy="1044575"/>
          </a:xfrm>
          <a:prstGeom prst="wedgeRoundRectCallout">
            <a:avLst>
              <a:gd name="adj1" fmla="val -99899"/>
              <a:gd name="adj2" fmla="val 10290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4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อำเภอ</a:t>
            </a:r>
            <a:r>
              <a:rPr lang="th-TH" sz="2400" b="1" u="sng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บ้านธิ</a:t>
            </a:r>
            <a:endParaRPr lang="th-TH" sz="2400" b="1" u="sng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20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 แปลง</a:t>
            </a:r>
          </a:p>
        </p:txBody>
      </p:sp>
      <p:pic>
        <p:nvPicPr>
          <p:cNvPr id="16" name="รูปภาพ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310" y="668882"/>
            <a:ext cx="453772" cy="532917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274" y="2169352"/>
            <a:ext cx="453772" cy="531794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71" y="4498359"/>
            <a:ext cx="453772" cy="569530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616" y="5946426"/>
            <a:ext cx="453772" cy="569530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095" y="917035"/>
            <a:ext cx="453772" cy="569530"/>
          </a:xfrm>
          <a:prstGeom prst="rect">
            <a:avLst/>
          </a:prstGeom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438" y="2814117"/>
            <a:ext cx="453772" cy="569530"/>
          </a:xfrm>
          <a:prstGeom prst="rect">
            <a:avLst/>
          </a:prstGeom>
        </p:spPr>
      </p:pic>
      <p:pic>
        <p:nvPicPr>
          <p:cNvPr id="22" name="รูปภาพ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08" y="3805080"/>
            <a:ext cx="453772" cy="569530"/>
          </a:xfrm>
          <a:prstGeom prst="rect">
            <a:avLst/>
          </a:prstGeom>
        </p:spPr>
      </p:pic>
      <p:pic>
        <p:nvPicPr>
          <p:cNvPr id="23" name="รูปภาพ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826" y="5864873"/>
            <a:ext cx="453772" cy="569530"/>
          </a:xfrm>
          <a:prstGeom prst="rect">
            <a:avLst/>
          </a:prstGeom>
        </p:spPr>
      </p:pic>
      <p:pic>
        <p:nvPicPr>
          <p:cNvPr id="24" name="รูปภาพ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864" y="2426048"/>
            <a:ext cx="378144" cy="571192"/>
          </a:xfrm>
          <a:prstGeom prst="rect">
            <a:avLst/>
          </a:prstGeom>
        </p:spPr>
      </p:pic>
      <p:pic>
        <p:nvPicPr>
          <p:cNvPr id="25" name="รูปภาพ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466" y="1049479"/>
            <a:ext cx="378144" cy="571192"/>
          </a:xfrm>
          <a:prstGeom prst="rect">
            <a:avLst/>
          </a:prstGeom>
        </p:spPr>
      </p:pic>
      <p:pic>
        <p:nvPicPr>
          <p:cNvPr id="26" name="รูปภาพ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967" y="1337409"/>
            <a:ext cx="378144" cy="571192"/>
          </a:xfrm>
          <a:prstGeom prst="rect">
            <a:avLst/>
          </a:prstGeom>
        </p:spPr>
      </p:pic>
      <p:pic>
        <p:nvPicPr>
          <p:cNvPr id="27" name="รูปภาพ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352" y="5376896"/>
            <a:ext cx="334269" cy="569530"/>
          </a:xfrm>
          <a:prstGeom prst="rect">
            <a:avLst/>
          </a:prstGeom>
        </p:spPr>
      </p:pic>
      <p:pic>
        <p:nvPicPr>
          <p:cNvPr id="28" name="รูปภาพ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984" y="5906163"/>
            <a:ext cx="407746" cy="360000"/>
          </a:xfrm>
          <a:prstGeom prst="rect">
            <a:avLst/>
          </a:prstGeom>
        </p:spPr>
      </p:pic>
      <p:pic>
        <p:nvPicPr>
          <p:cNvPr id="29" name="รูปภาพ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941" y="5885812"/>
            <a:ext cx="568185" cy="360000"/>
          </a:xfrm>
          <a:prstGeom prst="rect">
            <a:avLst/>
          </a:prstGeom>
        </p:spPr>
      </p:pic>
      <p:pic>
        <p:nvPicPr>
          <p:cNvPr id="30" name="รูปภาพ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999" y="2738882"/>
            <a:ext cx="472207" cy="360000"/>
          </a:xfrm>
          <a:prstGeom prst="rect">
            <a:avLst/>
          </a:prstGeom>
        </p:spPr>
      </p:pic>
      <p:pic>
        <p:nvPicPr>
          <p:cNvPr id="31" name="Picture 2" descr="C:\Users\Administrator\Desktop\images (1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158" y="6287920"/>
            <a:ext cx="568186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Administrator\Desktop\images (1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511" y="5726163"/>
            <a:ext cx="568186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รูปภาพ 7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917" y="2901170"/>
            <a:ext cx="33291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รูปภาพ 10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208" y="6203753"/>
            <a:ext cx="37681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รูปภาพ 6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31" y="1276337"/>
            <a:ext cx="744179" cy="6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รูปภาพ 6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593" y="4531430"/>
            <a:ext cx="744179" cy="6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ผลการค้นหารูปภาพสำหรับ ผลมะม่วง&quot;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201" y="2141283"/>
            <a:ext cx="835011" cy="62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ผลการค้นหารูปภาพสำหรับ ผลมะม่วง&quot;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596" y="1130459"/>
            <a:ext cx="835011" cy="62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ผลการค้นหารูปภาพสำหรับ ผลมะม่วง&quot;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989" y="3980645"/>
            <a:ext cx="835011" cy="62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ชื่อเรื่อง 1"/>
          <p:cNvSpPr txBox="1">
            <a:spLocks/>
          </p:cNvSpPr>
          <p:nvPr/>
        </p:nvSpPr>
        <p:spPr>
          <a:xfrm>
            <a:off x="3394607" y="698725"/>
            <a:ext cx="2369231" cy="560131"/>
          </a:xfrm>
          <a:prstGeom prst="rect">
            <a:avLst/>
          </a:prstGeom>
          <a:solidFill>
            <a:srgbClr val="FFFF99"/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</a:rPr>
              <a:t>11 </a:t>
            </a:r>
            <a:r>
              <a:rPr lang="th-TH" sz="4000" b="1" dirty="0">
                <a:solidFill>
                  <a:srgbClr val="FF0000"/>
                </a:solidFill>
                <a:latin typeface="Angsana New" pitchFamily="18" charset="-34"/>
              </a:rPr>
              <a:t>ชนิดสินค้า</a:t>
            </a:r>
          </a:p>
        </p:txBody>
      </p:sp>
      <p:sp>
        <p:nvSpPr>
          <p:cNvPr id="42" name="TextBox 3"/>
          <p:cNvSpPr txBox="1"/>
          <p:nvPr/>
        </p:nvSpPr>
        <p:spPr>
          <a:xfrm>
            <a:off x="0" y="0"/>
            <a:ext cx="12192000" cy="6155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2 ลด</a:t>
            </a:r>
            <a:r>
              <a:rPr lang="th-TH" sz="3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ต้นทุนการผลิตในเกษตรแปลงใหญ่ </a:t>
            </a:r>
            <a:r>
              <a:rPr lang="th-TH" sz="3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ร้อย</a:t>
            </a:r>
            <a:r>
              <a:rPr lang="th-TH" sz="3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ละ 5 ต่อปี</a:t>
            </a:r>
            <a:endParaRPr lang="en-US" sz="3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3" name="สี่เหลี่ยมผืนผ้า 42"/>
          <p:cNvSpPr/>
          <p:nvPr/>
        </p:nvSpPr>
        <p:spPr>
          <a:xfrm>
            <a:off x="9421629" y="585380"/>
            <a:ext cx="26503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ดำเนินการครอบคลุม</a:t>
            </a:r>
            <a:r>
              <a:rPr lang="th-TH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งานนโยบายสำคัญตามความจำเป็นและความ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เหมาะสม โดย</a:t>
            </a:r>
            <a:r>
              <a:rPr lang="th-TH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การภารกิจหน่วยงานกระทรวงเกษตรและสหกรณ์ ดังนี้</a:t>
            </a:r>
          </a:p>
          <a:p>
            <a:pPr lvl="0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1. ศูนย์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เรียนรู้การเพิ่ม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ประสิทธิภาพ</a:t>
            </a:r>
          </a:p>
          <a:p>
            <a:pPr lvl="0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ผลิตสินค้าเกษตร(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ศพก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2. พัฒนาเกษตรกรสู่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Smart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Farmer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3. การพัฒนาคุณภาพสินค้าเกษตรสู่มาตรฐาน (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GAP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4. แผนการผลิตและการตลาดข้าวครบ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วงจร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5. การส่งเสริมการเพิ่มมูลค่าสินค้าและการใช้เครื่องจักรกลทางการเกษตรทดแทน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แรงงาน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6. เกษตร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อินทรีย์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7. เกษตรทฤษฏี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ใหม่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8. ตลาดสินค้า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เกษตร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9. การบริหารจัดการทรัพยากร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น้ำ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10. การบริหารจัดการพื้นที่เกษตรตามแผนที่การเกษตรเชิงรุก (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Zoning by </a:t>
            </a:r>
            <a:r>
              <a:rPr lang="en-US" b="1" dirty="0" err="1">
                <a:latin typeface="TH SarabunPSK" pitchFamily="34" charset="-34"/>
                <a:cs typeface="TH SarabunPSK" pitchFamily="34" charset="-34"/>
              </a:rPr>
              <a:t>Agri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-map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0"/>
            <a:r>
              <a:rPr lang="th-TH" b="1" dirty="0">
                <a:latin typeface="TH SarabunPSK" pitchFamily="34" charset="-34"/>
                <a:cs typeface="TH SarabunPSK" pitchFamily="34" charset="-34"/>
              </a:rPr>
              <a:t>11. ธนาคารสินค้า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เกษตร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117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17714" y="524426"/>
            <a:ext cx="11553576" cy="683889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2 ลดต้นทุนการผลิตในเกษตรแปลงใหญ่ ร้อยละ 5 ต่อปี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2694622"/>
              </p:ext>
            </p:extLst>
          </p:nvPr>
        </p:nvGraphicFramePr>
        <p:xfrm>
          <a:off x="206829" y="1299348"/>
          <a:ext cx="11564461" cy="317964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81942"/>
                <a:gridCol w="4397829"/>
                <a:gridCol w="2917371"/>
                <a:gridCol w="1767319"/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ภารกิจสนับสนุนการดำเนินงาน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ตัวชี้วัดย่อย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ระดับขั้นความสำเร็จของการดำเนินงาน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ระบบส่งเสริมเกษตรแบบแปลงใหญ่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เกษตรกรเกิดการลดต้นทุนการผลิต</a:t>
                      </a:r>
                      <a:r>
                        <a:rPr lang="th-TH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โดยการนำนวัตกรรมและองค์ความรู้ไปปรับใช้ ไม่น้อยกว่าร้อยละ </a:t>
                      </a:r>
                      <a:r>
                        <a:rPr lang="en-US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80</a:t>
                      </a: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เกษตรกรผู้นำการนำความรู้ไปเผยแพร่ ให้แก่สมาชิกกลุ่มและเกษตรกรทั่วไป ไม่น้อยกว่าร้อยละ </a:t>
                      </a:r>
                      <a:r>
                        <a:rPr lang="en-US" sz="18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20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แปลงใหญ่ 61 แปลง / 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 1</a:t>
                      </a: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,839 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ได้รับการสนับสนุนส่งเสริมและพัฒนา</a:t>
                      </a:r>
                      <a:endParaRPr lang="en-US" sz="1800" baseline="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องค์ความรู้ในการผลิตและการรวมกลุ่ม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เพื่อลดต้นทุนการผลิต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ผลการลดต้นทุนของเกษตรกรในพื้นที่แปลงใหญ่ ปีงบประมาณ 2563 ข้อมูล ณ วันที่ 27 สิงหาคม 2563 ดำเนินการลดต้นทุนในภาพรวมได้ ร้อยละ</a:t>
                      </a: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8.25 </a:t>
                      </a:r>
                      <a:endParaRPr lang="th-TH" sz="1800" baseline="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th-TH" sz="1800" baseline="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และหน่วยงานสังกัดกระทรวงเกษตรและสหกรณ์ในจังหวัด 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832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ChangeArrowheads="1"/>
          </p:cNvSpPr>
          <p:nvPr/>
        </p:nvSpPr>
        <p:spPr bwMode="auto">
          <a:xfrm>
            <a:off x="10112730" y="1727999"/>
            <a:ext cx="39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2051" name="TextBox 24"/>
          <p:cNvSpPr txBox="1">
            <a:spLocks noChangeArrowheads="1"/>
          </p:cNvSpPr>
          <p:nvPr/>
        </p:nvSpPr>
        <p:spPr bwMode="auto">
          <a:xfrm>
            <a:off x="10342563" y="6414869"/>
            <a:ext cx="25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2" name="TextBox 26"/>
          <p:cNvSpPr txBox="1">
            <a:spLocks noChangeArrowheads="1"/>
          </p:cNvSpPr>
          <p:nvPr/>
        </p:nvSpPr>
        <p:spPr bwMode="auto">
          <a:xfrm>
            <a:off x="10331805" y="5033174"/>
            <a:ext cx="25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910" y="183099"/>
            <a:ext cx="11790380" cy="707886"/>
          </a:xfrm>
          <a:prstGeom prst="rect">
            <a:avLst/>
          </a:prstGeom>
          <a:solidFill>
            <a:srgbClr val="F5D2D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3 การรับรองมาตรฐาน </a:t>
            </a:r>
            <a:r>
              <a:rPr lang="en-US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GAP </a:t>
            </a: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ลำไย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10" y="933626"/>
            <a:ext cx="11790381" cy="560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4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0371" y="429522"/>
            <a:ext cx="11723915" cy="73525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ตัวชี้วัดที่ 3 จำนวนแปลงของสินค้าเกษตรลำไยได้รับการรับรองมาตรฐาน </a:t>
            </a:r>
            <a:r>
              <a:rPr lang="en-US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GAP </a:t>
            </a:r>
            <a: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เพิ่มขึ้น ร้อยละ 20 ต่อปี</a:t>
            </a:r>
            <a:br>
              <a:rPr lang="th-TH" sz="2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229558"/>
              </p:ext>
            </p:extLst>
          </p:nvPr>
        </p:nvGraphicFramePr>
        <p:xfrm>
          <a:off x="239486" y="1193554"/>
          <a:ext cx="11745685" cy="5212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215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224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380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36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9327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ภารกิจสนับสนุนการดำเนินงาน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ตัวชี้วัดย่อย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ระดับขั้นความสำเร็จของการดำเนินงาน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หน่วยงานรับผิดชอบ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ยกระดับการผลิตและคุณภาพผลผลิตสินค้าเกษตรสู่มาตรฐาน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800" u="none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เกษตรกรได้รับการอบรมเข้า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สู่ระบบมาตรฐาน </a:t>
                      </a:r>
                      <a:r>
                        <a:rPr lang="en-US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ได้รับการให้คำปรึกษาแนะนำและตรวจประเมินแปลงเบื้องต้น ครั้งที่ 1</a:t>
                      </a:r>
                      <a:r>
                        <a:rPr lang="th-TH" sz="1800" u="none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และได้รับ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คำปรึกษาแนะนำและตรวจประเมินแปลงเบื้องต้น ครั้งที่ 2</a:t>
                      </a:r>
                      <a:endParaRPr lang="en-US" sz="1800" u="none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ใบคำขอ (</a:t>
                      </a:r>
                      <a:r>
                        <a:rPr lang="en-GB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1) และผลการประเมินแปลงเบื้องต้น ได้รับการ</a:t>
                      </a:r>
                      <a:r>
                        <a:rPr lang="th-TH" sz="1800" u="non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จัดส่งให้กรม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วิชาการเกษตร (</a:t>
                      </a:r>
                      <a:r>
                        <a:rPr lang="th-TH" sz="1800" u="non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u="non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 </a:t>
                      </a:r>
                      <a:r>
                        <a:rPr lang="th-TH" sz="1800" u="non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ชม.) เพื่อตรวจสอบเอกสาร คืนแปลงกรณีแปลงซ้ำ/หลักฐานไม่ครบ</a:t>
                      </a:r>
                      <a:r>
                        <a:rPr lang="th-TH" sz="1800" u="none" baseline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ยกเลิกคำขอกรณีไม่ผ่านการรับรอง หรือได้รับ</a:t>
                      </a:r>
                      <a:r>
                        <a:rPr lang="th-TH" sz="1800" u="non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การรับรอง </a:t>
                      </a:r>
                      <a:endParaRPr lang="en-US" sz="1800" u="none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 จำนวน 909 ราย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(ชนิดพืช ลำไย 736 ราย มะม่วง 143 ราย และพืชผัก 30 ราย)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ได้จัดดำเนินการตามตัวชี้วัดย่อยที่ 1 แล้ว ได้รับการรับรอง 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แล้ว จำนวน 590 ราย อยู่ระหว่างดำเนินการในตัวชี้วัดที่ 2 โดย </a:t>
                      </a:r>
                      <a:r>
                        <a:rPr lang="th-TH" sz="1800" baseline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 จำนวน 319 ราย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986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180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การขับเคลื่อนสินค้าเกษตร (ลำไย) ให้ได้รับการรับรองมาตรฐาน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GAP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ประชาสัมพันธ์ให้เกษตรกรที่ยังไม่มี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GAP</a:t>
                      </a:r>
                      <a:r>
                        <a:rPr lang="en-US" sz="180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ขอรับการรับรอง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GAP</a:t>
                      </a:r>
                      <a:r>
                        <a:rPr lang="th-TH" sz="180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พืช (ลำไย) 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เกษตรกรได้รับการอบรมเข้าสู่ระบบมาตรฐาน 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GAP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ได้รับการให้คำปรึกษาแนะนำและตรวจประเมินแปลงเบื้องต้น ครั้งที่ 1 และได้รับคำปรึกษาแนะนำและตรวจประเมินแปลงเบื้องต้น ครั้งที่ 2</a:t>
                      </a:r>
                    </a:p>
                    <a:p>
                      <a:pPr algn="thaiDi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 ใบคำขอ (</a:t>
                      </a: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F1)</a:t>
                      </a:r>
                      <a:r>
                        <a:rPr lang="th-TH" sz="180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และผลการประเมินแปลงเบื้องต้น ได้รับการจัดส่งให้กรมวิชาการเกษตร (</a:t>
                      </a:r>
                      <a:r>
                        <a:rPr lang="th-TH" sz="180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.1 ชม.) เพื่อตรวจสอบเอกสาร คืนแปลงกรณีแปลงซ้ำ/หลักฐานไม่ครบ ยกเลิกคำขอกรณีไม่ผ่านการรับรอง หรือได้รับการรับรอง 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เกษตรกรสมัคร 320 ราย 386 แปลง ได้จัดดำเนินการตามตัวชี้วัดย่อยที่ 1-2 อยู่ระหว่างดำเนินการในตัวชี้วัดที่ 3 โดย </a:t>
                      </a:r>
                      <a:r>
                        <a:rPr lang="th-TH" sz="1800" baseline="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th-TH" sz="18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สำนักงานเกษตรจังหวัด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สวพ</a:t>
                      </a:r>
                      <a:r>
                        <a:rPr lang="th-TH" sz="1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58637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7659</TotalTime>
  <Words>2371</Words>
  <Application>Microsoft Office PowerPoint</Application>
  <PresentationFormat>แบบจอกว้าง</PresentationFormat>
  <Paragraphs>339</Paragraphs>
  <Slides>13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13</vt:i4>
      </vt:variant>
    </vt:vector>
  </HeadingPairs>
  <TitlesOfParts>
    <vt:vector size="23" baseType="lpstr">
      <vt:lpstr>Angsana New</vt:lpstr>
      <vt:lpstr>Arial</vt:lpstr>
      <vt:lpstr>Calibri</vt:lpstr>
      <vt:lpstr>Calibri Light</vt:lpstr>
      <vt:lpstr>Cordia New</vt:lpstr>
      <vt:lpstr>Tahoma</vt:lpstr>
      <vt:lpstr>TH SarabunIT๙</vt:lpstr>
      <vt:lpstr>TH SarabunPSK</vt:lpstr>
      <vt:lpstr>Times New Roman</vt:lpstr>
      <vt:lpstr>Presentation - Template</vt:lpstr>
      <vt:lpstr>งานนำเสนอ PowerPoint</vt:lpstr>
      <vt:lpstr>งานนำเสนอ PowerPoint</vt:lpstr>
      <vt:lpstr>งานนำเสนอ PowerPoint</vt:lpstr>
      <vt:lpstr>  ตัวชี้วัดที่ 1 มูลค่าผลผลิตสินค้าเกษตรลำไย มะม่วงเพิ่มขึ้น ร้อยละ 10 ต่อปี  </vt:lpstr>
      <vt:lpstr>  ตัวชี้วัดที่ 1 มูลค่าผลผลิตสินค้าเกษตรลำไย มะม่วงเพิ่มขึ้น ร้อยละ 10 ต่อปี  </vt:lpstr>
      <vt:lpstr>แปลงใหญ่ 61 แปลง</vt:lpstr>
      <vt:lpstr> ตัวชี้วัดที่ 2 ลดต้นทุนการผลิตในเกษตรแปลงใหญ่ ร้อยละ 5 ต่อปี  </vt:lpstr>
      <vt:lpstr>งานนำเสนอ PowerPoint</vt:lpstr>
      <vt:lpstr>   ตัวชี้วัดที่ 3 จำนวนแปลงของสินค้าเกษตรลำไยได้รับการรับรองมาตรฐาน GAP เพิ่มขึ้น ร้อยละ 20 ต่อปี   </vt:lpstr>
      <vt:lpstr>งานนำเสนอ PowerPoint</vt:lpstr>
      <vt:lpstr>งานนำเสนอ PowerPoint</vt:lpstr>
      <vt:lpstr>  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 </vt:lpstr>
      <vt:lpstr> ตัวชี้วัดที่ 4 จำนวนแปลงของสินค้าเกษตรได้รับการเตรียมการรับรองมาตรฐานเกษตรอินทรีย์เพิ่มขึ้น ร้อยละ 5 ต่อปี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moac__wttpbqk</cp:lastModifiedBy>
  <cp:revision>881</cp:revision>
  <cp:lastPrinted>2020-08-28T06:21:17Z</cp:lastPrinted>
  <dcterms:created xsi:type="dcterms:W3CDTF">2019-09-05T08:09:48Z</dcterms:created>
  <dcterms:modified xsi:type="dcterms:W3CDTF">2020-08-28T06:21:24Z</dcterms:modified>
</cp:coreProperties>
</file>