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64" r:id="rId2"/>
    <p:sldId id="274" r:id="rId3"/>
    <p:sldId id="295" r:id="rId4"/>
    <p:sldId id="292" r:id="rId5"/>
    <p:sldId id="293" r:id="rId6"/>
  </p:sldIdLst>
  <p:sldSz cx="9144000" cy="6858000" type="screen4x3"/>
  <p:notesSz cx="6858000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CC9900"/>
    <a:srgbClr val="CC6600"/>
    <a:srgbClr val="333333"/>
    <a:srgbClr val="EE4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/>
          <a:lstStyle>
            <a:lvl1pPr algn="r">
              <a:defRPr sz="1200"/>
            </a:lvl1pPr>
          </a:lstStyle>
          <a:p>
            <a:fld id="{8495B116-75D1-467F-A7DA-A503CA685D1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6331"/>
          </a:xfrm>
          <a:prstGeom prst="rect">
            <a:avLst/>
          </a:prstGeom>
        </p:spPr>
        <p:txBody>
          <a:bodyPr vert="horz" lIns="93440" tIns="46720" rIns="93440" bIns="46720" rtlCol="0" anchor="b"/>
          <a:lstStyle>
            <a:lvl1pPr algn="r">
              <a:defRPr sz="1200"/>
            </a:lvl1pPr>
          </a:lstStyle>
          <a:p>
            <a:fld id="{89E78E3A-7FDE-43D8-BCE3-9D4C19D51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46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80928"/>
            <a:ext cx="7772400" cy="14700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2871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26/08/63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167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26/08/63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49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26/08/63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665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603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26/08/63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04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30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1E8E-5691-4E6F-B603-F013BD3B3C88}" type="datetimeFigureOut">
              <a:rPr lang="th-TH" smtClean="0"/>
              <a:t>26/08/63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107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7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404664"/>
            <a:ext cx="7576866" cy="5904656"/>
          </a:xfrm>
        </p:spPr>
        <p:txBody>
          <a:bodyPr>
            <a:normAutofit fontScale="90000"/>
          </a:bodyPr>
          <a:lstStyle/>
          <a:p>
            <a:pPr algn="l"/>
            <a:r>
              <a:rPr lang="th-TH" sz="9800" b="1" dirty="0" smtClean="0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rgbClr val="CC6600"/>
                </a:solidFill>
              </a:rPr>
              <a:t>   </a:t>
            </a:r>
            <a:r>
              <a:rPr lang="th-TH" sz="107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รายงาน</a:t>
            </a:r>
            <a: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9800" b="1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8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การดำเนินงานโครงการ</a:t>
            </a:r>
            <a: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h-TH" sz="9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th-TH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ขยายผลและต่อยอดข้าราชการลำพูนยุคใหม่ใส่ใจภาษี ยื่นแบบฯทุกปียื่นภาษีผ่านเน็ต</a:t>
            </a:r>
            <a:r>
              <a:rPr lang="en-US" sz="49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endParaRPr lang="th-TH" sz="4900" b="1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5589240"/>
            <a:ext cx="8171184" cy="72008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สำนักงานสรรพากรพื้นที่ลำพูน</a:t>
            </a:r>
            <a:endParaRPr lang="th-TH" sz="3600" b="1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8864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รายงานการดำเนินการ</a:t>
            </a:r>
            <a:endParaRPr lang="th-TH" sz="5400" b="1" dirty="0">
              <a:ln>
                <a:solidFill>
                  <a:schemeClr val="accent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357" y="1556792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3600" b="1" dirty="0">
              <a:solidFill>
                <a:srgbClr val="9966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20052"/>
              </p:ext>
            </p:extLst>
          </p:nvPr>
        </p:nvGraphicFramePr>
        <p:xfrm>
          <a:off x="611560" y="1439766"/>
          <a:ext cx="7848600" cy="4437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1828948"/>
                <a:gridCol w="2347244"/>
              </a:tblGrid>
              <a:tr h="630854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ร้อยละของหน่วยที่ยื่นแบบยื่นรายการภาษีเงินได้หัก</a:t>
                      </a:r>
                      <a:r>
                        <a:rPr lang="th-TH" sz="2000" b="1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ณ ที่จ่ายในรูปแบบอิเล็กทรอนิกส์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bg1"/>
                          </a:solidFill>
                        </a:rPr>
                        <a:t>จำนวน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 smtClean="0">
                          <a:solidFill>
                            <a:schemeClr val="bg1"/>
                          </a:solidFill>
                        </a:rPr>
                        <a:t>ร้อยละ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1.จำนวนหน่วยงานที่ยื่นแบบในรูปแบบอิเล็กทรอนิกส์</a:t>
                      </a:r>
                      <a:endParaRPr lang="en-US" sz="24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นักบริหารงานส่วนท้องถิ่น</a:t>
                      </a: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58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รวม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219</a:t>
                      </a:r>
                      <a:endParaRPr lang="en-US" sz="28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ยื่นแบบฯแล้ว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180</a:t>
                      </a: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82.19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6038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ยังไม่ดำเนินการยื่นแบบฯ</a:t>
                      </a:r>
                      <a:endParaRPr lang="en-US" sz="24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38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17.35</a:t>
                      </a:r>
                      <a:endParaRPr lang="en-US" sz="2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05812">
                <a:tc gridSpan="3">
                  <a:txBody>
                    <a:bodyPr/>
                    <a:lstStyle/>
                    <a:p>
                      <a:endParaRPr lang="th-TH" sz="1800" b="1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th-TH" sz="1800" b="1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ข้อมูล</a:t>
                      </a:r>
                      <a:r>
                        <a:rPr lang="th-TH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ณ วันที่ </a:t>
                      </a:r>
                      <a:r>
                        <a:rPr lang="en-US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26</a:t>
                      </a:r>
                      <a:r>
                        <a:rPr lang="th-TH" sz="1800" b="1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สิงหาคม 2563</a:t>
                      </a:r>
                      <a:endParaRPr lang="en-US" sz="1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pic>
        <p:nvPicPr>
          <p:cNvPr id="1026" name="Picture 2" descr="C:\Users\rd\Desktop\117689830_3020287671401979_408037410284636648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1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31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84784"/>
            <a:ext cx="85689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กรณีการผ่อนชำระ</a:t>
            </a:r>
            <a:endParaRPr lang="th-TH" sz="3600" b="1" dirty="0" smtClean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งวดที่หนึ่ง - ต้องชำระพร้อมกับการยื่นรายการภายในกำหนดเวลา     </a:t>
            </a:r>
          </a:p>
          <a:p>
            <a:pPr algn="ctr"/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ที่ได้รับการอนุมัติให้ขยายออกไป (</a:t>
            </a:r>
            <a:r>
              <a:rPr lang="th-TH" sz="36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31 สิงหาคม 2563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งวดที่สอง  - ต้องชำระภายในหนึ่งเดือน นับแต่วันสุดท้ายที่ต้องชำระ  </a:t>
            </a:r>
          </a:p>
          <a:p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งวดที่หนึ่ง (กันยายน 2563)</a:t>
            </a:r>
          </a:p>
          <a:p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งวดที่สาม  - ต้อง</a:t>
            </a:r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ชำระภายในหนึ่งเดือน นับแต่วัน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สุดท้ายที่ต้องชำระ             </a:t>
            </a:r>
          </a:p>
          <a:p>
            <a:r>
              <a:rPr lang="th-TH" sz="3600" dirty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th-TH" sz="3600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งวดที่สอง (ตุลาคม 2563)</a:t>
            </a:r>
            <a:endParaRPr lang="th-TH" sz="3600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sz="3600" dirty="0">
              <a:ln>
                <a:solidFill>
                  <a:schemeClr val="tx2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66045" y="548680"/>
            <a:ext cx="783469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 smtClean="0">
                <a:ln>
                  <a:solidFill>
                    <a:schemeClr val="accent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ภาษีเงินได้บุคคลธรรมดา</a:t>
            </a:r>
          </a:p>
        </p:txBody>
      </p:sp>
    </p:spTree>
    <p:extLst>
      <p:ext uri="{BB962C8B-B14F-4D97-AF65-F5344CB8AC3E}">
        <p14:creationId xmlns:p14="http://schemas.microsoft.com/office/powerpoint/2010/main" val="61159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968" y="1268759"/>
            <a:ext cx="4557192" cy="4582933"/>
          </a:xfrm>
        </p:spPr>
        <p:txBody>
          <a:bodyPr>
            <a:normAutofit/>
          </a:bodyPr>
          <a:lstStyle/>
          <a:p>
            <a:r>
              <a:rPr lang="th-TH" sz="7200" b="1" dirty="0" smtClean="0">
                <a:ln>
                  <a:solidFill>
                    <a:schemeClr val="accent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ขอบคุณค่ะ</a:t>
            </a:r>
            <a:endParaRPr lang="en-US" sz="7200" b="1" dirty="0">
              <a:ln>
                <a:solidFill>
                  <a:schemeClr val="accent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" t="14445" r="76667" b="14656"/>
          <a:stretch/>
        </p:blipFill>
        <p:spPr>
          <a:xfrm>
            <a:off x="899592" y="1052736"/>
            <a:ext cx="3096344" cy="479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27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7">
      <a:majorFont>
        <a:latin typeface="Sukhumvit Set"/>
        <a:ea typeface=""/>
        <a:cs typeface="TH SarabunPSK"/>
      </a:majorFont>
      <a:minorFont>
        <a:latin typeface="Sukhumvit Set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157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  รายงาน  การดำเนินงานโครงการ “ขยายผลและต่อยอดข้าราชการลำพูนยุคใหม่ใส่ใจภาษี ยื่นแบบฯทุกปียื่นภาษีผ่านเน็ต”</vt:lpstr>
      <vt:lpstr>รายงานการดำเนินการ</vt:lpstr>
      <vt:lpstr>PowerPoint Presentation</vt:lpstr>
      <vt:lpstr>PowerPoint Presentation</vt:lpstr>
      <vt:lpstr>ขอบคุณค่ะ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วรพจน์ ลิมปมาลัยพร</dc:creator>
  <cp:lastModifiedBy>rd</cp:lastModifiedBy>
  <cp:revision>93</cp:revision>
  <cp:lastPrinted>2020-08-26T07:01:55Z</cp:lastPrinted>
  <dcterms:created xsi:type="dcterms:W3CDTF">2016-10-03T02:27:54Z</dcterms:created>
  <dcterms:modified xsi:type="dcterms:W3CDTF">2020-08-26T08:36:08Z</dcterms:modified>
</cp:coreProperties>
</file>