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6" r:id="rId5"/>
  </p:sldMasterIdLst>
  <p:sldIdLst>
    <p:sldId id="284" r:id="rId6"/>
    <p:sldId id="281" r:id="rId7"/>
    <p:sldId id="282" r:id="rId8"/>
    <p:sldId id="283" r:id="rId9"/>
    <p:sldId id="29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99"/>
    <a:srgbClr val="FFCCFF"/>
    <a:srgbClr val="66FFFF"/>
    <a:srgbClr val="CC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98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80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192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2098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324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758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45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048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535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238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29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277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026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977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693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6627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6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0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77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31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334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585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149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512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744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8/19/2020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67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bt.nhso.go.th/%20&#3623;&#3633;&#3609;&#3607;&#3637;&#3656;%2022%20&#3585;&#3619;&#3585;&#3598;&#3634;&#3588;&#3617;%202563%20&#3648;&#3623;&#3621;&#3634;%2010.00%20&#3609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FF17E-95EB-4121-9DE1-ACFCDA20F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5983" y="39763"/>
            <a:ext cx="9440034" cy="2332382"/>
          </a:xfrm>
        </p:spPr>
        <p:txBody>
          <a:bodyPr>
            <a:norm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สำนักงานสาธารณสุขจังหวัดลำพูน</a:t>
            </a:r>
            <a:b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000" b="1" dirty="0"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กลุ่มงานประกันสุขภาพ</a:t>
            </a:r>
            <a:br>
              <a:rPr lang="th-TH" b="1" dirty="0"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กองทุนสุขภาพระดับพื้นที่หรือกองทุนตำบล</a:t>
            </a:r>
            <a:endParaRPr lang="en-US" b="1" dirty="0"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8B1C0-56E6-45E4-8C6D-BD1633934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309418"/>
            <a:ext cx="9292017" cy="44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33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AEAD0E-92CB-49E1-9363-6B5D7BFD07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893095"/>
              </p:ext>
            </p:extLst>
          </p:nvPr>
        </p:nvGraphicFramePr>
        <p:xfrm>
          <a:off x="0" y="0"/>
          <a:ext cx="12192001" cy="68919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1077">
                  <a:extLst>
                    <a:ext uri="{9D8B030D-6E8A-4147-A177-3AD203B41FA5}">
                      <a16:colId xmlns:a16="http://schemas.microsoft.com/office/drawing/2014/main" val="3905827720"/>
                    </a:ext>
                  </a:extLst>
                </a:gridCol>
                <a:gridCol w="1430679">
                  <a:extLst>
                    <a:ext uri="{9D8B030D-6E8A-4147-A177-3AD203B41FA5}">
                      <a16:colId xmlns:a16="http://schemas.microsoft.com/office/drawing/2014/main" val="2140356386"/>
                    </a:ext>
                  </a:extLst>
                </a:gridCol>
                <a:gridCol w="1928678">
                  <a:extLst>
                    <a:ext uri="{9D8B030D-6E8A-4147-A177-3AD203B41FA5}">
                      <a16:colId xmlns:a16="http://schemas.microsoft.com/office/drawing/2014/main" val="3463441123"/>
                    </a:ext>
                  </a:extLst>
                </a:gridCol>
                <a:gridCol w="1804690">
                  <a:extLst>
                    <a:ext uri="{9D8B030D-6E8A-4147-A177-3AD203B41FA5}">
                      <a16:colId xmlns:a16="http://schemas.microsoft.com/office/drawing/2014/main" val="2859436586"/>
                    </a:ext>
                  </a:extLst>
                </a:gridCol>
                <a:gridCol w="1694482">
                  <a:extLst>
                    <a:ext uri="{9D8B030D-6E8A-4147-A177-3AD203B41FA5}">
                      <a16:colId xmlns:a16="http://schemas.microsoft.com/office/drawing/2014/main" val="351656940"/>
                    </a:ext>
                  </a:extLst>
                </a:gridCol>
                <a:gridCol w="2186759">
                  <a:extLst>
                    <a:ext uri="{9D8B030D-6E8A-4147-A177-3AD203B41FA5}">
                      <a16:colId xmlns:a16="http://schemas.microsoft.com/office/drawing/2014/main" val="4044639594"/>
                    </a:ext>
                  </a:extLst>
                </a:gridCol>
                <a:gridCol w="2345636">
                  <a:extLst>
                    <a:ext uri="{9D8B030D-6E8A-4147-A177-3AD203B41FA5}">
                      <a16:colId xmlns:a16="http://schemas.microsoft.com/office/drawing/2014/main" val="3952064490"/>
                    </a:ext>
                  </a:extLst>
                </a:gridCol>
              </a:tblGrid>
              <a:tr h="31141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รายงานสรุปภาพรวมงบประมาณกองทุนสุขภาพตำบล รายอำเภอ ประจำปีงบประมาณ 2563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4752523"/>
                  </a:ext>
                </a:extLst>
              </a:tr>
              <a:tr h="31141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กลุ่มงานประกันสุขภาพ สำนักงานสาธารณสุขจังหวัดลำพูน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310244"/>
                  </a:ext>
                </a:extLst>
              </a:tr>
              <a:tr h="31141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ยอดยกมา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รวมรายได้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รายจ่าย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คงเหลือ (บาท)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คงเหลือ</a:t>
                      </a:r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(ร้อยละ)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219139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เมืองลำพูน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3,854,312.44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15,028,670.81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8,287,812.29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6,740,858.52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44.85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008221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แม่ทา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844,935.99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3,693,769.53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2,223,846.00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1,469,923.53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39.79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408969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บ้านโฮ</a:t>
                      </a:r>
                      <a:r>
                        <a:rPr lang="th-TH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่ง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1,072,071.17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4,276,033.05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2,938,324.62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1,337,708.43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31.28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292120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ลี้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1,555,923.61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6,232,453.41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4,835,386.04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1,397,067.37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22.42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73778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ทุ่งหัวช้าง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133,753.19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1,428,115.52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831,683.00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596,432.52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41.76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01522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ป่าซาง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862,747.42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4,979,848.69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3,612,149.52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1,367,699.17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27.46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480104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</a:t>
                      </a:r>
                      <a:r>
                        <a:rPr lang="th-TH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ธิ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144,687.27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1,407,397.85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889,899.00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517,498.85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36.77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66996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เวียงหนองล่อง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158,577.43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1,516,321.44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1,073,255.00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443,066.44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29.22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208212"/>
                  </a:ext>
                </a:extLst>
              </a:tr>
              <a:tr h="57051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8,627,008.52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38,562,610.30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24,692,355.47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13,870,254.83</a:t>
                      </a:r>
                    </a:p>
                  </a:txBody>
                  <a:tcPr marL="9525" marR="9525" marT="9525" marB="0" anchor="b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35.97</a:t>
                      </a:r>
                    </a:p>
                  </a:txBody>
                  <a:tcPr marL="9525" marR="9525" marT="9525" marB="0" anchor="b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619804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400" u="sng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https://obt.nhso.go.th/ </a:t>
                      </a:r>
                      <a:r>
                        <a:rPr lang="th-TH" sz="2400" u="sng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วันที่ 22 กรกฎาคม 2563 เวลา 10.00 น</a:t>
                      </a:r>
                      <a:r>
                        <a:rPr lang="en-US" sz="2400" u="sng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*******</a:t>
                      </a:r>
                      <a:endParaRPr lang="th-TH" sz="2400" b="0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เกณฑ์ไม่เกินร้อยละ </a:t>
                      </a:r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20.0)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00943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077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AEAD0E-92CB-49E1-9363-6B5D7BFD07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53262"/>
              </p:ext>
            </p:extLst>
          </p:nvPr>
        </p:nvGraphicFramePr>
        <p:xfrm>
          <a:off x="0" y="0"/>
          <a:ext cx="12192001" cy="70138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1077">
                  <a:extLst>
                    <a:ext uri="{9D8B030D-6E8A-4147-A177-3AD203B41FA5}">
                      <a16:colId xmlns:a16="http://schemas.microsoft.com/office/drawing/2014/main" val="3905827720"/>
                    </a:ext>
                  </a:extLst>
                </a:gridCol>
                <a:gridCol w="1430679">
                  <a:extLst>
                    <a:ext uri="{9D8B030D-6E8A-4147-A177-3AD203B41FA5}">
                      <a16:colId xmlns:a16="http://schemas.microsoft.com/office/drawing/2014/main" val="2140356386"/>
                    </a:ext>
                  </a:extLst>
                </a:gridCol>
                <a:gridCol w="1928678">
                  <a:extLst>
                    <a:ext uri="{9D8B030D-6E8A-4147-A177-3AD203B41FA5}">
                      <a16:colId xmlns:a16="http://schemas.microsoft.com/office/drawing/2014/main" val="3463441123"/>
                    </a:ext>
                  </a:extLst>
                </a:gridCol>
                <a:gridCol w="1804690">
                  <a:extLst>
                    <a:ext uri="{9D8B030D-6E8A-4147-A177-3AD203B41FA5}">
                      <a16:colId xmlns:a16="http://schemas.microsoft.com/office/drawing/2014/main" val="2859436586"/>
                    </a:ext>
                  </a:extLst>
                </a:gridCol>
                <a:gridCol w="1694482">
                  <a:extLst>
                    <a:ext uri="{9D8B030D-6E8A-4147-A177-3AD203B41FA5}">
                      <a16:colId xmlns:a16="http://schemas.microsoft.com/office/drawing/2014/main" val="351656940"/>
                    </a:ext>
                  </a:extLst>
                </a:gridCol>
                <a:gridCol w="2186759">
                  <a:extLst>
                    <a:ext uri="{9D8B030D-6E8A-4147-A177-3AD203B41FA5}">
                      <a16:colId xmlns:a16="http://schemas.microsoft.com/office/drawing/2014/main" val="4044639594"/>
                    </a:ext>
                  </a:extLst>
                </a:gridCol>
                <a:gridCol w="2345636">
                  <a:extLst>
                    <a:ext uri="{9D8B030D-6E8A-4147-A177-3AD203B41FA5}">
                      <a16:colId xmlns:a16="http://schemas.microsoft.com/office/drawing/2014/main" val="3952064490"/>
                    </a:ext>
                  </a:extLst>
                </a:gridCol>
              </a:tblGrid>
              <a:tr h="31141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รายงานสรุปภาพรวมงบประมาณกองทุนสุขภาพตำบล รายอำเภอ ประจำปีงบประมาณ 2563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4752523"/>
                  </a:ext>
                </a:extLst>
              </a:tr>
              <a:tr h="31141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กลุ่มงานประกันสุขภาพ สำนักงานสาธารณสุขจังหวัดลำพูน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310244"/>
                  </a:ext>
                </a:extLst>
              </a:tr>
              <a:tr h="31141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ยอดยกมา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รวมรายได้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รายจ่าย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คงเหลือ (บาท)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คงเหลือ</a:t>
                      </a:r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(ร้อยละ)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219139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เมืองลำพูน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3,854,312.44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15,155,259.81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10,569,285.29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4,585,974.52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30.26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008221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แม่ทา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844,935.99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3,695,661.53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2,435,566.00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1,260,095.53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34.1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408969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บ้านโฮ่ง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1,072,071.17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4,276,033.05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3,138,847.62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1,137,185.43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26.59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292120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ลี้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1,555,923.61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6,232,848.46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5,543,699.04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689,149.42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11.06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73778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ทุ่งหัวช้าง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133,753.19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1,428,115.52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1,007,916.00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420,199.52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29.42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801522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ป่าซาง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862,747.42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4,990,263.69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3,809,092.52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1,181,171.17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23.67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480104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บ้านธิ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144,687.27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1,407,397.85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1,027,714.00 </a:t>
                      </a: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379,683.85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26.98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266996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เวียงหนองล่อง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158,577.43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1,516,321.44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1,073,255.00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443,066.44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29.22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208212"/>
                  </a:ext>
                </a:extLst>
              </a:tr>
              <a:tr h="57051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8,627,008.52 </a:t>
                      </a: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9,342,098.50 </a:t>
                      </a: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28,605,375.47 </a:t>
                      </a:r>
                    </a:p>
                  </a:txBody>
                  <a:tcPr marL="9525" marR="9525" marT="9525" marB="0" anchor="b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10,096,525.88 </a:t>
                      </a: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26.09</a:t>
                      </a:r>
                    </a:p>
                  </a:txBody>
                  <a:tcPr marL="9525" marR="9525" marT="9525" marB="0" anchor="b"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619804"/>
                  </a:ext>
                </a:extLst>
              </a:tr>
              <a:tr h="570510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th-TH" sz="2400" u="sng" strike="noStrike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ที่มา </a:t>
                      </a:r>
                      <a:r>
                        <a:rPr lang="en-US" sz="2400" u="sng" strike="noStrike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https://obt.nhso.go.th/ </a:t>
                      </a:r>
                      <a:r>
                        <a:rPr lang="th-TH" sz="2400" u="sng" strike="noStrike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วันที่ 18 สิงหาคม 2563 เวล 16.00 น</a:t>
                      </a:r>
                      <a:r>
                        <a:rPr lang="en-US" sz="2400" u="sng" strike="noStrike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******</a:t>
                      </a:r>
                      <a:endParaRPr lang="th-TH" sz="2400" b="0" i="0" u="sng" strike="noStrike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เกณฑ์ไม่เกินร้อยละ </a:t>
                      </a:r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20.0)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00943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263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52CB626-3ED1-4E12-AE5E-D1359211F4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735278"/>
              </p:ext>
            </p:extLst>
          </p:nvPr>
        </p:nvGraphicFramePr>
        <p:xfrm>
          <a:off x="0" y="0"/>
          <a:ext cx="12192000" cy="69163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7344">
                  <a:extLst>
                    <a:ext uri="{9D8B030D-6E8A-4147-A177-3AD203B41FA5}">
                      <a16:colId xmlns:a16="http://schemas.microsoft.com/office/drawing/2014/main" val="1630804098"/>
                    </a:ext>
                  </a:extLst>
                </a:gridCol>
                <a:gridCol w="2059439">
                  <a:extLst>
                    <a:ext uri="{9D8B030D-6E8A-4147-A177-3AD203B41FA5}">
                      <a16:colId xmlns:a16="http://schemas.microsoft.com/office/drawing/2014/main" val="1850955635"/>
                    </a:ext>
                  </a:extLst>
                </a:gridCol>
                <a:gridCol w="2835965">
                  <a:extLst>
                    <a:ext uri="{9D8B030D-6E8A-4147-A177-3AD203B41FA5}">
                      <a16:colId xmlns:a16="http://schemas.microsoft.com/office/drawing/2014/main" val="2268956791"/>
                    </a:ext>
                  </a:extLst>
                </a:gridCol>
                <a:gridCol w="2928730">
                  <a:extLst>
                    <a:ext uri="{9D8B030D-6E8A-4147-A177-3AD203B41FA5}">
                      <a16:colId xmlns:a16="http://schemas.microsoft.com/office/drawing/2014/main" val="565926344"/>
                    </a:ext>
                  </a:extLst>
                </a:gridCol>
                <a:gridCol w="3180522">
                  <a:extLst>
                    <a:ext uri="{9D8B030D-6E8A-4147-A177-3AD203B41FA5}">
                      <a16:colId xmlns:a16="http://schemas.microsoft.com/office/drawing/2014/main" val="2917124054"/>
                    </a:ext>
                  </a:extLst>
                </a:gridCol>
              </a:tblGrid>
              <a:tr h="363699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th-TH" sz="3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ความก้าวหน้าการเบิกจ่ายงบประมาณกองทุนสุขภาพตำบล รายอำเภอ ประจำปีงบประมาณ 2563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139395"/>
                  </a:ext>
                </a:extLst>
              </a:tr>
              <a:tr h="363699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th-TH" sz="3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กลุ่มงานประกันสุขภาพ สำนักงานสาธารณสุขจังหวัดลำพูน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868087"/>
                  </a:ext>
                </a:extLst>
              </a:tr>
              <a:tr h="3636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712935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3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ร้อยละเงินคงเหลือ กค.</a:t>
                      </a:r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ร้อยละเงินคงเหลือ สค.</a:t>
                      </a:r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ส่วนต่าง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190076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เมืองลำพูน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44.85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30.26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14.59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259112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แม่ทา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39.79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34.1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5.69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1797166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บ้านโฮ</a:t>
                      </a:r>
                      <a:r>
                        <a:rPr lang="th-TH" sz="28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่ง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31.28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26.59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4.69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141212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ลี้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22.42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11.06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11.36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141530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ทุ่งหัวช้าง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41.76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29.42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12.34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676933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ป่าซาง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27.46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23.67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3.79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852033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</a:t>
                      </a:r>
                      <a:r>
                        <a:rPr lang="th-TH" sz="28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ธิ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36.77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26.98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9.79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161168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เวียงหนองล่อง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29.22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29.22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542726"/>
                  </a:ext>
                </a:extLst>
              </a:tr>
              <a:tr h="478109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35.97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26.09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9.88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7067287"/>
                  </a:ext>
                </a:extLst>
              </a:tr>
              <a:tr h="3636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เกณฑ์ไม่เกินร้อยละ </a:t>
                      </a:r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20.0)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42795497"/>
                  </a:ext>
                </a:extLst>
              </a:tr>
              <a:tr h="363699">
                <a:tc gridSpan="5">
                  <a:txBody>
                    <a:bodyPr/>
                    <a:lstStyle/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ที่มา </a:t>
                      </a:r>
                      <a:r>
                        <a:rPr lang="en-US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https://obt.nhso.go.th/ </a:t>
                      </a:r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วันที่ 18 สิงหาคม 2563 เวล 16.00 น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518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461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pic>
        <p:nvPicPr>
          <p:cNvPr id="4" name="Picture 3" descr="A close up of a piece of paper with a pencil laying on top">
            <a:extLst>
              <a:ext uri="{FF2B5EF4-FFF2-40B4-BE49-F238E27FC236}">
                <a16:creationId xmlns:a16="http://schemas.microsoft.com/office/drawing/2014/main" id="{65810330-F0B5-43C9-BC34-094FFB5C05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-914400"/>
            <a:ext cx="12191980" cy="75438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84307" y="2277908"/>
            <a:ext cx="3214307" cy="1018803"/>
          </a:xfrm>
        </p:spPr>
        <p:txBody>
          <a:bodyPr anchor="b">
            <a:normAutofit/>
          </a:bodyPr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Bradley Hand ITC" panose="03070402050302030203" pitchFamily="66" charset="0"/>
              </a:rPr>
              <a:t>Thank you.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7750" y="4608576"/>
            <a:ext cx="3205640" cy="774186"/>
          </a:xfrm>
        </p:spPr>
        <p:txBody>
          <a:bodyPr anchor="t">
            <a:normAutofit fontScale="7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กลุ่มงานประกันสุขภาพ</a:t>
            </a:r>
          </a:p>
          <a:p>
            <a:pPr algn="ctr">
              <a:lnSpc>
                <a:spcPct val="100000"/>
              </a:lnSpc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สสจ.ลำพูน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rial Nova">
      <a:majorFont>
        <a:latin typeface="Arial Nova Light"/>
        <a:ea typeface=""/>
        <a:cs typeface=""/>
      </a:majorFont>
      <a:minorFont>
        <a:latin typeface="Arial Nova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E70FC5-1855-47AB-8CE1-CB3C873A8988}">
  <ds:schemaRefs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16c05727-aa75-4e4a-9b5f-8a80a1165891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0CB38EC-895A-4F8F-8F75-E263501ABB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60E646-30AD-4BA0-97EA-A7A07DF549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{5647F942-3F4C-423D-996F-E4C357871C7A}tf11665031_win32</Template>
  <TotalTime>127</TotalTime>
  <Words>444</Words>
  <Application>Microsoft Office PowerPoint</Application>
  <PresentationFormat>Widescreen</PresentationFormat>
  <Paragraphs>204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 Nova</vt:lpstr>
      <vt:lpstr>Arial Nova Light</vt:lpstr>
      <vt:lpstr>Bookman Old Style</vt:lpstr>
      <vt:lpstr>Bradley Hand ITC</vt:lpstr>
      <vt:lpstr>Calibri</vt:lpstr>
      <vt:lpstr>Franklin Gothic Book</vt:lpstr>
      <vt:lpstr>TH SarabunPSK</vt:lpstr>
      <vt:lpstr>Wingdings 2</vt:lpstr>
      <vt:lpstr>SlateVTI</vt:lpstr>
      <vt:lpstr>1_RetrospectVTI</vt:lpstr>
      <vt:lpstr>สำนักงานสาธารณสุขจังหวัดลำพูน กลุ่มงานประกันสุขภาพ กองทุนสุขภาพระดับพื้นที่หรือกองทุนตำบล</vt:lpstr>
      <vt:lpstr>PowerPoint Presentation</vt:lpstr>
      <vt:lpstr>PowerPoint Presentation</vt:lpstr>
      <vt:lpstr>PowerPoint Presentation</vt:lpstr>
      <vt:lpstr>Thank you.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ThaneePC</dc:creator>
  <cp:lastModifiedBy>ThaneePC</cp:lastModifiedBy>
  <cp:revision>12</cp:revision>
  <dcterms:created xsi:type="dcterms:W3CDTF">2020-08-19T03:51:31Z</dcterms:created>
  <dcterms:modified xsi:type="dcterms:W3CDTF">2020-08-19T09:05:18Z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