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780" r:id="rId1"/>
  </p:sldMasterIdLst>
  <p:notesMasterIdLst>
    <p:notesMasterId r:id="rId19"/>
  </p:notesMasterIdLst>
  <p:handoutMasterIdLst>
    <p:handoutMasterId r:id="rId20"/>
  </p:handoutMasterIdLst>
  <p:sldIdLst>
    <p:sldId id="277" r:id="rId2"/>
    <p:sldId id="258" r:id="rId3"/>
    <p:sldId id="293" r:id="rId4"/>
    <p:sldId id="567" r:id="rId5"/>
    <p:sldId id="295" r:id="rId6"/>
    <p:sldId id="319" r:id="rId7"/>
    <p:sldId id="328" r:id="rId8"/>
    <p:sldId id="616" r:id="rId9"/>
    <p:sldId id="617" r:id="rId10"/>
    <p:sldId id="618" r:id="rId11"/>
    <p:sldId id="619" r:id="rId12"/>
    <p:sldId id="620" r:id="rId13"/>
    <p:sldId id="621" r:id="rId14"/>
    <p:sldId id="622" r:id="rId15"/>
    <p:sldId id="623" r:id="rId16"/>
    <p:sldId id="625" r:id="rId17"/>
    <p:sldId id="624" r:id="rId18"/>
  </p:sldIdLst>
  <p:sldSz cx="12192000" cy="6858000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F8CBAD"/>
    <a:srgbClr val="FF0000"/>
    <a:srgbClr val="000000"/>
    <a:srgbClr val="FFFFCC"/>
    <a:srgbClr val="F1A16F"/>
    <a:srgbClr val="E46C0A"/>
    <a:srgbClr val="D9A687"/>
    <a:srgbClr val="E79879"/>
    <a:srgbClr val="FAF4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สไตล์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สไตล์สีอ่อน 2 - เน้น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สไตล์สีอ่อน 2 - เน้น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9012ECD-51FC-41F1-AA8D-1B2483CD663E}" styleName="สไตล์สีอ่อน 2 - เน้น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2" autoAdjust="0"/>
    <p:restoredTop sz="94660"/>
  </p:normalViewPr>
  <p:slideViewPr>
    <p:cSldViewPr>
      <p:cViewPr varScale="1">
        <p:scale>
          <a:sx n="68" d="100"/>
          <a:sy n="68" d="100"/>
        </p:scale>
        <p:origin x="8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9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787376510133904E-2"/>
          <c:y val="5.9878978223624257E-2"/>
          <c:w val="0.88018636723264387"/>
          <c:h val="0.898480551068207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76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108-4835-868E-5BB54649E1D3}"/>
              </c:ext>
            </c:extLst>
          </c:dPt>
          <c:dPt>
            <c:idx val="1"/>
            <c:bubble3D val="0"/>
            <c:spPr>
              <a:solidFill>
                <a:srgbClr val="FF505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108-4835-868E-5BB54649E1D3}"/>
              </c:ext>
            </c:extLst>
          </c:dPt>
          <c:dLbls>
            <c:dLbl>
              <c:idx val="0"/>
              <c:layout>
                <c:manualLayout>
                  <c:x val="3.7321346122442298E-2"/>
                  <c:y val="5.639820187134665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defRPr>
                    </a:pPr>
                    <a:fld id="{3A3EBF5A-9992-4771-877E-780287F84972}" type="CATEGORYNAME">
                      <a:rPr lang="th-TH" sz="1600"/>
                      <a:pPr>
                        <a:defRPr sz="160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defRPr>
                      </a:pPr>
                      <a:t>[ชื่อประเภท]</a:t>
                    </a:fld>
                    <a:r>
                      <a:rPr lang="th-TH" sz="1600" baseline="0" dirty="0"/>
                      <a:t>
</a:t>
                    </a:r>
                    <a:fld id="{A83E696E-86C3-4C7D-9C15-41E0F75AAE49}" type="PERCENTAGE">
                      <a:rPr lang="th-TH" sz="1600" baseline="0"/>
                      <a:pPr>
                        <a:defRPr sz="160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defRPr>
                      </a:pPr>
                      <a:t>[เปอร์เซ็นต์]</a:t>
                    </a:fld>
                    <a:endParaRPr lang="th-TH" sz="16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TH SarabunIT๙" panose="020B0500040200020003" pitchFamily="34" charset="-34"/>
                      <a:ea typeface="+mn-ea"/>
                      <a:cs typeface="TH SarabunIT๙" panose="020B0500040200020003" pitchFamily="34" charset="-34"/>
                    </a:defRPr>
                  </a:pPr>
                  <a:endParaRPr lang="th-TH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621306017329452"/>
                      <c:h val="0.2063736309643998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108-4835-868E-5BB54649E1D3}"/>
                </c:ext>
              </c:extLst>
            </c:dLbl>
            <c:dLbl>
              <c:idx val="1"/>
              <c:layout>
                <c:manualLayout>
                  <c:x val="5.8434589296377376E-2"/>
                  <c:y val="-0.1311589882429767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TH SarabunIT๙" panose="020B0500040200020003" pitchFamily="34" charset="-34"/>
                      <a:ea typeface="+mn-ea"/>
                      <a:cs typeface="TH SarabunIT๙" panose="020B0500040200020003" pitchFamily="34" charset="-34"/>
                    </a:defRPr>
                  </a:pPr>
                  <a:endParaRPr lang="th-TH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763745441056972"/>
                      <c:h val="0.264135148038901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108-4835-868E-5BB54649E1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ผลรวม 3 เดือน</c:v>
                </c:pt>
                <c:pt idx="1">
                  <c:v>เป้าหมาย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31.19</c:v>
                </c:pt>
                <c:pt idx="1">
                  <c:v>68.81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108-4835-868E-5BB54649E1D3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1" i="0" u="none" strike="noStrike" kern="1200" baseline="0">
                <a:solidFill>
                  <a:schemeClr val="tx2"/>
                </a:solidFill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defRPr>
            </a:pPr>
            <a:r>
              <a:rPr lang="th-TH"/>
              <a:t>ตารางที่ 1 จำนวนอุบัติเหตุ (ครั้ง)</a:t>
            </a:r>
          </a:p>
        </c:rich>
      </c:tx>
      <c:overlay val="0"/>
      <c:spPr>
        <a:gradFill rotWithShape="1">
          <a:gsLst>
            <a:gs pos="0">
              <a:schemeClr val="accent2">
                <a:tint val="65000"/>
                <a:shade val="92000"/>
                <a:satMod val="130000"/>
              </a:schemeClr>
            </a:gs>
            <a:gs pos="45000">
              <a:schemeClr val="accent2">
                <a:tint val="60000"/>
                <a:shade val="99000"/>
                <a:satMod val="120000"/>
              </a:schemeClr>
            </a:gs>
            <a:gs pos="100000">
              <a:schemeClr val="accent2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ln w="12700" cap="flat" cmpd="sng" algn="ctr">
          <a:solidFill>
            <a:schemeClr val="accent2"/>
          </a:solidFill>
          <a:prstDash val="solid"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1" i="0" u="none" strike="noStrike" kern="1200" baseline="0">
              <a:solidFill>
                <a:schemeClr val="tx2"/>
              </a:solidFill>
              <a:latin typeface="TH Sarabun New" panose="020B0500040200020003" pitchFamily="34" charset="-34"/>
              <a:ea typeface="+mn-ea"/>
              <a:cs typeface="TH Sarabun New" panose="020B0500040200020003" pitchFamily="34" charset="-34"/>
            </a:defRPr>
          </a:pPr>
          <a:endParaRPr lang="th-TH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จำนวนอุบัติเหตุสะสม เดือนตุลาคม 2562 - เมษายน พ.ศ.2563  (ครั้ง)
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rgbClr val="FF0000"/>
                    </a:solidFill>
                    <a:latin typeface="TH Sarabun New" panose="020B0500040200020003" pitchFamily="34" charset="-34"/>
                    <a:ea typeface="+mn-ea"/>
                    <a:cs typeface="TH Sarabun New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0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  <c:pt idx="5">
                  <c:v> มี.ค. 2563</c:v>
                </c:pt>
                <c:pt idx="6">
                  <c:v> เม.ย. 2563</c:v>
                </c:pt>
                <c:pt idx="7">
                  <c:v> พ.ค. 2563</c:v>
                </c:pt>
                <c:pt idx="8">
                  <c:v> มิ.ย. 2563</c:v>
                </c:pt>
                <c:pt idx="9">
                  <c:v> ก.ค. 2563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26</c:v>
                </c:pt>
                <c:pt idx="1">
                  <c:v>67</c:v>
                </c:pt>
                <c:pt idx="2">
                  <c:v>131</c:v>
                </c:pt>
                <c:pt idx="3">
                  <c:v>155</c:v>
                </c:pt>
                <c:pt idx="4">
                  <c:v>179</c:v>
                </c:pt>
                <c:pt idx="5">
                  <c:v>210</c:v>
                </c:pt>
                <c:pt idx="6">
                  <c:v>251</c:v>
                </c:pt>
                <c:pt idx="7">
                  <c:v>266</c:v>
                </c:pt>
                <c:pt idx="8">
                  <c:v>291</c:v>
                </c:pt>
                <c:pt idx="9">
                  <c:v>334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CA9-44EE-9923-8C7E7507CD3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จำนวนอุบัติเหตุ รายเดือน (ครั้ง)
</c:v>
                </c:pt>
              </c:strCache>
            </c:strRef>
          </c:tx>
          <c:spPr>
            <a:ln w="31750" cap="rnd">
              <a:solidFill>
                <a:schemeClr val="tx2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4.8443393356856067E-2"/>
                  <c:y val="1.52084638783581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048-4888-A602-40EEFB5B42A0}"/>
                </c:ext>
              </c:extLst>
            </c:dLbl>
            <c:dLbl>
              <c:idx val="1"/>
              <c:layout>
                <c:manualLayout>
                  <c:x val="-2.2902096303415109E-2"/>
                  <c:y val="3.92484833318037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048-4888-A602-40EEFB5B42A0}"/>
                </c:ext>
              </c:extLst>
            </c:dLbl>
            <c:dLbl>
              <c:idx val="2"/>
              <c:layout>
                <c:manualLayout>
                  <c:x val="-1.5989315780604241E-2"/>
                  <c:y val="3.61568439766465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048-4888-A602-40EEFB5B42A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rgbClr val="0070C0"/>
                    </a:solidFill>
                    <a:latin typeface="TH Sarabun New" panose="020B0500040200020003" pitchFamily="34" charset="-34"/>
                    <a:ea typeface="+mn-ea"/>
                    <a:cs typeface="TH Sarabun New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0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  <c:pt idx="5">
                  <c:v> มี.ค. 2563</c:v>
                </c:pt>
                <c:pt idx="6">
                  <c:v> เม.ย. 2563</c:v>
                </c:pt>
                <c:pt idx="7">
                  <c:v> พ.ค. 2563</c:v>
                </c:pt>
                <c:pt idx="8">
                  <c:v> มิ.ย. 2563</c:v>
                </c:pt>
                <c:pt idx="9">
                  <c:v> ก.ค. 2563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26</c:v>
                </c:pt>
                <c:pt idx="1">
                  <c:v>41</c:v>
                </c:pt>
                <c:pt idx="2">
                  <c:v>64</c:v>
                </c:pt>
                <c:pt idx="3">
                  <c:v>24</c:v>
                </c:pt>
                <c:pt idx="4">
                  <c:v>24</c:v>
                </c:pt>
                <c:pt idx="5">
                  <c:v>31</c:v>
                </c:pt>
                <c:pt idx="6">
                  <c:v>41</c:v>
                </c:pt>
                <c:pt idx="7">
                  <c:v>15</c:v>
                </c:pt>
                <c:pt idx="8">
                  <c:v>25</c:v>
                </c:pt>
                <c:pt idx="9">
                  <c:v>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048-4888-A602-40EEFB5B42A0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33667328"/>
        <c:axId val="34996224"/>
      </c:lineChart>
      <c:catAx>
        <c:axId val="336673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2"/>
                </a:solidFill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defRPr>
            </a:pPr>
            <a:endParaRPr lang="th-TH"/>
          </a:p>
        </c:txPr>
        <c:crossAx val="34996224"/>
        <c:crosses val="autoZero"/>
        <c:auto val="1"/>
        <c:lblAlgn val="ctr"/>
        <c:lblOffset val="100"/>
        <c:noMultiLvlLbl val="0"/>
      </c:catAx>
      <c:valAx>
        <c:axId val="34996224"/>
        <c:scaling>
          <c:orientation val="minMax"/>
          <c:max val="440"/>
          <c:min val="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2"/>
                </a:solidFill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defRPr>
            </a:pPr>
            <a:endParaRPr lang="th-TH"/>
          </a:p>
        </c:txPr>
        <c:crossAx val="33667328"/>
        <c:crosses val="autoZero"/>
        <c:crossBetween val="between"/>
        <c:majorUnit val="4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0631198822706018"/>
          <c:w val="1"/>
          <c:h val="0.176789691758676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2"/>
              </a:solidFill>
              <a:latin typeface="TH Sarabun New" panose="020B0500040200020003" pitchFamily="34" charset="-34"/>
              <a:ea typeface="+mn-ea"/>
              <a:cs typeface="TH Sarabun New" panose="020B0500040200020003" pitchFamily="34" charset="-34"/>
            </a:defRPr>
          </a:pPr>
          <a:endParaRPr lang="th-T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latin typeface="TH Sarabun New" panose="020B0500040200020003" pitchFamily="34" charset="-34"/>
          <a:cs typeface="TH Sarabun New" panose="020B0500040200020003" pitchFamily="34" charset="-34"/>
        </a:defRPr>
      </a:pPr>
      <a:endParaRPr lang="th-TH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srgbClr val="000000"/>
                </a:solidFill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defRPr>
            </a:pPr>
            <a:r>
              <a:rPr lang="th-TH" sz="2400" dirty="0">
                <a:solidFill>
                  <a:schemeClr val="dk1"/>
                </a:solidFill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rPr>
              <a:t>ตารางที่ 2 </a:t>
            </a:r>
            <a:r>
              <a:rPr lang="th-TH" sz="2400" b="1" u="sng" dirty="0">
                <a:effectLst/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จำนวนผู้บาดเจ็บ (คน)</a:t>
            </a:r>
            <a:endParaRPr lang="th-TH" sz="2400" dirty="0">
              <a:effectLst/>
              <a:latin typeface="TH Sarabun New" panose="020B0500040200020003" pitchFamily="34" charset="-34"/>
              <a:cs typeface="TH Sarabun New" panose="020B0500040200020003" pitchFamily="34" charset="-34"/>
            </a:endParaRPr>
          </a:p>
        </c:rich>
      </c:tx>
      <c:overlay val="0"/>
      <c:spPr>
        <a:gradFill rotWithShape="1">
          <a:gsLst>
            <a:gs pos="0">
              <a:schemeClr val="accent2">
                <a:tint val="65000"/>
                <a:shade val="92000"/>
                <a:satMod val="130000"/>
              </a:schemeClr>
            </a:gs>
            <a:gs pos="45000">
              <a:schemeClr val="accent2">
                <a:tint val="60000"/>
                <a:shade val="99000"/>
                <a:satMod val="120000"/>
              </a:schemeClr>
            </a:gs>
            <a:gs pos="100000">
              <a:schemeClr val="accent2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ln w="12700" cap="flat" cmpd="sng" algn="ctr">
          <a:solidFill>
            <a:schemeClr val="accent2"/>
          </a:solidFill>
          <a:prstDash val="solid"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2128" b="1" i="0" u="none" strike="noStrike" kern="1200" baseline="0">
              <a:solidFill>
                <a:srgbClr val="000000"/>
              </a:solidFill>
              <a:latin typeface="TH Sarabun New" panose="020B0500040200020003" pitchFamily="34" charset="-34"/>
              <a:ea typeface="+mn-ea"/>
              <a:cs typeface="TH Sarabun New" panose="020B0500040200020003" pitchFamily="34" charset="-34"/>
            </a:defRPr>
          </a:pPr>
          <a:endParaRPr lang="th-TH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จำนวนผู้บาดเจ็บ สะสม เดือนตุลาคม พ.ศ.2562 - เมษายน พ.ศ.2563  (คน)
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FF0000"/>
                    </a:solidFill>
                    <a:latin typeface="TH Sarabun New" panose="020B0500040200020003" pitchFamily="34" charset="-34"/>
                    <a:ea typeface="+mn-ea"/>
                    <a:cs typeface="TH Sarabun New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  <c:pt idx="5">
                  <c:v> มี.ค. 2563</c:v>
                </c:pt>
                <c:pt idx="6">
                  <c:v> เม.ย 2563</c:v>
                </c:pt>
                <c:pt idx="7">
                  <c:v> พ.ค. 2563</c:v>
                </c:pt>
                <c:pt idx="8">
                  <c:v> มิ.ย 2563</c:v>
                </c:pt>
                <c:pt idx="9">
                  <c:v> ก.ค. 2563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25</c:v>
                </c:pt>
                <c:pt idx="1">
                  <c:v>55</c:v>
                </c:pt>
                <c:pt idx="2">
                  <c:v>123</c:v>
                </c:pt>
                <c:pt idx="3">
                  <c:v>149</c:v>
                </c:pt>
                <c:pt idx="4">
                  <c:v>168</c:v>
                </c:pt>
                <c:pt idx="5">
                  <c:v>193</c:v>
                </c:pt>
                <c:pt idx="6">
                  <c:v>232</c:v>
                </c:pt>
                <c:pt idx="7">
                  <c:v>247</c:v>
                </c:pt>
                <c:pt idx="8">
                  <c:v>265</c:v>
                </c:pt>
                <c:pt idx="9">
                  <c:v>316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983-4784-9C54-84A8187FE66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จำนวนผู้บาดเจ็บ รายเดือน (คน)
</c:v>
                </c:pt>
              </c:strCache>
            </c:strRef>
          </c:tx>
          <c:spPr>
            <a:ln w="31750" cap="rnd">
              <a:solidFill>
                <a:schemeClr val="tx2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2.0136984094290763E-2"/>
                  <c:y val="2.06986472008613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983-4784-9C54-84A8187FE66F}"/>
                </c:ext>
              </c:extLst>
            </c:dLbl>
            <c:dLbl>
              <c:idx val="1"/>
              <c:layout>
                <c:manualLayout>
                  <c:x val="-2.2902096303415109E-2"/>
                  <c:y val="3.92484833318037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983-4784-9C54-84A8187FE66F}"/>
                </c:ext>
              </c:extLst>
            </c:dLbl>
            <c:dLbl>
              <c:idx val="2"/>
              <c:layout>
                <c:manualLayout>
                  <c:x val="-1.5989315780604241E-2"/>
                  <c:y val="3.61568439766465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983-4784-9C54-84A8187FE6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2"/>
                    </a:solidFill>
                    <a:latin typeface="TH Sarabun New" panose="020B0500040200020003" pitchFamily="34" charset="-34"/>
                    <a:ea typeface="+mn-ea"/>
                    <a:cs typeface="TH Sarabun New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  <c:pt idx="5">
                  <c:v> มี.ค. 2563</c:v>
                </c:pt>
                <c:pt idx="6">
                  <c:v> เม.ย 2563</c:v>
                </c:pt>
                <c:pt idx="7">
                  <c:v> พ.ค. 2563</c:v>
                </c:pt>
                <c:pt idx="8">
                  <c:v> มิ.ย 2563</c:v>
                </c:pt>
                <c:pt idx="9">
                  <c:v> ก.ค. 2563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25</c:v>
                </c:pt>
                <c:pt idx="1">
                  <c:v>30</c:v>
                </c:pt>
                <c:pt idx="2">
                  <c:v>68</c:v>
                </c:pt>
                <c:pt idx="3">
                  <c:v>26</c:v>
                </c:pt>
                <c:pt idx="4">
                  <c:v>19</c:v>
                </c:pt>
                <c:pt idx="5">
                  <c:v>25</c:v>
                </c:pt>
                <c:pt idx="6">
                  <c:v>39</c:v>
                </c:pt>
                <c:pt idx="7">
                  <c:v>15</c:v>
                </c:pt>
                <c:pt idx="8">
                  <c:v>18</c:v>
                </c:pt>
                <c:pt idx="9">
                  <c:v>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983-4784-9C54-84A8187FE66F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35873536"/>
        <c:axId val="35875072"/>
      </c:lineChart>
      <c:catAx>
        <c:axId val="35873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defRPr>
            </a:pPr>
            <a:endParaRPr lang="th-TH"/>
          </a:p>
        </c:txPr>
        <c:crossAx val="35875072"/>
        <c:crosses val="autoZero"/>
        <c:auto val="1"/>
        <c:lblAlgn val="ctr"/>
        <c:lblOffset val="100"/>
        <c:noMultiLvlLbl val="0"/>
      </c:catAx>
      <c:valAx>
        <c:axId val="35875072"/>
        <c:scaling>
          <c:orientation val="minMax"/>
          <c:max val="380"/>
          <c:min val="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35873536"/>
        <c:crosses val="autoZero"/>
        <c:crossBetween val="between"/>
        <c:majorUnit val="3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0037298061178729E-2"/>
          <c:y val="0.80845624066297583"/>
          <c:w val="0.98406440010220786"/>
          <c:h val="0.174832514730896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TH Sarabun New" panose="020B0500040200020003" pitchFamily="34" charset="-34"/>
              <a:ea typeface="+mn-ea"/>
              <a:cs typeface="TH Sarabun New" panose="020B0500040200020003" pitchFamily="34" charset="-34"/>
            </a:defRPr>
          </a:pPr>
          <a:endParaRPr lang="th-T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srgbClr val="000000"/>
                </a:solidFill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defRPr>
            </a:pPr>
            <a:r>
              <a:rPr lang="th-TH" sz="2400" b="1" i="0" u="sng" strike="noStrike" kern="1200" baseline="0" dirty="0">
                <a:solidFill>
                  <a:srgbClr val="000000"/>
                </a:solidFill>
                <a:effectLst/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rPr>
              <a:t>ตารางที่ 3 จำนวนผู้เสียชีวิต (คน</a:t>
            </a:r>
            <a:r>
              <a:rPr lang="th-TH" sz="2400" b="1" u="sng" dirty="0">
                <a:effectLst/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th-TH" sz="2400" dirty="0">
              <a:effectLst/>
              <a:latin typeface="TH Sarabun New" panose="020B0500040200020003" pitchFamily="34" charset="-34"/>
              <a:cs typeface="TH Sarabun New" panose="020B0500040200020003" pitchFamily="34" charset="-34"/>
            </a:endParaRPr>
          </a:p>
        </c:rich>
      </c:tx>
      <c:overlay val="0"/>
      <c:spPr>
        <a:gradFill rotWithShape="1">
          <a:gsLst>
            <a:gs pos="0">
              <a:schemeClr val="accent2">
                <a:tint val="65000"/>
                <a:shade val="92000"/>
                <a:satMod val="130000"/>
              </a:schemeClr>
            </a:gs>
            <a:gs pos="45000">
              <a:schemeClr val="accent2">
                <a:tint val="60000"/>
                <a:shade val="99000"/>
                <a:satMod val="120000"/>
              </a:schemeClr>
            </a:gs>
            <a:gs pos="100000">
              <a:schemeClr val="accent2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ln w="12700" cap="flat" cmpd="sng" algn="ctr">
          <a:solidFill>
            <a:schemeClr val="accent2"/>
          </a:solidFill>
          <a:prstDash val="solid"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2128" b="1" i="0" u="none" strike="noStrike" kern="1200" baseline="0">
              <a:solidFill>
                <a:srgbClr val="000000"/>
              </a:solidFill>
              <a:latin typeface="TH Sarabun New" panose="020B0500040200020003" pitchFamily="34" charset="-34"/>
              <a:ea typeface="+mn-ea"/>
              <a:cs typeface="TH Sarabun New" panose="020B0500040200020003" pitchFamily="34" charset="-34"/>
            </a:defRPr>
          </a:pPr>
          <a:endParaRPr lang="th-TH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จำนวนผู้เสียชีวิต สะสม เดือนตุลาคม พ.ศ.2562 - เมษายน พ.ศ.2563  (คน)
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4"/>
              <c:layout>
                <c:manualLayout>
                  <c:x val="-3.6237793114421525E-2"/>
                  <c:y val="-3.792101054357982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657-42BC-8A21-A61AB99A1E22}"/>
                </c:ext>
              </c:extLst>
            </c:dLbl>
            <c:dLbl>
              <c:idx val="5"/>
              <c:layout>
                <c:manualLayout>
                  <c:x val="-5.0891584281780554E-2"/>
                  <c:y val="-2.73158837941467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721-4658-B8D9-C4932F4390C8}"/>
                </c:ext>
              </c:extLst>
            </c:dLbl>
            <c:dLbl>
              <c:idx val="6"/>
              <c:layout>
                <c:manualLayout>
                  <c:x val="-3.9846229468139212E-2"/>
                  <c:y val="-5.1829301681129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721-4658-B8D9-C4932F4390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FF0000"/>
                    </a:solidFill>
                    <a:latin typeface="TH Sarabun New" panose="020B0500040200020003" pitchFamily="34" charset="-34"/>
                    <a:ea typeface="+mn-ea"/>
                    <a:cs typeface="TH Sarabun New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  <c:pt idx="5">
                  <c:v> มี.ค. 2563</c:v>
                </c:pt>
                <c:pt idx="6">
                  <c:v> เม.ย. 2563</c:v>
                </c:pt>
                <c:pt idx="7">
                  <c:v> พ.ค. 2563</c:v>
                </c:pt>
                <c:pt idx="8">
                  <c:v> มิ.ย. 2563</c:v>
                </c:pt>
                <c:pt idx="9">
                  <c:v> ก.ค. 2563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12</c:v>
                </c:pt>
                <c:pt idx="1">
                  <c:v>38</c:v>
                </c:pt>
                <c:pt idx="2">
                  <c:v>50</c:v>
                </c:pt>
                <c:pt idx="3">
                  <c:v>58</c:v>
                </c:pt>
                <c:pt idx="4">
                  <c:v>71</c:v>
                </c:pt>
                <c:pt idx="5">
                  <c:v>80</c:v>
                </c:pt>
                <c:pt idx="6">
                  <c:v>86</c:v>
                </c:pt>
                <c:pt idx="7">
                  <c:v>94</c:v>
                </c:pt>
                <c:pt idx="8">
                  <c:v>108</c:v>
                </c:pt>
                <c:pt idx="9">
                  <c:v>125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975-4FA1-A51B-CE1935600B5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จำนวนผู้เสียชีวิตรายเดือน (คน)
</c:v>
                </c:pt>
              </c:strCache>
            </c:strRef>
          </c:tx>
          <c:spPr>
            <a:ln w="31750" cap="rnd">
              <a:solidFill>
                <a:schemeClr val="tx2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2.0136984094290763E-2"/>
                  <c:y val="2.06986472008613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975-4FA1-A51B-CE1935600B5B}"/>
                </c:ext>
              </c:extLst>
            </c:dLbl>
            <c:dLbl>
              <c:idx val="1"/>
              <c:layout>
                <c:manualLayout>
                  <c:x val="-2.2902096303415109E-2"/>
                  <c:y val="3.92484833318037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975-4FA1-A51B-CE1935600B5B}"/>
                </c:ext>
              </c:extLst>
            </c:dLbl>
            <c:dLbl>
              <c:idx val="2"/>
              <c:layout>
                <c:manualLayout>
                  <c:x val="-1.5989315780604241E-2"/>
                  <c:y val="3.61568439766465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975-4FA1-A51B-CE1935600B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2"/>
                    </a:solidFill>
                    <a:latin typeface="TH Sarabun New" panose="020B0500040200020003" pitchFamily="34" charset="-34"/>
                    <a:ea typeface="+mn-ea"/>
                    <a:cs typeface="TH Sarabun New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  <c:pt idx="5">
                  <c:v> มี.ค. 2563</c:v>
                </c:pt>
                <c:pt idx="6">
                  <c:v> เม.ย. 2563</c:v>
                </c:pt>
                <c:pt idx="7">
                  <c:v> พ.ค. 2563</c:v>
                </c:pt>
                <c:pt idx="8">
                  <c:v> มิ.ย. 2563</c:v>
                </c:pt>
                <c:pt idx="9">
                  <c:v> ก.ค. 2563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12</c:v>
                </c:pt>
                <c:pt idx="1">
                  <c:v>26</c:v>
                </c:pt>
                <c:pt idx="2">
                  <c:v>12</c:v>
                </c:pt>
                <c:pt idx="3">
                  <c:v>8</c:v>
                </c:pt>
                <c:pt idx="4">
                  <c:v>13</c:v>
                </c:pt>
                <c:pt idx="5">
                  <c:v>9</c:v>
                </c:pt>
                <c:pt idx="6">
                  <c:v>6</c:v>
                </c:pt>
                <c:pt idx="7">
                  <c:v>8</c:v>
                </c:pt>
                <c:pt idx="8">
                  <c:v>14</c:v>
                </c:pt>
                <c:pt idx="9">
                  <c:v>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975-4FA1-A51B-CE1935600B5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35295232"/>
        <c:axId val="35296768"/>
      </c:lineChart>
      <c:catAx>
        <c:axId val="35295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defRPr>
            </a:pPr>
            <a:endParaRPr lang="th-TH"/>
          </a:p>
        </c:txPr>
        <c:crossAx val="35296768"/>
        <c:crosses val="autoZero"/>
        <c:auto val="1"/>
        <c:lblAlgn val="ctr"/>
        <c:lblOffset val="100"/>
        <c:noMultiLvlLbl val="0"/>
      </c:catAx>
      <c:valAx>
        <c:axId val="35296768"/>
        <c:scaling>
          <c:orientation val="minMax"/>
          <c:max val="140"/>
          <c:min val="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3529523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5947555497466986E-3"/>
          <c:y val="0.82539027541044785"/>
          <c:w val="0.99140526217539038"/>
          <c:h val="0.174609724589552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TH Sarabun New" panose="020B0500040200020003" pitchFamily="34" charset="-34"/>
              <a:ea typeface="+mn-ea"/>
              <a:cs typeface="TH Sarabun New" panose="020B0500040200020003" pitchFamily="34" charset="-34"/>
            </a:defRPr>
          </a:pPr>
          <a:endParaRPr lang="th-T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>
          <a:lumMod val="50000"/>
          <a:lumOff val="50000"/>
          <a:alpha val="96000"/>
        </a:schemeClr>
      </a:solidFill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120881-1AD2-461B-A46C-E9AEB32B04DF}" type="datetimeFigureOut">
              <a:rPr lang="th-TH" smtClean="0"/>
              <a:pPr/>
              <a:t>24/08/63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845209-F7F9-4603-8276-6D28735CC04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9566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B1D81E17-4D05-420A-9421-1E57B0309B6A}" type="datetimeFigureOut">
              <a:rPr lang="th-TH" smtClean="0"/>
              <a:pPr/>
              <a:t>24/08/63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50888"/>
            <a:ext cx="66786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11D08E11-9C34-4E2A-9234-0E615F1FFCD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2318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D08E11-9C34-4E2A-9234-0E615F1FFCDA}" type="slidenum">
              <a:rPr lang="th-TH" smtClean="0"/>
              <a:pPr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88797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24/08/63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8367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24/08/63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4887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24/08/63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5333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24/08/63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00742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24/08/63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1198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24/08/63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69470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24/08/63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39037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24/08/63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1153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24/08/63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5463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24/08/63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05147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24/08/63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17718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24/08/63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0527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870934"/>
            <a:ext cx="1219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4000" b="1" dirty="0">
                <a:solidFill>
                  <a:srgbClr val="0066CC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การติดตามผลการดำเนินงานป้องกันและลดอุบัติเหตุทางถนน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4000" b="1" dirty="0">
                <a:solidFill>
                  <a:srgbClr val="0066CC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ตามแผนปฏิบัติการป้องกันและลดอุบัติเหตุทางถนน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4000" b="1" dirty="0">
                <a:solidFill>
                  <a:srgbClr val="0066CC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จังหวัดลำพูน พ.ศ.2563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6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ประจำเดือน สิงหาคม 2563</a:t>
            </a:r>
            <a:endParaRPr lang="en-US" altLang="en-US" sz="40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Rectangle 11">
            <a:extLst>
              <a:ext uri="{FF2B5EF4-FFF2-40B4-BE49-F238E27FC236}">
                <a16:creationId xmlns:a16="http://schemas.microsoft.com/office/drawing/2014/main" id="{9F9B52EA-C497-4C18-A2F0-42E3B85EBDF1}"/>
              </a:ext>
            </a:extLst>
          </p:cNvPr>
          <p:cNvSpPr/>
          <p:nvPr/>
        </p:nvSpPr>
        <p:spPr>
          <a:xfrm>
            <a:off x="0" y="6361601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55D7AA46-941A-45D6-A316-3ED295514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771299"/>
            <a:ext cx="1181840" cy="1684750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B9D8046B-94EB-4C5C-8EE3-96866DE7B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771299"/>
            <a:ext cx="1684750" cy="168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257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69E1D152-9B82-4366-85DA-0676567FFC37}"/>
              </a:ext>
            </a:extLst>
          </p:cNvPr>
          <p:cNvSpPr txBox="1"/>
          <p:nvPr/>
        </p:nvSpPr>
        <p:spPr>
          <a:xfrm>
            <a:off x="335360" y="188640"/>
            <a:ext cx="11665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ด้านการบังคับใช้กฎหมาย/กวดขันวินัยจราจร</a:t>
            </a: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10A4C2B5-9380-40AE-90BE-C5C23DF74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49" y="722313"/>
            <a:ext cx="12052523" cy="393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607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33FD8C25-6345-4679-A8DE-5E2CB10EA802}"/>
              </a:ext>
            </a:extLst>
          </p:cNvPr>
          <p:cNvSpPr txBox="1"/>
          <p:nvPr/>
        </p:nvSpPr>
        <p:spPr>
          <a:xfrm>
            <a:off x="263352" y="159023"/>
            <a:ext cx="8521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มาตรการการปลูกจิตสำนึก/สร้างวัฒนธรรมความปลอดภัยในการขับขี่</a:t>
            </a:r>
          </a:p>
        </p:txBody>
      </p:sp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349595E0-C177-4AB5-AB50-D2D8A222B666}"/>
              </a:ext>
            </a:extLst>
          </p:cNvPr>
          <p:cNvSpPr txBox="1"/>
          <p:nvPr/>
        </p:nvSpPr>
        <p:spPr>
          <a:xfrm>
            <a:off x="119336" y="4665330"/>
            <a:ext cx="94949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หมายเหตุ   การดำเนินกิจกรรมตัวชี้วัดในมาตรการข้อ 1.1 การดำเนินการมาตรการองค์กร สถานที่ราชการทุกแห่งในจังหวัดลำพูน นั้น </a:t>
            </a:r>
          </a:p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ต้องดำเนินกิจกรรม จากกิจกรรม ก ไป กิจกรรม ข และไป กิจกรรม ค ตามลำดับ</a:t>
            </a: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584B1DBA-0FC8-48EB-A7BD-A08F6C84FDD5}"/>
              </a:ext>
            </a:extLst>
          </p:cNvPr>
          <p:cNvSpPr txBox="1"/>
          <p:nvPr/>
        </p:nvSpPr>
        <p:spPr>
          <a:xfrm>
            <a:off x="8544272" y="2204864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h-TH" dirty="0"/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0D197AC3-917B-4963-8DBC-7DE6F66B6E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680009"/>
            <a:ext cx="12036224" cy="2244935"/>
          </a:xfrm>
          <a:prstGeom prst="rect">
            <a:avLst/>
          </a:prstGeom>
        </p:spPr>
      </p:pic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59ACCB89-CA2C-48ED-8076-E4BAE232C543}"/>
              </a:ext>
            </a:extLst>
          </p:cNvPr>
          <p:cNvSpPr txBox="1"/>
          <p:nvPr/>
        </p:nvSpPr>
        <p:spPr>
          <a:xfrm>
            <a:off x="263962" y="2984265"/>
            <a:ext cx="116761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ก. มีการประชุมและกำหนดมาตรการแนวทางปฏิบัติ ประกาศใช้มาตรการองค์กร และประชาสัมพันธ์มาตรการองค์กรให้ผู้เกี่ยวข้องและประชาชนทราบทุกรูปแบบ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ข. หน่วยงานราชการมีการเข้มงวด กวดขัน ผู้ไม่ปฏิบัติตามมาตรการองค์กร ทั้งบุคลากรที่มาทำงาน และประชาชนที่มาติดต่อราชการ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ค. บุคลากรและประชาชนที่มาติดต่อราชการ ปฏิบัติตามประกาศมาตรการองค์กร 100 % อย่างยั่งยืน</a:t>
            </a:r>
          </a:p>
        </p:txBody>
      </p:sp>
    </p:spTree>
    <p:extLst>
      <p:ext uri="{BB962C8B-B14F-4D97-AF65-F5344CB8AC3E}">
        <p14:creationId xmlns:p14="http://schemas.microsoft.com/office/powerpoint/2010/main" val="2782169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09A3D5CC-F469-472C-B944-4F12777427A7}"/>
              </a:ext>
            </a:extLst>
          </p:cNvPr>
          <p:cNvSpPr txBox="1"/>
          <p:nvPr/>
        </p:nvSpPr>
        <p:spPr>
          <a:xfrm>
            <a:off x="263352" y="159023"/>
            <a:ext cx="8521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มาตรการการปลูกจิตสำนึก/สร้างวัฒนธรรมความปลอดภัยในการขับขี่ (ต่อ)</a:t>
            </a:r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EC94B66B-8AB7-4A2E-A082-EB4FBE7C7A66}"/>
              </a:ext>
            </a:extLst>
          </p:cNvPr>
          <p:cNvSpPr txBox="1"/>
          <p:nvPr/>
        </p:nvSpPr>
        <p:spPr>
          <a:xfrm>
            <a:off x="191344" y="6197242"/>
            <a:ext cx="10027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หมายเหตุ     การดำเนินกิจกรรมตัวชี้วัดในมาตรการข้อ 1.2 การดำเนินโครงการในสถานศึกษา สามารถดำเนินกิจกรรมข้อใดก่อน หรือหลังก็ได้</a:t>
            </a:r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779E1E58-5C21-4D91-AE80-070939799929}"/>
              </a:ext>
            </a:extLst>
          </p:cNvPr>
          <p:cNvSpPr txBox="1"/>
          <p:nvPr/>
        </p:nvSpPr>
        <p:spPr>
          <a:xfrm>
            <a:off x="375252" y="3928988"/>
            <a:ext cx="1184142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1. อบรม เน้นย้ำ สร้างกติการ่วมกัน เกี่ยวกับการขับขี่รถบนท้องถนนให้มีความปลอดภัย ผ่านเสียงตามสายอย่างน้อยสัปดาห์ละ 1 ครั้ง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2. สร้างความตระหนัก ความรู้ ความเข้าใจ เกี่ยวกับความปลอดภัยทางถนนให้แก่นักเรียนและผู้ปกครอง ในการสวมหมวกนิรภัย และการขับขี่รถจักรยานยนต์ 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เช่น จัดทำป้าย  เอกสารแผ่นพับ เสียงตามสาย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3. จัดกิจกรรมเสริมหลักสูตรในทุกระดับชั้น โดยบรรจุ เรื่อง “วินัยจราจร” หรือ “ความปลอดภัยทางถนน” ไว้ในการเรียนการสอน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4. มีมาตรการกำกับ สำหรับผู้ไม่ปฏิบัติตามกฎจราจร ดังนี้ 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(1) ว่ากล่าวตักเตือน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(2) ไม่ให้นำรถจักรยานยนต์เข้ามาจอดในบริเวณโรงเรียน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(3) หักคะแนนความประพฤติ</a:t>
            </a:r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2E4B880E-E71D-4E80-9607-EB58EA5518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68" y="551039"/>
            <a:ext cx="12000096" cy="331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1338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71E88D37-91FE-43F6-B7BC-FDDEE814BF2A}"/>
              </a:ext>
            </a:extLst>
          </p:cNvPr>
          <p:cNvSpPr txBox="1"/>
          <p:nvPr/>
        </p:nvSpPr>
        <p:spPr>
          <a:xfrm>
            <a:off x="263352" y="-27384"/>
            <a:ext cx="8521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มาตรการการปลูกจิตสำนึก/สร้างวัฒนธรรมความปลอดภัยในการขับขี่ (ต่อ)</a:t>
            </a:r>
          </a:p>
        </p:txBody>
      </p:sp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1381D140-5FED-4F0B-9677-CE407B2A2B62}"/>
              </a:ext>
            </a:extLst>
          </p:cNvPr>
          <p:cNvSpPr txBox="1"/>
          <p:nvPr/>
        </p:nvSpPr>
        <p:spPr>
          <a:xfrm>
            <a:off x="119336" y="6177498"/>
            <a:ext cx="116557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หมายเหตุ การดำเนินกิจกรรมตัวชี้วัดในมาตรการข้อ 1.3 โครงการสถานประกอบกิจการ และ มาตรการข้อ 2 การตั้งด่านชุมชนอัจฉริยะ หมุนเวียนครบทุกหมู่บ้าน นั้น </a:t>
            </a:r>
          </a:p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ต้องดำเนินกิจกรรม จากกิจกรรม ก ไป กิจกรรม ข และไป กิจกรรม ค .........ตามลำดับ</a:t>
            </a: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2D3B5871-D81F-4BD2-B733-3395640E6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404664"/>
            <a:ext cx="11848758" cy="1442187"/>
          </a:xfrm>
          <a:prstGeom prst="rect">
            <a:avLst/>
          </a:prstGeom>
        </p:spPr>
      </p:pic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60C8BA04-6C34-4307-A0DF-6843E2E90F57}"/>
              </a:ext>
            </a:extLst>
          </p:cNvPr>
          <p:cNvSpPr txBox="1"/>
          <p:nvPr/>
        </p:nvSpPr>
        <p:spPr>
          <a:xfrm>
            <a:off x="119336" y="1826821"/>
            <a:ext cx="120726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6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ก.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มีการประชุมและกำหนดมาตรการแนวทางปฏิบัติ ประกาศใช้มาตรการองค์กร และประชาสัมพันธ์มาตรการองค์กรให้ผู้เกี่ยวข้องทราบทุกรูปแบบ    </a:t>
            </a:r>
            <a:r>
              <a:rPr lang="th-TH" sz="16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ข. 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สถานประกอบการมีการเข้มงวด กวดขัน ผู้ไม่ปฏิบัติตามมาตรการองค์กร </a:t>
            </a:r>
          </a:p>
          <a:p>
            <a:r>
              <a:rPr lang="th-TH" sz="16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ค. 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บุคลากรและประชาชนที่มาติดต่อสถานประกอบการ ปฏิบัติตามประกาศมาตรการองค์กร 100 % อย่างยั่งยืน       </a:t>
            </a:r>
            <a:r>
              <a:rPr lang="th-TH" sz="16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ง. 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สถานประกอบการผ่านการตรวจประเมิน การดำเนินกิจกรรมมาตรการองค์กรในสถานประกอบการ</a:t>
            </a:r>
          </a:p>
        </p:txBody>
      </p:sp>
      <p:sp>
        <p:nvSpPr>
          <p:cNvPr id="13" name="กล่องข้อความ 12">
            <a:extLst>
              <a:ext uri="{FF2B5EF4-FFF2-40B4-BE49-F238E27FC236}">
                <a16:creationId xmlns:a16="http://schemas.microsoft.com/office/drawing/2014/main" id="{FBAA34CA-67CF-43B9-B337-397CA222CE04}"/>
              </a:ext>
            </a:extLst>
          </p:cNvPr>
          <p:cNvSpPr txBox="1"/>
          <p:nvPr/>
        </p:nvSpPr>
        <p:spPr>
          <a:xfrm>
            <a:off x="263352" y="5373216"/>
            <a:ext cx="118487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6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ก.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ประชุมคณะกรรมการหมู่บ้าน เพื่อกำหนดแนวทางการดำเนินงานด่านชุมชน และมาตรการชุมชน พร้อมทั้งเจ้าหน้าที่ได้รับการอบรมในหน้าที่ที่เกี่ยวข้อง    </a:t>
            </a:r>
            <a:r>
              <a:rPr lang="th-TH" sz="16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ข. 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จัดตั้งด่านชุมชน โดยใช้ทรัพยากรที่มีอยู่ในชุมชน </a:t>
            </a:r>
          </a:p>
          <a:p>
            <a:r>
              <a:rPr lang="th-TH" sz="16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ค.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องค์กรปกครองส่วนท้องถิ่น สนับสนุนอุปกรณ์ปฏิบัติงานด่านชุมชน เช่น กระบองไฟ เสื้อสะท้อนแสง กรวยยาง     </a:t>
            </a:r>
            <a:r>
              <a:rPr lang="th-TH" sz="16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ง. 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ด่านชุมชนมีการจัดเก็บข้อมูลสถิติการเรียกตรวจ ข้อมูลการปฏิบัติงาน อุบัติเหตุทางถนนในพื้นที่ </a:t>
            </a:r>
            <a:b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จัดทำเป็นข้อมูลสารสนเทศ โดยสามารถเข้าถึงข้อมูลผ่าน</a:t>
            </a:r>
            <a:r>
              <a:rPr lang="th-TH" sz="16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แอปพลิเคชั่น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ไลน์    </a:t>
            </a:r>
            <a:r>
              <a:rPr lang="th-TH" sz="16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จ. 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เชื่อมโยงข้อมูลการปฏิบัติงานผ่านระบบออนไลน์ กับหน่วยงานที่เกี่ยวข้อง เช่น ตำรวจ หน่วยกู้ชีพ เพื่อเพิ่มประสิทธิและคุณภาพของด่านชุมชน</a:t>
            </a:r>
          </a:p>
        </p:txBody>
      </p:sp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98E95267-42F5-44E3-94E8-0F0ADBC351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431317"/>
            <a:ext cx="11848758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026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C6F99A3F-1A93-4118-AD40-2A6DB4C571A5}"/>
              </a:ext>
            </a:extLst>
          </p:cNvPr>
          <p:cNvSpPr txBox="1"/>
          <p:nvPr/>
        </p:nvSpPr>
        <p:spPr>
          <a:xfrm>
            <a:off x="263352" y="159023"/>
            <a:ext cx="8521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มาตรการการปลูกจิตสำนึก/สร้างวัฒนธรรมความปลอดภัยในการขับขี่ (ต่อ)</a:t>
            </a:r>
          </a:p>
        </p:txBody>
      </p:sp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411DB6C0-43FC-41AB-A4A7-A0CC20A9D7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9" y="764704"/>
            <a:ext cx="12041715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769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617B45B6-6DE8-4D87-AD7B-362D8342CDEE}"/>
              </a:ext>
            </a:extLst>
          </p:cNvPr>
          <p:cNvSpPr txBox="1"/>
          <p:nvPr/>
        </p:nvSpPr>
        <p:spPr>
          <a:xfrm>
            <a:off x="263352" y="260648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4. มาตรการด้านวิศวกรรมจราจร/ สิ่งแวดล้อม</a:t>
            </a:r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5E76EE6C-0214-4E38-BD23-F11E2EF4B9D4}"/>
              </a:ext>
            </a:extLst>
          </p:cNvPr>
          <p:cNvSpPr txBox="1"/>
          <p:nvPr/>
        </p:nvSpPr>
        <p:spPr>
          <a:xfrm>
            <a:off x="119336" y="4737338"/>
            <a:ext cx="8951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หมายเหตุ   การดำเนินกิจกรรมตัวชี้วัดในมาตรการข้อ 1 โครงการแก้ไขจุดเสี่ยง จุดอันตราย ให้มีความปลอดภัยต่อการขับขี่ นั้น </a:t>
            </a:r>
          </a:p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ต้องดำเนินกิจกรรม จากกิจกรรม ก ไป กิจกรรม ข และไป กิจกรรม ค ........ตามลำดับ</a:t>
            </a:r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F28FA0F2-D0BD-4D06-8784-050D4CD2718B}"/>
              </a:ext>
            </a:extLst>
          </p:cNvPr>
          <p:cNvSpPr txBox="1"/>
          <p:nvPr/>
        </p:nvSpPr>
        <p:spPr>
          <a:xfrm>
            <a:off x="263351" y="3140968"/>
            <a:ext cx="1189270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ก. สำรวจจุดเสี่ยง วิเคราะห์ความเสี่ยงและแนวทางแก้ไขบนถนนในความรับผิดชอบ 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ข. ดำเนินการแก้ไขจุดเสี่ยงเบื้องต้น บนถนนในความรับผิดชอบ 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ค. จัดทำแผนงาน โครงการ งบประมาณในการปรับปรุงแก้ไขจุดเสี่ยงบนถนนที่รับผิดชอบ / ปรับแผนงบประมาณของหน่วยงานเพื่อแก้ไขจุดเสี่ยง 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ง. ได้รับงบประมาณสนับสนุนตามแผนงาน / โครงการ ที่เสนอ       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จ. ดำเนินการแก้ไขจุดเสี่ยงบนถนนที่รับผิดชอบให้มีความปลอดภัยตามหลักวิศวกรรมจราจร 100 % </a:t>
            </a: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44A755F3-BE8E-40CC-BF83-50C43FB84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02" y="755744"/>
            <a:ext cx="11936596" cy="2299613"/>
          </a:xfrm>
          <a:prstGeom prst="rect">
            <a:avLst/>
          </a:prstGeom>
        </p:spPr>
      </p:pic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FE459622-0718-4CAA-A821-4D25AF589AFA}"/>
              </a:ext>
            </a:extLst>
          </p:cNvPr>
          <p:cNvSpPr txBox="1"/>
          <p:nvPr/>
        </p:nvSpPr>
        <p:spPr>
          <a:xfrm>
            <a:off x="581188" y="1972850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(จำนวนจุดเสี่ยง)</a:t>
            </a:r>
          </a:p>
        </p:txBody>
      </p:sp>
    </p:spTree>
    <p:extLst>
      <p:ext uri="{BB962C8B-B14F-4D97-AF65-F5344CB8AC3E}">
        <p14:creationId xmlns:p14="http://schemas.microsoft.com/office/powerpoint/2010/main" val="5979412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809D555C-6709-4B73-89C0-C00F5664E0CA}"/>
              </a:ext>
            </a:extLst>
          </p:cNvPr>
          <p:cNvSpPr txBox="1"/>
          <p:nvPr/>
        </p:nvSpPr>
        <p:spPr>
          <a:xfrm>
            <a:off x="263352" y="260648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4. มาตรการด้านวิศวกรรมจราจร/ สิ่งแวดล้อม (ต่อ)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CF9A0B3-974A-4A07-8D47-04360CB5D4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804872"/>
            <a:ext cx="11796756" cy="2336096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AE01271A-D672-48D4-BA2F-AC290C9B54EA}"/>
              </a:ext>
            </a:extLst>
          </p:cNvPr>
          <p:cNvSpPr txBox="1"/>
          <p:nvPr/>
        </p:nvSpPr>
        <p:spPr>
          <a:xfrm>
            <a:off x="119336" y="3329697"/>
            <a:ext cx="1179675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ก. สำรวจจุดเสี่ยงการเกิดอุบัติเหตุจัดตัดทางรถไฟ ที่ไม่มีเครื่องหมายเตือน ป้องกัน 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ข. ประสานการรถไฟเพื่อร่วมออกแบบ เครื่องหมาย/เครื่องป้องกันการเกิดอุบัติเหตุบริเวณจุดตัดทางรถไฟ        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ค. ดำเนินการจัดทำเครื่องหมาย/เครื่องป้องกันการเกิดอุบัติเหตุบริเวณจุดตัดทางรถไฟให้มีความปลอดภัยในเบื้องต้น   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ง. จัดทำแผนงานโครงการ งบประมาณ / ปรับแผนงบประมาณของหน่วยงานเพื่อแก้ไขจุดเสี่ยง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จ. ดำเนินการจัดทำเครื่องหมาย/เครื่องป้องกันการเกิดอุบัติเหตุบริเวณจุดตัดทางรถไฟให้มีความปลอดภัยใน 100 % (กรณีมีการของบประมาณ/ปรับแผนงบประมาณ)</a:t>
            </a:r>
          </a:p>
        </p:txBody>
      </p:sp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id="{09D4805F-AC4D-4DE4-A93D-1C0ACFBC805A}"/>
              </a:ext>
            </a:extLst>
          </p:cNvPr>
          <p:cNvSpPr txBox="1"/>
          <p:nvPr/>
        </p:nvSpPr>
        <p:spPr>
          <a:xfrm>
            <a:off x="119336" y="1976855"/>
            <a:ext cx="1612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(จำนวนจุดตัดทางรถไฟ)</a:t>
            </a:r>
          </a:p>
        </p:txBody>
      </p:sp>
    </p:spTree>
    <p:extLst>
      <p:ext uri="{BB962C8B-B14F-4D97-AF65-F5344CB8AC3E}">
        <p14:creationId xmlns:p14="http://schemas.microsoft.com/office/powerpoint/2010/main" val="22183845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1E964A15-A65A-46F4-9110-C46E5BD9195C}"/>
              </a:ext>
            </a:extLst>
          </p:cNvPr>
          <p:cNvSpPr txBox="1"/>
          <p:nvPr/>
        </p:nvSpPr>
        <p:spPr>
          <a:xfrm>
            <a:off x="479376" y="260648"/>
            <a:ext cx="114492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5. มาตรการตอบโต้การปฏิบัติงานด้านการช่วยเหลือผู้บาดเจ็บจากอุบัติเหตุ และระบบการแพทย์ฉุกเฉิน</a:t>
            </a:r>
          </a:p>
        </p:txBody>
      </p:sp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D147FB04-F5FF-4A46-A2F8-919DF2DF323F}"/>
              </a:ext>
            </a:extLst>
          </p:cNvPr>
          <p:cNvSpPr txBox="1"/>
          <p:nvPr/>
        </p:nvSpPr>
        <p:spPr>
          <a:xfrm>
            <a:off x="191344" y="6125234"/>
            <a:ext cx="114874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หมายเหตุ     การดำเนินกิจกรรมตัวชี้วัดในมาตรการข้อ 1 การฝึกอบรมเพื่อพัฒนาบุคลากร ที่ปฏิบัติงาน ด้านการช่วยเหลือ (กู้ภัย) /ระบบการแพทย์ฉุกเฉิน (กู้ชีพ) </a:t>
            </a:r>
          </a:p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และมีการจัดระบบการปฏิบัติงานด้านการช่วยเหลือผู้ประสบอุบัติเหตุ (</a:t>
            </a:r>
            <a:r>
              <a:rPr lang="en-US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EMS)</a:t>
            </a:r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สามารถดำเนินกิจกรรมข้อใดก่อน หรือหลังก็ได้</a:t>
            </a:r>
          </a:p>
        </p:txBody>
      </p:sp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A622F6AC-B148-4C8B-BD35-6CA69C8314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795813"/>
            <a:ext cx="12013598" cy="2057123"/>
          </a:xfrm>
          <a:prstGeom prst="rect">
            <a:avLst/>
          </a:prstGeom>
        </p:spPr>
      </p:pic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66CF2494-695D-4BAF-8E5F-EEF978B4C25A}"/>
              </a:ext>
            </a:extLst>
          </p:cNvPr>
          <p:cNvSpPr txBox="1"/>
          <p:nvPr/>
        </p:nvSpPr>
        <p:spPr>
          <a:xfrm>
            <a:off x="119336" y="2897649"/>
            <a:ext cx="11953328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7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1. มีการสำรวจและจัดทำฐานข้อมูลเจ้าหน้าที่ปฏิบัติงานด้านการแพทย์ฉุกเฉิน/ฐานข้อมูลเครื่องมือ เครื่องมือ อุปกรณ์ด้านการช่วยเหลือผู้ประสบภัย</a:t>
            </a:r>
          </a:p>
          <a:p>
            <a:r>
              <a:rPr lang="th-TH" sz="17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2. มีการฝึกอบรมการปฏิบัติงานด้านการช่วยเหลือและระบบ First </a:t>
            </a:r>
            <a:r>
              <a:rPr lang="th-TH" sz="17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Responder</a:t>
            </a:r>
            <a:r>
              <a:rPr lang="th-TH" sz="17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17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curriculum</a:t>
            </a:r>
            <a:r>
              <a:rPr lang="th-TH" sz="17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(FR) ตามหลักสูตรของกระทรวงสาธารณสุข อย่างน้อยปีละ 1 ครั้ง </a:t>
            </a:r>
          </a:p>
          <a:p>
            <a:r>
              <a:rPr lang="th-TH" sz="17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3. ซ้อมแผนด้านการช่วยเหลือผู้ประสบอุบัติเหตุ อย่างน้อยปีละ 1 ครั้ง</a:t>
            </a:r>
          </a:p>
          <a:p>
            <a:r>
              <a:rPr lang="th-TH" sz="17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4. ระบบปฏิบัติงานด้านการช่วยเหลือผู้ประสบอุบัติเหตุ (EMS) สามารถนำส่งผู้บาดเจ็บได้ภายใน 10 นาที นับจากรับแจ้งเหตุ</a:t>
            </a:r>
          </a:p>
          <a:p>
            <a:r>
              <a:rPr lang="th-TH" sz="17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5. รายงานผลการปฏิบัติงานด้านการช่วยเหลือผู้ประสบเหตุ(EMS) ให้ </a:t>
            </a:r>
            <a:r>
              <a:rPr lang="th-TH" sz="1700" dirty="0" err="1">
                <a:latin typeface="TH SarabunIT๙" panose="020B0500040200020003" pitchFamily="34" charset="-34"/>
                <a:cs typeface="TH SarabunIT๙" panose="020B0500040200020003" pitchFamily="34" charset="-34"/>
              </a:rPr>
              <a:t>ศป</a:t>
            </a:r>
            <a:r>
              <a:rPr lang="th-TH" sz="17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ถ.จังหวัด อย่างน้อยเดือนละ 1 ครั้ง</a:t>
            </a: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9C2A8819-B46E-476B-BBFC-28B696F9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4397983"/>
            <a:ext cx="11999436" cy="1551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01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91260"/>
            <a:ext cx="121920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sz="32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แผนปฏิบัติการป้องกันและลดอุบัติเหตุทางถนนจังหวัดลำพูน พ.ศ.2563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Times New Roman" pitchFamily="18" charset="0"/>
                <a:cs typeface="TH SarabunPSK" panose="020B0500040200020003" pitchFamily="34" charset="-34"/>
              </a:rPr>
              <a:t>สถิติการเกิดอุบัติเหตุทางถนนจังหวัดลำพูน ปี </a:t>
            </a: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Times New Roman" pitchFamily="18" charset="0"/>
                <a:cs typeface="TH SarabunPSK" panose="020B0500040200020003" pitchFamily="34" charset="-34"/>
              </a:rPr>
              <a:t>พ.ศ.2562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Times New Roman" pitchFamily="18" charset="0"/>
                <a:cs typeface="TH SarabunPSK" panose="020B0500040200020003" pitchFamily="34" charset="-34"/>
              </a:rPr>
              <a:t>เป้าหมายการดำเนินงาน ปี </a:t>
            </a: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Times New Roman" pitchFamily="18" charset="0"/>
                <a:cs typeface="TH SarabunPSK" panose="020B0500040200020003" pitchFamily="34" charset="-34"/>
              </a:rPr>
              <a:t>พ.ศ.2563 </a:t>
            </a:r>
            <a:endParaRPr kumimoji="0" lang="th-TH" altLang="en-US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DC62E583-D2AC-47E3-82B6-9C00EA085E3C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graphicFrame>
        <p:nvGraphicFramePr>
          <p:cNvPr id="12" name="ตาราง 11">
            <a:extLst>
              <a:ext uri="{FF2B5EF4-FFF2-40B4-BE49-F238E27FC236}">
                <a16:creationId xmlns:a16="http://schemas.microsoft.com/office/drawing/2014/main" id="{D565E701-AA78-4A4D-AB15-664D465C82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710182"/>
              </p:ext>
            </p:extLst>
          </p:nvPr>
        </p:nvGraphicFramePr>
        <p:xfrm>
          <a:off x="76278" y="2151460"/>
          <a:ext cx="12039443" cy="3267075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730750">
                  <a:extLst>
                    <a:ext uri="{9D8B030D-6E8A-4147-A177-3AD203B41FA5}">
                      <a16:colId xmlns:a16="http://schemas.microsoft.com/office/drawing/2014/main" val="2556090829"/>
                    </a:ext>
                  </a:extLst>
                </a:gridCol>
                <a:gridCol w="869950">
                  <a:extLst>
                    <a:ext uri="{9D8B030D-6E8A-4147-A177-3AD203B41FA5}">
                      <a16:colId xmlns:a16="http://schemas.microsoft.com/office/drawing/2014/main" val="4280430507"/>
                    </a:ext>
                  </a:extLst>
                </a:gridCol>
                <a:gridCol w="1000527">
                  <a:extLst>
                    <a:ext uri="{9D8B030D-6E8A-4147-A177-3AD203B41FA5}">
                      <a16:colId xmlns:a16="http://schemas.microsoft.com/office/drawing/2014/main" val="2098505265"/>
                    </a:ext>
                  </a:extLst>
                </a:gridCol>
                <a:gridCol w="1546225">
                  <a:extLst>
                    <a:ext uri="{9D8B030D-6E8A-4147-A177-3AD203B41FA5}">
                      <a16:colId xmlns:a16="http://schemas.microsoft.com/office/drawing/2014/main" val="1342499173"/>
                    </a:ext>
                  </a:extLst>
                </a:gridCol>
                <a:gridCol w="297840">
                  <a:extLst>
                    <a:ext uri="{9D8B030D-6E8A-4147-A177-3AD203B41FA5}">
                      <a16:colId xmlns:a16="http://schemas.microsoft.com/office/drawing/2014/main" val="3404943453"/>
                    </a:ext>
                  </a:extLst>
                </a:gridCol>
                <a:gridCol w="893519">
                  <a:extLst>
                    <a:ext uri="{9D8B030D-6E8A-4147-A177-3AD203B41FA5}">
                      <a16:colId xmlns:a16="http://schemas.microsoft.com/office/drawing/2014/main" val="716548310"/>
                    </a:ext>
                  </a:extLst>
                </a:gridCol>
                <a:gridCol w="1003329">
                  <a:extLst>
                    <a:ext uri="{9D8B030D-6E8A-4147-A177-3AD203B41FA5}">
                      <a16:colId xmlns:a16="http://schemas.microsoft.com/office/drawing/2014/main" val="188867089"/>
                    </a:ext>
                  </a:extLst>
                </a:gridCol>
                <a:gridCol w="1697303">
                  <a:extLst>
                    <a:ext uri="{9D8B030D-6E8A-4147-A177-3AD203B41FA5}">
                      <a16:colId xmlns:a16="http://schemas.microsoft.com/office/drawing/2014/main" val="1292913538"/>
                    </a:ext>
                  </a:extLst>
                </a:gridCol>
              </a:tblGrid>
              <a:tr h="26644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36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2562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9135132"/>
                  </a:ext>
                </a:extLst>
              </a:tr>
              <a:tr h="2667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จำนวนที่เกิดขึ้น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อัตราเพิ่ม/ลดลง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จำนวนที่เกิดขึ้น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อัตราเพิ่ม/ลดลง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32712549"/>
                  </a:ext>
                </a:extLst>
              </a:tr>
              <a:tr h="266700"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100" b="1" u="none" strike="noStrik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1.จำนวนการเกิดอุบัติเหตุ (ครั้ง) (เป้าหมายลดลง ร้อยละ 5 )</a:t>
                      </a:r>
                      <a:endParaRPr lang="th-TH" sz="2100" b="1" i="0" u="none" strike="noStrike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434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443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เพิ่มขึ้น ร้อยละ 2.03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420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334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ลดลง ร้อยละ 20.48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49631914"/>
                  </a:ext>
                </a:extLst>
              </a:tr>
              <a:tr h="2667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8420317"/>
                  </a:ext>
                </a:extLst>
              </a:tr>
              <a:tr h="266700"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100" b="1" u="none" strike="noStrik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2.จำนวนผู้บาดเจ็บ (คน) (เป้าหมายลดลง ร้อยละ 5 )</a:t>
                      </a:r>
                      <a:endParaRPr lang="th-TH" sz="2100" b="1" i="0" u="none" strike="noStrike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401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365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ลดลง ร้อยละ 9.8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346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316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ลดลง ร้อยละ 8.68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71564880"/>
                  </a:ext>
                </a:extLst>
              </a:tr>
              <a:tr h="2667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8002943"/>
                  </a:ext>
                </a:extLst>
              </a:tr>
              <a:tr h="266700"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100" b="1" u="none" strike="noStrik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3.จำนวนผู้เสียชีวิต (คน) ( ร้อยละ 24 ต่อ แสนประชากร 2562 )    </a:t>
                      </a:r>
                      <a:br>
                        <a:rPr lang="th-TH" sz="2100" b="1" u="none" strike="noStrik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100" b="1" u="none" strike="noStrik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                       ( ร้อยละ 21 ต่อ แสนประชากร 2563 )</a:t>
                      </a:r>
                      <a:endParaRPr lang="th-TH" sz="2100" b="1" i="0" u="none" strike="noStrike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เพิ่มขึ้น </a:t>
                      </a:r>
                    </a:p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ร้อยละ 5.42 </a:t>
                      </a:r>
                    </a:p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ต่อแสนประชากร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125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เพิ่มขึ้น</a:t>
                      </a:r>
                    </a:p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ร้อยละ 9.84 </a:t>
                      </a:r>
                    </a:p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ต่อแสนประชากร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4210618"/>
                  </a:ext>
                </a:extLst>
              </a:tr>
              <a:tr h="2667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132903"/>
                  </a:ext>
                </a:extLst>
              </a:tr>
            </a:tbl>
          </a:graphicData>
        </a:graphic>
      </p:graphicFrame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73979745-EB08-471B-93D2-17CBB52B28F4}"/>
              </a:ext>
            </a:extLst>
          </p:cNvPr>
          <p:cNvSpPr/>
          <p:nvPr/>
        </p:nvSpPr>
        <p:spPr>
          <a:xfrm>
            <a:off x="4778907" y="2154011"/>
            <a:ext cx="3476819" cy="3264524"/>
          </a:xfrm>
          <a:prstGeom prst="rect">
            <a:avLst/>
          </a:prstGeom>
          <a:noFill/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C8D210F0-9CE8-4D69-BB94-3AB600DE0215}"/>
              </a:ext>
            </a:extLst>
          </p:cNvPr>
          <p:cNvSpPr/>
          <p:nvPr/>
        </p:nvSpPr>
        <p:spPr>
          <a:xfrm>
            <a:off x="8473440" y="2151459"/>
            <a:ext cx="3642281" cy="3264523"/>
          </a:xfrm>
          <a:prstGeom prst="rect">
            <a:avLst/>
          </a:prstGeom>
          <a:noFill/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82187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B696AB2E-D3FD-4C52-B6C6-75923101D8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7844"/>
            <a:ext cx="12192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สถิติสะสมการเกิดอุบัติเหตุ ผู้บาดเจ็บ และผู้เสียชีวิตทางถนนจังหวัดลำพูน ปีงบประมาณ 2563</a:t>
            </a:r>
          </a:p>
          <a:p>
            <a:pPr lvl="0" algn="ctr" eaLnBrk="0" hangingPunct="0"/>
            <a:r>
              <a:rPr lang="th-TH" alt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เดือนตุลาคม 2562 - กรกฎาคม พ.ศ.2563 (10 เดือน)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18C69622-8F00-4DF7-8D63-EF10358A9648}"/>
              </a:ext>
            </a:extLst>
          </p:cNvPr>
          <p:cNvSpPr/>
          <p:nvPr/>
        </p:nvSpPr>
        <p:spPr>
          <a:xfrm>
            <a:off x="848316" y="1063492"/>
            <a:ext cx="10573746" cy="662874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th-TH" sz="3600" b="1" u="sng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จำนวนอุบัติเหตุ (ครั้ง)</a:t>
            </a:r>
            <a:endParaRPr lang="en-US" sz="3600" b="1" u="sng" dirty="0">
              <a:solidFill>
                <a:schemeClr val="accent4">
                  <a:lumMod val="50000"/>
                </a:schemeClr>
              </a:solidFill>
              <a:latin typeface="TH SarabunIT๙" panose="020B0500040200020003" pitchFamily="34" charset="-34"/>
              <a:ea typeface="Calibri"/>
              <a:cs typeface="TH SarabunIT๙" panose="020B0500040200020003" pitchFamily="34" charset="-34"/>
            </a:endParaRPr>
          </a:p>
        </p:txBody>
      </p:sp>
      <p:graphicFrame>
        <p:nvGraphicFramePr>
          <p:cNvPr id="26" name="แผนภูมิ 25">
            <a:extLst>
              <a:ext uri="{FF2B5EF4-FFF2-40B4-BE49-F238E27FC236}">
                <a16:creationId xmlns:a16="http://schemas.microsoft.com/office/drawing/2014/main" id="{C63D5421-F086-4B4E-8DD4-39231CA446D8}"/>
              </a:ext>
            </a:extLst>
          </p:cNvPr>
          <p:cNvGraphicFramePr/>
          <p:nvPr/>
        </p:nvGraphicFramePr>
        <p:xfrm>
          <a:off x="13552818" y="2387601"/>
          <a:ext cx="3263923" cy="2728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11">
            <a:extLst>
              <a:ext uri="{FF2B5EF4-FFF2-40B4-BE49-F238E27FC236}">
                <a16:creationId xmlns:a16="http://schemas.microsoft.com/office/drawing/2014/main" id="{6BB2FBA5-3CA6-45DD-B83B-2D838EB30F4C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sp>
        <p:nvSpPr>
          <p:cNvPr id="23" name="สี่เหลี่ยมผืนผ้า 22">
            <a:extLst>
              <a:ext uri="{FF2B5EF4-FFF2-40B4-BE49-F238E27FC236}">
                <a16:creationId xmlns:a16="http://schemas.microsoft.com/office/drawing/2014/main" id="{C05DBE2D-6395-4D4B-A92A-BA4AB473645E}"/>
              </a:ext>
            </a:extLst>
          </p:cNvPr>
          <p:cNvSpPr/>
          <p:nvPr/>
        </p:nvSpPr>
        <p:spPr>
          <a:xfrm>
            <a:off x="848316" y="1758474"/>
            <a:ext cx="10573746" cy="4613911"/>
          </a:xfrm>
          <a:prstGeom prst="rect">
            <a:avLst/>
          </a:prstGeom>
          <a:noFill/>
          <a:ln w="28575" cap="flat" cmpd="dbl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6" name="แผนภูมิ 5">
            <a:extLst>
              <a:ext uri="{FF2B5EF4-FFF2-40B4-BE49-F238E27FC236}">
                <a16:creationId xmlns:a16="http://schemas.microsoft.com/office/drawing/2014/main" id="{7BC0D82A-4F60-45C1-8EA0-FC0EB5C6FB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8778026"/>
              </p:ext>
            </p:extLst>
          </p:nvPr>
        </p:nvGraphicFramePr>
        <p:xfrm>
          <a:off x="983432" y="1843598"/>
          <a:ext cx="10013642" cy="4626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ตัวเชื่อมต่อตรง 2">
            <a:extLst>
              <a:ext uri="{FF2B5EF4-FFF2-40B4-BE49-F238E27FC236}">
                <a16:creationId xmlns:a16="http://schemas.microsoft.com/office/drawing/2014/main" id="{576B5A43-DE7A-440B-8F3D-A507D92AA435}"/>
              </a:ext>
            </a:extLst>
          </p:cNvPr>
          <p:cNvCxnSpPr>
            <a:cxnSpLocks/>
          </p:cNvCxnSpPr>
          <p:nvPr/>
        </p:nvCxnSpPr>
        <p:spPr>
          <a:xfrm>
            <a:off x="1055440" y="2609395"/>
            <a:ext cx="9036000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827F5B62-C436-4CEF-8E77-37B975EF07FC}"/>
              </a:ext>
            </a:extLst>
          </p:cNvPr>
          <p:cNvSpPr/>
          <p:nvPr/>
        </p:nvSpPr>
        <p:spPr>
          <a:xfrm>
            <a:off x="3156193" y="2822358"/>
            <a:ext cx="26748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เส้นเป้าหมาย ไม่เกิน </a:t>
            </a:r>
            <a:r>
              <a:rPr lang="th-TH" sz="1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420 </a:t>
            </a:r>
            <a:r>
              <a:rPr lang="th-TH" sz="18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(ครั้ง)</a:t>
            </a:r>
          </a:p>
        </p:txBody>
      </p:sp>
      <p:sp>
        <p:nvSpPr>
          <p:cNvPr id="28" name="วงเล็บปีกกาขวา 27">
            <a:extLst>
              <a:ext uri="{FF2B5EF4-FFF2-40B4-BE49-F238E27FC236}">
                <a16:creationId xmlns:a16="http://schemas.microsoft.com/office/drawing/2014/main" id="{89CE46C8-500F-4145-BC7F-02A7AE3AF0F3}"/>
              </a:ext>
            </a:extLst>
          </p:cNvPr>
          <p:cNvSpPr/>
          <p:nvPr/>
        </p:nvSpPr>
        <p:spPr>
          <a:xfrm>
            <a:off x="10091440" y="2625419"/>
            <a:ext cx="253032" cy="566257"/>
          </a:xfrm>
          <a:prstGeom prst="rightBrac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9" name="กล่องข้อความ 28">
            <a:extLst>
              <a:ext uri="{FF2B5EF4-FFF2-40B4-BE49-F238E27FC236}">
                <a16:creationId xmlns:a16="http://schemas.microsoft.com/office/drawing/2014/main" id="{45495AB9-BEBB-4042-90F2-D7D2858CD3A6}"/>
              </a:ext>
            </a:extLst>
          </p:cNvPr>
          <p:cNvSpPr txBox="1"/>
          <p:nvPr/>
        </p:nvSpPr>
        <p:spPr>
          <a:xfrm>
            <a:off x="10344472" y="2708920"/>
            <a:ext cx="5805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86</a:t>
            </a:r>
          </a:p>
        </p:txBody>
      </p:sp>
      <p:sp>
        <p:nvSpPr>
          <p:cNvPr id="2" name="ลูกศร: ขวา 1">
            <a:extLst>
              <a:ext uri="{FF2B5EF4-FFF2-40B4-BE49-F238E27FC236}">
                <a16:creationId xmlns:a16="http://schemas.microsoft.com/office/drawing/2014/main" id="{7F0B672B-AE75-413D-95F8-AD37436C01CF}"/>
              </a:ext>
            </a:extLst>
          </p:cNvPr>
          <p:cNvSpPr/>
          <p:nvPr/>
        </p:nvSpPr>
        <p:spPr>
          <a:xfrm rot="10800000">
            <a:off x="10272464" y="2375506"/>
            <a:ext cx="426188" cy="405422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204764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18C69622-8F00-4DF7-8D63-EF10358A9648}"/>
              </a:ext>
            </a:extLst>
          </p:cNvPr>
          <p:cNvSpPr/>
          <p:nvPr/>
        </p:nvSpPr>
        <p:spPr>
          <a:xfrm>
            <a:off x="848316" y="1090788"/>
            <a:ext cx="10573746" cy="685124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th-TH" sz="3600" b="1" u="sng" dirty="0">
                <a:solidFill>
                  <a:schemeClr val="accent4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จำนวนผู้บาดเจ็บ (คน)</a:t>
            </a:r>
            <a:endParaRPr lang="en-US" sz="3600" b="1" u="sng" dirty="0">
              <a:solidFill>
                <a:schemeClr val="accent4">
                  <a:lumMod val="50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22F33D44-7C35-4EA9-87B5-A7F049F6B7F2}"/>
              </a:ext>
            </a:extLst>
          </p:cNvPr>
          <p:cNvSpPr/>
          <p:nvPr/>
        </p:nvSpPr>
        <p:spPr>
          <a:xfrm>
            <a:off x="2981700" y="6478230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graphicFrame>
        <p:nvGraphicFramePr>
          <p:cNvPr id="9" name="แผนภูมิ 8">
            <a:extLst>
              <a:ext uri="{FF2B5EF4-FFF2-40B4-BE49-F238E27FC236}">
                <a16:creationId xmlns:a16="http://schemas.microsoft.com/office/drawing/2014/main" id="{29F61FBF-9614-47F1-9749-044542EE98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6433892"/>
              </p:ext>
            </p:extLst>
          </p:nvPr>
        </p:nvGraphicFramePr>
        <p:xfrm>
          <a:off x="1271464" y="1918426"/>
          <a:ext cx="9145016" cy="45598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" name="ตัวเชื่อมต่อตรง 9">
            <a:extLst>
              <a:ext uri="{FF2B5EF4-FFF2-40B4-BE49-F238E27FC236}">
                <a16:creationId xmlns:a16="http://schemas.microsoft.com/office/drawing/2014/main" id="{C522F4AF-E712-443D-AA64-646998DE88DE}"/>
              </a:ext>
            </a:extLst>
          </p:cNvPr>
          <p:cNvCxnSpPr>
            <a:cxnSpLocks/>
          </p:cNvCxnSpPr>
          <p:nvPr/>
        </p:nvCxnSpPr>
        <p:spPr>
          <a:xfrm>
            <a:off x="1805139" y="2839184"/>
            <a:ext cx="8640000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42EA4D35-1C6F-42F7-8767-25943109C926}"/>
              </a:ext>
            </a:extLst>
          </p:cNvPr>
          <p:cNvSpPr/>
          <p:nvPr/>
        </p:nvSpPr>
        <p:spPr>
          <a:xfrm>
            <a:off x="2032379" y="2900806"/>
            <a:ext cx="27397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เส้นเป้าหมาย ไม่เกิน </a:t>
            </a:r>
            <a:r>
              <a:rPr lang="th-TH" sz="1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346</a:t>
            </a:r>
            <a:r>
              <a:rPr lang="th-TH" sz="18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(ครั้ง)</a:t>
            </a:r>
          </a:p>
        </p:txBody>
      </p:sp>
      <p:sp>
        <p:nvSpPr>
          <p:cNvPr id="12" name="วงเล็บปีกกาขวา 11">
            <a:extLst>
              <a:ext uri="{FF2B5EF4-FFF2-40B4-BE49-F238E27FC236}">
                <a16:creationId xmlns:a16="http://schemas.microsoft.com/office/drawing/2014/main" id="{D70135B9-288F-46AC-96E3-6004E7D138EA}"/>
              </a:ext>
            </a:extLst>
          </p:cNvPr>
          <p:cNvSpPr/>
          <p:nvPr/>
        </p:nvSpPr>
        <p:spPr>
          <a:xfrm>
            <a:off x="9811084" y="2809101"/>
            <a:ext cx="202680" cy="259408"/>
          </a:xfrm>
          <a:prstGeom prst="rightBrac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 sz="1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" name="กล่องข้อความ 12">
            <a:extLst>
              <a:ext uri="{FF2B5EF4-FFF2-40B4-BE49-F238E27FC236}">
                <a16:creationId xmlns:a16="http://schemas.microsoft.com/office/drawing/2014/main" id="{43ED5C08-7FE2-4E1E-875D-168F363E7231}"/>
              </a:ext>
            </a:extLst>
          </p:cNvPr>
          <p:cNvSpPr txBox="1"/>
          <p:nvPr/>
        </p:nvSpPr>
        <p:spPr>
          <a:xfrm>
            <a:off x="10128448" y="2751311"/>
            <a:ext cx="418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30</a:t>
            </a:r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4390128F-BA02-426E-89D9-7479BB5D6E0E}"/>
              </a:ext>
            </a:extLst>
          </p:cNvPr>
          <p:cNvSpPr/>
          <p:nvPr/>
        </p:nvSpPr>
        <p:spPr>
          <a:xfrm>
            <a:off x="848316" y="1903790"/>
            <a:ext cx="10573746" cy="4457577"/>
          </a:xfrm>
          <a:prstGeom prst="rect">
            <a:avLst/>
          </a:prstGeom>
          <a:noFill/>
          <a:ln w="28575" cap="flat" cmpd="dbl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h-TH" sz="180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7" name="ลูกศร: ขวา 16">
            <a:extLst>
              <a:ext uri="{FF2B5EF4-FFF2-40B4-BE49-F238E27FC236}">
                <a16:creationId xmlns:a16="http://schemas.microsoft.com/office/drawing/2014/main" id="{107AF94B-31E8-49FE-A5A7-DD0F5ECED810}"/>
              </a:ext>
            </a:extLst>
          </p:cNvPr>
          <p:cNvSpPr/>
          <p:nvPr/>
        </p:nvSpPr>
        <p:spPr>
          <a:xfrm rot="10800000">
            <a:off x="10488488" y="2637897"/>
            <a:ext cx="436517" cy="409961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3CC6B2A-5369-4F84-B55A-76AEEA6C30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7844"/>
            <a:ext cx="12192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สถิติสะสมการเกิดอุบัติเหตุ ผู้บาดเจ็บ และผู้เสียชีวิตทางถนนจังหวัดลำพูน ปีงบประมาณ 2563</a:t>
            </a:r>
          </a:p>
          <a:p>
            <a:pPr lvl="0" algn="ctr" eaLnBrk="0" hangingPunct="0"/>
            <a:r>
              <a:rPr lang="th-TH" alt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เดือนตุลาคม 2562 - กรกฎาคม พ.ศ.2563 (10 เดือน)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00313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18C69622-8F00-4DF7-8D63-EF10358A9648}"/>
              </a:ext>
            </a:extLst>
          </p:cNvPr>
          <p:cNvSpPr/>
          <p:nvPr/>
        </p:nvSpPr>
        <p:spPr>
          <a:xfrm>
            <a:off x="848316" y="1090788"/>
            <a:ext cx="10573746" cy="685124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th-TH" sz="3600" b="1" u="sng" dirty="0">
                <a:solidFill>
                  <a:schemeClr val="accent4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จำนวนผู้เสียชีวิต (คน)</a:t>
            </a:r>
            <a:endParaRPr lang="en-US" sz="3600" b="1" u="sng" dirty="0">
              <a:solidFill>
                <a:schemeClr val="accent4">
                  <a:lumMod val="50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06AEC91A-C88C-4E3F-A43A-707A75C5EFA2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graphicFrame>
        <p:nvGraphicFramePr>
          <p:cNvPr id="9" name="แผนภูมิ 8">
            <a:extLst>
              <a:ext uri="{FF2B5EF4-FFF2-40B4-BE49-F238E27FC236}">
                <a16:creationId xmlns:a16="http://schemas.microsoft.com/office/drawing/2014/main" id="{36BB7CA9-E87B-4085-9289-4795D27406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4414450"/>
              </p:ext>
            </p:extLst>
          </p:nvPr>
        </p:nvGraphicFramePr>
        <p:xfrm>
          <a:off x="1199456" y="1910932"/>
          <a:ext cx="9586811" cy="4565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" name="ตัวเชื่อมต่อตรง 9">
            <a:extLst>
              <a:ext uri="{FF2B5EF4-FFF2-40B4-BE49-F238E27FC236}">
                <a16:creationId xmlns:a16="http://schemas.microsoft.com/office/drawing/2014/main" id="{37F879D1-EB7A-48A3-84BB-277EDD1FA3E8}"/>
              </a:ext>
            </a:extLst>
          </p:cNvPr>
          <p:cNvCxnSpPr>
            <a:cxnSpLocks/>
          </p:cNvCxnSpPr>
          <p:nvPr/>
        </p:nvCxnSpPr>
        <p:spPr>
          <a:xfrm>
            <a:off x="1559496" y="3655782"/>
            <a:ext cx="8640000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EDB2B437-4181-4711-92BB-627A980BA31B}"/>
              </a:ext>
            </a:extLst>
          </p:cNvPr>
          <p:cNvSpPr/>
          <p:nvPr/>
        </p:nvSpPr>
        <p:spPr>
          <a:xfrm>
            <a:off x="2541915" y="3071467"/>
            <a:ext cx="27432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เส้นเป้าหมาย ไม่เกิน </a:t>
            </a:r>
            <a:r>
              <a:rPr lang="th-TH" sz="1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85 </a:t>
            </a:r>
            <a:r>
              <a:rPr lang="th-TH" sz="18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(ครั้ง)</a:t>
            </a:r>
          </a:p>
        </p:txBody>
      </p:sp>
      <p:sp>
        <p:nvSpPr>
          <p:cNvPr id="12" name="วงเล็บปีกกาขวา 11">
            <a:extLst>
              <a:ext uri="{FF2B5EF4-FFF2-40B4-BE49-F238E27FC236}">
                <a16:creationId xmlns:a16="http://schemas.microsoft.com/office/drawing/2014/main" id="{2F8BDBF3-506A-42A2-9DCA-181699ECEC5E}"/>
              </a:ext>
            </a:extLst>
          </p:cNvPr>
          <p:cNvSpPr/>
          <p:nvPr/>
        </p:nvSpPr>
        <p:spPr>
          <a:xfrm>
            <a:off x="10066609" y="2863117"/>
            <a:ext cx="172714" cy="779601"/>
          </a:xfrm>
          <a:prstGeom prst="rightBrac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" name="กล่องข้อความ 12">
            <a:extLst>
              <a:ext uri="{FF2B5EF4-FFF2-40B4-BE49-F238E27FC236}">
                <a16:creationId xmlns:a16="http://schemas.microsoft.com/office/drawing/2014/main" id="{86429707-7841-4D16-B2C1-13A7DAE3F742}"/>
              </a:ext>
            </a:extLst>
          </p:cNvPr>
          <p:cNvSpPr txBox="1"/>
          <p:nvPr/>
        </p:nvSpPr>
        <p:spPr>
          <a:xfrm>
            <a:off x="10272464" y="3039343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>
                <a:solidFill>
                  <a:srgbClr val="0066C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+40</a:t>
            </a:r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D1A17700-20A5-4F0D-B220-0E1E6A413F19}"/>
              </a:ext>
            </a:extLst>
          </p:cNvPr>
          <p:cNvSpPr/>
          <p:nvPr/>
        </p:nvSpPr>
        <p:spPr>
          <a:xfrm>
            <a:off x="848316" y="1896277"/>
            <a:ext cx="10573746" cy="4925433"/>
          </a:xfrm>
          <a:prstGeom prst="rect">
            <a:avLst/>
          </a:prstGeom>
          <a:noFill/>
          <a:ln w="28575" cap="flat" cmpd="dbl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h-TH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6" name="ลูกศร: ขวา 15">
            <a:extLst>
              <a:ext uri="{FF2B5EF4-FFF2-40B4-BE49-F238E27FC236}">
                <a16:creationId xmlns:a16="http://schemas.microsoft.com/office/drawing/2014/main" id="{0EE43752-02DF-476E-B25A-6F25F23D9B84}"/>
              </a:ext>
            </a:extLst>
          </p:cNvPr>
          <p:cNvSpPr/>
          <p:nvPr/>
        </p:nvSpPr>
        <p:spPr>
          <a:xfrm rot="10800000">
            <a:off x="10272464" y="3450540"/>
            <a:ext cx="437074" cy="41048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3D2EAD7-1A4F-49D3-B045-75BFF8696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7844"/>
            <a:ext cx="12192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สถิติสะสมการเกิดอุบัติเหตุ ผู้บาดเจ็บ และผู้เสียชีวิตทางถนนจังหวัดลำพูน ปีงบประมาณ 2563</a:t>
            </a:r>
          </a:p>
          <a:p>
            <a:pPr lvl="0" algn="ctr" eaLnBrk="0" hangingPunct="0"/>
            <a:r>
              <a:rPr lang="th-TH" alt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เดือนตุลาคม 2562 - กรกฎาคม พ.ศ.2563 (10 เดือน)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25992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วงรี 23">
            <a:extLst>
              <a:ext uri="{FF2B5EF4-FFF2-40B4-BE49-F238E27FC236}">
                <a16:creationId xmlns:a16="http://schemas.microsoft.com/office/drawing/2014/main" id="{FD5E4849-7893-4827-8ECA-F572E7E730AC}"/>
              </a:ext>
            </a:extLst>
          </p:cNvPr>
          <p:cNvSpPr/>
          <p:nvPr/>
        </p:nvSpPr>
        <p:spPr>
          <a:xfrm>
            <a:off x="361981" y="5121568"/>
            <a:ext cx="1427607" cy="10964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4" name="ตาราง 3">
            <a:extLst>
              <a:ext uri="{FF2B5EF4-FFF2-40B4-BE49-F238E27FC236}">
                <a16:creationId xmlns:a16="http://schemas.microsoft.com/office/drawing/2014/main" id="{F624F748-0025-4459-AEB0-2162AEC61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024608"/>
              </p:ext>
            </p:extLst>
          </p:nvPr>
        </p:nvGraphicFramePr>
        <p:xfrm>
          <a:off x="1398639" y="1037857"/>
          <a:ext cx="10580611" cy="1174053"/>
        </p:xfrm>
        <a:graphic>
          <a:graphicData uri="http://schemas.openxmlformats.org/drawingml/2006/table">
            <a:tbl>
              <a:tblPr firstRow="1" firstCol="1" bandRow="1">
                <a:tableStyleId>{46F890A9-2807-4EBB-B81D-B2AA78EC7F39}</a:tableStyleId>
              </a:tblPr>
              <a:tblGrid>
                <a:gridCol w="1984937">
                  <a:extLst>
                    <a:ext uri="{9D8B030D-6E8A-4147-A177-3AD203B41FA5}">
                      <a16:colId xmlns:a16="http://schemas.microsoft.com/office/drawing/2014/main" val="2167559477"/>
                    </a:ext>
                  </a:extLst>
                </a:gridCol>
                <a:gridCol w="970747">
                  <a:extLst>
                    <a:ext uri="{9D8B030D-6E8A-4147-A177-3AD203B41FA5}">
                      <a16:colId xmlns:a16="http://schemas.microsoft.com/office/drawing/2014/main" val="783557923"/>
                    </a:ext>
                  </a:extLst>
                </a:gridCol>
                <a:gridCol w="904603">
                  <a:extLst>
                    <a:ext uri="{9D8B030D-6E8A-4147-A177-3AD203B41FA5}">
                      <a16:colId xmlns:a16="http://schemas.microsoft.com/office/drawing/2014/main" val="1199896196"/>
                    </a:ext>
                  </a:extLst>
                </a:gridCol>
                <a:gridCol w="817061">
                  <a:extLst>
                    <a:ext uri="{9D8B030D-6E8A-4147-A177-3AD203B41FA5}">
                      <a16:colId xmlns:a16="http://schemas.microsoft.com/office/drawing/2014/main" val="1646935840"/>
                    </a:ext>
                  </a:extLst>
                </a:gridCol>
                <a:gridCol w="948373">
                  <a:extLst>
                    <a:ext uri="{9D8B030D-6E8A-4147-A177-3AD203B41FA5}">
                      <a16:colId xmlns:a16="http://schemas.microsoft.com/office/drawing/2014/main" val="1470500603"/>
                    </a:ext>
                  </a:extLst>
                </a:gridCol>
                <a:gridCol w="825815">
                  <a:extLst>
                    <a:ext uri="{9D8B030D-6E8A-4147-A177-3AD203B41FA5}">
                      <a16:colId xmlns:a16="http://schemas.microsoft.com/office/drawing/2014/main" val="3048256389"/>
                    </a:ext>
                  </a:extLst>
                </a:gridCol>
                <a:gridCol w="825815">
                  <a:extLst>
                    <a:ext uri="{9D8B030D-6E8A-4147-A177-3AD203B41FA5}">
                      <a16:colId xmlns:a16="http://schemas.microsoft.com/office/drawing/2014/main" val="3314206337"/>
                    </a:ext>
                  </a:extLst>
                </a:gridCol>
                <a:gridCol w="825815">
                  <a:extLst>
                    <a:ext uri="{9D8B030D-6E8A-4147-A177-3AD203B41FA5}">
                      <a16:colId xmlns:a16="http://schemas.microsoft.com/office/drawing/2014/main" val="3530027103"/>
                    </a:ext>
                  </a:extLst>
                </a:gridCol>
                <a:gridCol w="825815">
                  <a:extLst>
                    <a:ext uri="{9D8B030D-6E8A-4147-A177-3AD203B41FA5}">
                      <a16:colId xmlns:a16="http://schemas.microsoft.com/office/drawing/2014/main" val="3323683432"/>
                    </a:ext>
                  </a:extLst>
                </a:gridCol>
                <a:gridCol w="825815">
                  <a:extLst>
                    <a:ext uri="{9D8B030D-6E8A-4147-A177-3AD203B41FA5}">
                      <a16:colId xmlns:a16="http://schemas.microsoft.com/office/drawing/2014/main" val="4219161929"/>
                    </a:ext>
                  </a:extLst>
                </a:gridCol>
                <a:gridCol w="825815">
                  <a:extLst>
                    <a:ext uri="{9D8B030D-6E8A-4147-A177-3AD203B41FA5}">
                      <a16:colId xmlns:a16="http://schemas.microsoft.com/office/drawing/2014/main" val="299836733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u="sng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จำนวนอุบัติเหตุ (ครั้ง)</a:t>
                      </a:r>
                      <a:endParaRPr lang="en-US" sz="2400" u="sng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พ.ย.</a:t>
                      </a:r>
                      <a:endParaRPr lang="en-US" sz="24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ธ.ค.</a:t>
                      </a:r>
                      <a:endParaRPr lang="en-US" sz="24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ก.พ.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มี.ค.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เม.ย.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พ.ค.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มิ.ย.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ก.ค.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9206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2562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48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34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63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45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47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29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71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25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24671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2563</a:t>
                      </a:r>
                      <a:endParaRPr lang="en-US" sz="24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26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41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64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24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24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31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41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15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25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43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0117294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B189C713-7854-473C-866F-A1BE02C200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9184"/>
            <a:ext cx="12192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สถิติสะสมการเกิดอุบัติเหตุ ผู้บาดเจ็บ และผู้เสียชีวิตทางถนนจังหวัดลำพูน  เปรียบเทียบ </a:t>
            </a:r>
            <a:r>
              <a:rPr kumimoji="0" lang="th-TH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ปีงบประมาณ 2562 </a:t>
            </a:r>
            <a:r>
              <a:rPr kumimoji="0" lang="th-TH" altLang="en-US" sz="2400" b="1" i="0" u="none" strike="noStrike" cap="none" normalizeH="0" baseline="0" dirty="0">
                <a:ln>
                  <a:noFill/>
                </a:ln>
                <a:effectLst/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กับ</a:t>
            </a:r>
            <a:r>
              <a:rPr kumimoji="0" lang="th-TH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 </a:t>
            </a:r>
            <a:r>
              <a:rPr kumimoji="0" lang="th-TH" altLang="en-US" sz="24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ปีงบประมาณ 2563</a:t>
            </a:r>
          </a:p>
          <a:p>
            <a:pPr lvl="0" algn="ctr" eaLnBrk="0" hangingPunct="0"/>
            <a:r>
              <a:rPr lang="th-TH" alt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เดือนตุลาคม - มิถุนายน  (9 เดือน)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aphicFrame>
        <p:nvGraphicFramePr>
          <p:cNvPr id="7" name="ตาราง 6">
            <a:extLst>
              <a:ext uri="{FF2B5EF4-FFF2-40B4-BE49-F238E27FC236}">
                <a16:creationId xmlns:a16="http://schemas.microsoft.com/office/drawing/2014/main" id="{3E3601B7-BCB7-4451-A0AC-24CBF9B63C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394660"/>
              </p:ext>
            </p:extLst>
          </p:nvPr>
        </p:nvGraphicFramePr>
        <p:xfrm>
          <a:off x="1398639" y="2356570"/>
          <a:ext cx="10602017" cy="1174053"/>
        </p:xfrm>
        <a:graphic>
          <a:graphicData uri="http://schemas.openxmlformats.org/drawingml/2006/table">
            <a:tbl>
              <a:tblPr firstRow="1" firstCol="1" bandRow="1">
                <a:tableStyleId>{0660B408-B3CF-4A94-85FC-2B1E0A45F4A2}</a:tableStyleId>
              </a:tblPr>
              <a:tblGrid>
                <a:gridCol w="2089062">
                  <a:extLst>
                    <a:ext uri="{9D8B030D-6E8A-4147-A177-3AD203B41FA5}">
                      <a16:colId xmlns:a16="http://schemas.microsoft.com/office/drawing/2014/main" val="2167559477"/>
                    </a:ext>
                  </a:extLst>
                </a:gridCol>
                <a:gridCol w="872601">
                  <a:extLst>
                    <a:ext uri="{9D8B030D-6E8A-4147-A177-3AD203B41FA5}">
                      <a16:colId xmlns:a16="http://schemas.microsoft.com/office/drawing/2014/main" val="783557923"/>
                    </a:ext>
                  </a:extLst>
                </a:gridCol>
                <a:gridCol w="906433">
                  <a:extLst>
                    <a:ext uri="{9D8B030D-6E8A-4147-A177-3AD203B41FA5}">
                      <a16:colId xmlns:a16="http://schemas.microsoft.com/office/drawing/2014/main" val="1199896196"/>
                    </a:ext>
                  </a:extLst>
                </a:gridCol>
                <a:gridCol w="818714">
                  <a:extLst>
                    <a:ext uri="{9D8B030D-6E8A-4147-A177-3AD203B41FA5}">
                      <a16:colId xmlns:a16="http://schemas.microsoft.com/office/drawing/2014/main" val="1646935840"/>
                    </a:ext>
                  </a:extLst>
                </a:gridCol>
                <a:gridCol w="950291">
                  <a:extLst>
                    <a:ext uri="{9D8B030D-6E8A-4147-A177-3AD203B41FA5}">
                      <a16:colId xmlns:a16="http://schemas.microsoft.com/office/drawing/2014/main" val="1470500603"/>
                    </a:ext>
                  </a:extLst>
                </a:gridCol>
                <a:gridCol w="827486">
                  <a:extLst>
                    <a:ext uri="{9D8B030D-6E8A-4147-A177-3AD203B41FA5}">
                      <a16:colId xmlns:a16="http://schemas.microsoft.com/office/drawing/2014/main" val="3048256389"/>
                    </a:ext>
                  </a:extLst>
                </a:gridCol>
                <a:gridCol w="827486">
                  <a:extLst>
                    <a:ext uri="{9D8B030D-6E8A-4147-A177-3AD203B41FA5}">
                      <a16:colId xmlns:a16="http://schemas.microsoft.com/office/drawing/2014/main" val="3871735366"/>
                    </a:ext>
                  </a:extLst>
                </a:gridCol>
                <a:gridCol w="827486">
                  <a:extLst>
                    <a:ext uri="{9D8B030D-6E8A-4147-A177-3AD203B41FA5}">
                      <a16:colId xmlns:a16="http://schemas.microsoft.com/office/drawing/2014/main" val="3735308483"/>
                    </a:ext>
                  </a:extLst>
                </a:gridCol>
                <a:gridCol w="827486">
                  <a:extLst>
                    <a:ext uri="{9D8B030D-6E8A-4147-A177-3AD203B41FA5}">
                      <a16:colId xmlns:a16="http://schemas.microsoft.com/office/drawing/2014/main" val="2114150896"/>
                    </a:ext>
                  </a:extLst>
                </a:gridCol>
                <a:gridCol w="827486">
                  <a:extLst>
                    <a:ext uri="{9D8B030D-6E8A-4147-A177-3AD203B41FA5}">
                      <a16:colId xmlns:a16="http://schemas.microsoft.com/office/drawing/2014/main" val="2893277197"/>
                    </a:ext>
                  </a:extLst>
                </a:gridCol>
                <a:gridCol w="827486">
                  <a:extLst>
                    <a:ext uri="{9D8B030D-6E8A-4147-A177-3AD203B41FA5}">
                      <a16:colId xmlns:a16="http://schemas.microsoft.com/office/drawing/2014/main" val="189725798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r>
                        <a:rPr lang="th-TH" sz="2400" u="sng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จำนวนผู้บาดเจ็บ (คน)</a:t>
                      </a:r>
                      <a:endParaRPr lang="en-US" sz="2400" u="sng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พ.ย.</a:t>
                      </a:r>
                      <a:endParaRPr lang="en-US" sz="24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ธ.ค.</a:t>
                      </a:r>
                      <a:endParaRPr lang="en-US" sz="24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ก.พ.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มี.ค.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เม.ย.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พ.ค.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มิ.ย.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ก.ค.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9206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2562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24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54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37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38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71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12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24671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2563</a:t>
                      </a:r>
                      <a:endParaRPr lang="en-US" sz="24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25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30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68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26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19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25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39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15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51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0117294"/>
                  </a:ext>
                </a:extLst>
              </a:tr>
            </a:tbl>
          </a:graphicData>
        </a:graphic>
      </p:graphicFrame>
      <p:graphicFrame>
        <p:nvGraphicFramePr>
          <p:cNvPr id="8" name="ตาราง 7">
            <a:extLst>
              <a:ext uri="{FF2B5EF4-FFF2-40B4-BE49-F238E27FC236}">
                <a16:creationId xmlns:a16="http://schemas.microsoft.com/office/drawing/2014/main" id="{933E3D29-D098-4CC2-847E-186B87BE40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590380"/>
              </p:ext>
            </p:extLst>
          </p:nvPr>
        </p:nvGraphicFramePr>
        <p:xfrm>
          <a:off x="1398638" y="3725097"/>
          <a:ext cx="10580612" cy="1174053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2075042">
                  <a:extLst>
                    <a:ext uri="{9D8B030D-6E8A-4147-A177-3AD203B41FA5}">
                      <a16:colId xmlns:a16="http://schemas.microsoft.com/office/drawing/2014/main" val="2167559477"/>
                    </a:ext>
                  </a:extLst>
                </a:gridCol>
                <a:gridCol w="880643">
                  <a:extLst>
                    <a:ext uri="{9D8B030D-6E8A-4147-A177-3AD203B41FA5}">
                      <a16:colId xmlns:a16="http://schemas.microsoft.com/office/drawing/2014/main" val="783557923"/>
                    </a:ext>
                  </a:extLst>
                </a:gridCol>
                <a:gridCol w="904605">
                  <a:extLst>
                    <a:ext uri="{9D8B030D-6E8A-4147-A177-3AD203B41FA5}">
                      <a16:colId xmlns:a16="http://schemas.microsoft.com/office/drawing/2014/main" val="1199896196"/>
                    </a:ext>
                  </a:extLst>
                </a:gridCol>
                <a:gridCol w="817060">
                  <a:extLst>
                    <a:ext uri="{9D8B030D-6E8A-4147-A177-3AD203B41FA5}">
                      <a16:colId xmlns:a16="http://schemas.microsoft.com/office/drawing/2014/main" val="1646935840"/>
                    </a:ext>
                  </a:extLst>
                </a:gridCol>
                <a:gridCol w="948372">
                  <a:extLst>
                    <a:ext uri="{9D8B030D-6E8A-4147-A177-3AD203B41FA5}">
                      <a16:colId xmlns:a16="http://schemas.microsoft.com/office/drawing/2014/main" val="1470500603"/>
                    </a:ext>
                  </a:extLst>
                </a:gridCol>
                <a:gridCol w="825815">
                  <a:extLst>
                    <a:ext uri="{9D8B030D-6E8A-4147-A177-3AD203B41FA5}">
                      <a16:colId xmlns:a16="http://schemas.microsoft.com/office/drawing/2014/main" val="3048256389"/>
                    </a:ext>
                  </a:extLst>
                </a:gridCol>
                <a:gridCol w="825815">
                  <a:extLst>
                    <a:ext uri="{9D8B030D-6E8A-4147-A177-3AD203B41FA5}">
                      <a16:colId xmlns:a16="http://schemas.microsoft.com/office/drawing/2014/main" val="1521468993"/>
                    </a:ext>
                  </a:extLst>
                </a:gridCol>
                <a:gridCol w="825815">
                  <a:extLst>
                    <a:ext uri="{9D8B030D-6E8A-4147-A177-3AD203B41FA5}">
                      <a16:colId xmlns:a16="http://schemas.microsoft.com/office/drawing/2014/main" val="2771327319"/>
                    </a:ext>
                  </a:extLst>
                </a:gridCol>
                <a:gridCol w="825815">
                  <a:extLst>
                    <a:ext uri="{9D8B030D-6E8A-4147-A177-3AD203B41FA5}">
                      <a16:colId xmlns:a16="http://schemas.microsoft.com/office/drawing/2014/main" val="10974904"/>
                    </a:ext>
                  </a:extLst>
                </a:gridCol>
                <a:gridCol w="825815">
                  <a:extLst>
                    <a:ext uri="{9D8B030D-6E8A-4147-A177-3AD203B41FA5}">
                      <a16:colId xmlns:a16="http://schemas.microsoft.com/office/drawing/2014/main" val="4132919693"/>
                    </a:ext>
                  </a:extLst>
                </a:gridCol>
                <a:gridCol w="825815">
                  <a:extLst>
                    <a:ext uri="{9D8B030D-6E8A-4147-A177-3AD203B41FA5}">
                      <a16:colId xmlns:a16="http://schemas.microsoft.com/office/drawing/2014/main" val="25264257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r>
                        <a:rPr lang="th-TH" sz="2400" u="sng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จำนวนผู้เสียชีวิต (คน)</a:t>
                      </a:r>
                      <a:endParaRPr lang="en-US" sz="2400" u="sng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พ.ย.</a:t>
                      </a:r>
                      <a:endParaRPr lang="en-US" sz="24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ธ.ค.</a:t>
                      </a:r>
                      <a:endParaRPr lang="en-US" sz="24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ก.พ.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มี.ค.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เม.ย.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พ.ค.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มิ.ย.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ก.ค.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9206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2562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14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13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24671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2563</a:t>
                      </a:r>
                      <a:endParaRPr lang="en-US" sz="24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12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26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12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8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13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9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6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8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14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17</a:t>
                      </a:r>
                      <a:endParaRPr lang="en-US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0117294"/>
                  </a:ext>
                </a:extLst>
              </a:tr>
            </a:tbl>
          </a:graphicData>
        </a:graphic>
      </p:graphicFrame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654274CB-6C99-4E96-81D2-9756C0BB07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00" b="100000" l="0" r="72461">
                        <a14:foregroundMark x1="15820" y1="63184" x2="15820" y2="63184"/>
                        <a14:foregroundMark x1="20898" y1="65174" x2="36914" y2="63184"/>
                        <a14:foregroundMark x1="15430" y1="58458" x2="42383" y2="65423"/>
                        <a14:foregroundMark x1="42969" y1="70896" x2="66406" y2="691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26375"/>
          <a:stretch/>
        </p:blipFill>
        <p:spPr>
          <a:xfrm>
            <a:off x="407368" y="4180606"/>
            <a:ext cx="886191" cy="472530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20B4D6EE-03FA-4E9E-AB0B-74E1EFA55E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3901" y1="27319" x2="23901" y2="27319"/>
                        <a14:foregroundMark x1="3984" y1="17369" x2="3984" y2="173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643912"/>
            <a:ext cx="825352" cy="672299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59BB2FF7-0E99-487E-B7BD-11336D30D8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25976" y1="69825" x2="25976" y2="69825"/>
                        <a14:foregroundMark x1="62683" y1="64912" x2="62683" y2="64912"/>
                        <a14:foregroundMark x1="73780" y1="57719" x2="73780" y2="57719"/>
                        <a14:foregroundMark x1="79634" y1="48070" x2="79634" y2="48070"/>
                        <a14:foregroundMark x1="70000" y1="79298" x2="70000" y2="79298"/>
                        <a14:foregroundMark x1="57317" y1="75263" x2="57317" y2="75263"/>
                        <a14:foregroundMark x1="56585" y1="80175" x2="56585" y2="80175"/>
                        <a14:foregroundMark x1="49146" y1="84386" x2="49146" y2="84386"/>
                        <a14:foregroundMark x1="47073" y1="79825" x2="47073" y2="79825"/>
                        <a14:foregroundMark x1="44024" y1="80000" x2="44024" y2="80000"/>
                        <a14:foregroundMark x1="50854" y1="71579" x2="50854" y2="71579"/>
                        <a14:foregroundMark x1="61098" y1="58246" x2="61098" y2="58246"/>
                        <a14:foregroundMark x1="40610" y1="35088" x2="40610" y2="35088"/>
                        <a14:foregroundMark x1="41951" y1="41754" x2="41951" y2="417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218115"/>
            <a:ext cx="1241152" cy="862751"/>
          </a:xfrm>
          <a:prstGeom prst="rect">
            <a:avLst/>
          </a:prstGeom>
        </p:spPr>
      </p:pic>
      <p:graphicFrame>
        <p:nvGraphicFramePr>
          <p:cNvPr id="16" name="ตาราง 15">
            <a:extLst>
              <a:ext uri="{FF2B5EF4-FFF2-40B4-BE49-F238E27FC236}">
                <a16:creationId xmlns:a16="http://schemas.microsoft.com/office/drawing/2014/main" id="{5CD0BB75-773B-48B8-B41D-1E4634B350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838433"/>
              </p:ext>
            </p:extLst>
          </p:nvPr>
        </p:nvGraphicFramePr>
        <p:xfrm>
          <a:off x="2014546" y="5068265"/>
          <a:ext cx="9603578" cy="1206691"/>
        </p:xfrm>
        <a:graphic>
          <a:graphicData uri="http://schemas.openxmlformats.org/drawingml/2006/table">
            <a:tbl>
              <a:tblPr firstRow="1" firstCol="1" bandRow="1">
                <a:tableStyleId>{2A488322-F2BA-4B5B-9748-0D474271808F}</a:tableStyleId>
              </a:tblPr>
              <a:tblGrid>
                <a:gridCol w="2468194">
                  <a:extLst>
                    <a:ext uri="{9D8B030D-6E8A-4147-A177-3AD203B41FA5}">
                      <a16:colId xmlns:a16="http://schemas.microsoft.com/office/drawing/2014/main" val="2167559477"/>
                    </a:ext>
                  </a:extLst>
                </a:gridCol>
                <a:gridCol w="2572657">
                  <a:extLst>
                    <a:ext uri="{9D8B030D-6E8A-4147-A177-3AD203B41FA5}">
                      <a16:colId xmlns:a16="http://schemas.microsoft.com/office/drawing/2014/main" val="783557923"/>
                    </a:ext>
                  </a:extLst>
                </a:gridCol>
                <a:gridCol w="2397365">
                  <a:extLst>
                    <a:ext uri="{9D8B030D-6E8A-4147-A177-3AD203B41FA5}">
                      <a16:colId xmlns:a16="http://schemas.microsoft.com/office/drawing/2014/main" val="1199896196"/>
                    </a:ext>
                  </a:extLst>
                </a:gridCol>
                <a:gridCol w="2165362">
                  <a:extLst>
                    <a:ext uri="{9D8B030D-6E8A-4147-A177-3AD203B41FA5}">
                      <a16:colId xmlns:a16="http://schemas.microsoft.com/office/drawing/2014/main" val="16469358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จำนวนผู้เสียชีวิต (คน)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จำนวนอุบัติเหตุ (ครั้ง)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จำนวนผู้บาดเจ็บ (คน)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จำนวนผู้เสียชีวิต (คน)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9206645"/>
                  </a:ext>
                </a:extLst>
              </a:tr>
              <a:tr h="819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2562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400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336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143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24671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2563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334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316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125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0117294"/>
                  </a:ext>
                </a:extLst>
              </a:tr>
            </a:tbl>
          </a:graphicData>
        </a:graphic>
      </p:graphicFrame>
      <p:sp>
        <p:nvSpPr>
          <p:cNvPr id="18" name="สี่เหลี่ยมผืนผ้า 17">
            <a:extLst>
              <a:ext uri="{FF2B5EF4-FFF2-40B4-BE49-F238E27FC236}">
                <a16:creationId xmlns:a16="http://schemas.microsoft.com/office/drawing/2014/main" id="{9D78F041-BA15-4FC9-B356-63C4B51F88C5}"/>
              </a:ext>
            </a:extLst>
          </p:cNvPr>
          <p:cNvSpPr/>
          <p:nvPr/>
        </p:nvSpPr>
        <p:spPr>
          <a:xfrm>
            <a:off x="222068" y="985605"/>
            <a:ext cx="11867611" cy="1263569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55A387CD-F7F1-46FA-9EFE-18FAE525B95E}"/>
              </a:ext>
            </a:extLst>
          </p:cNvPr>
          <p:cNvSpPr/>
          <p:nvPr/>
        </p:nvSpPr>
        <p:spPr>
          <a:xfrm>
            <a:off x="217713" y="2326726"/>
            <a:ext cx="11867610" cy="1263569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สี่เหลี่ยมผืนผ้า 19">
            <a:extLst>
              <a:ext uri="{FF2B5EF4-FFF2-40B4-BE49-F238E27FC236}">
                <a16:creationId xmlns:a16="http://schemas.microsoft.com/office/drawing/2014/main" id="{67BCFECD-8B62-4A43-A7D6-B14640A6C0AD}"/>
              </a:ext>
            </a:extLst>
          </p:cNvPr>
          <p:cNvSpPr/>
          <p:nvPr/>
        </p:nvSpPr>
        <p:spPr>
          <a:xfrm>
            <a:off x="226419" y="3667845"/>
            <a:ext cx="11858903" cy="1263569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สี่เหลี่ยมผืนผ้า 20">
            <a:extLst>
              <a:ext uri="{FF2B5EF4-FFF2-40B4-BE49-F238E27FC236}">
                <a16:creationId xmlns:a16="http://schemas.microsoft.com/office/drawing/2014/main" id="{D58800AE-9797-48C2-8FCF-5651C6F42244}"/>
              </a:ext>
            </a:extLst>
          </p:cNvPr>
          <p:cNvSpPr/>
          <p:nvPr/>
        </p:nvSpPr>
        <p:spPr>
          <a:xfrm>
            <a:off x="222069" y="5002698"/>
            <a:ext cx="11867610" cy="1263569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กล่องข้อความ 21">
            <a:extLst>
              <a:ext uri="{FF2B5EF4-FFF2-40B4-BE49-F238E27FC236}">
                <a16:creationId xmlns:a16="http://schemas.microsoft.com/office/drawing/2014/main" id="{333D9CE8-8D9A-456F-BEAA-2F06BD7B3DBD}"/>
              </a:ext>
            </a:extLst>
          </p:cNvPr>
          <p:cNvSpPr txBox="1"/>
          <p:nvPr/>
        </p:nvSpPr>
        <p:spPr>
          <a:xfrm>
            <a:off x="216481" y="5237760"/>
            <a:ext cx="17750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สถิติรวม </a:t>
            </a:r>
          </a:p>
          <a:p>
            <a:pPr algn="ctr"/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10 เดือน</a:t>
            </a:r>
          </a:p>
        </p:txBody>
      </p:sp>
      <p:sp>
        <p:nvSpPr>
          <p:cNvPr id="23" name="Rectangle 11">
            <a:extLst>
              <a:ext uri="{FF2B5EF4-FFF2-40B4-BE49-F238E27FC236}">
                <a16:creationId xmlns:a16="http://schemas.microsoft.com/office/drawing/2014/main" id="{F15E3FE0-CC36-4CBD-B014-06A5EBE29B85}"/>
              </a:ext>
            </a:extLst>
          </p:cNvPr>
          <p:cNvSpPr/>
          <p:nvPr/>
        </p:nvSpPr>
        <p:spPr>
          <a:xfrm>
            <a:off x="0" y="6437365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2328875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2E3FB8BA-A229-403A-BEE8-3C78F5A47D3A}"/>
              </a:ext>
            </a:extLst>
          </p:cNvPr>
          <p:cNvSpPr/>
          <p:nvPr/>
        </p:nvSpPr>
        <p:spPr>
          <a:xfrm>
            <a:off x="537754" y="374546"/>
            <a:ext cx="11116491" cy="1333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การขับเคลื่อนการดำเนินงานและการปรับปรุงแผนปฏิบัติการป้องกันและลดอุบัติเหตุ</a:t>
            </a:r>
            <a:b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ทางถนนจังหวัดลำพูน พ.ศ.2563</a:t>
            </a:r>
            <a:endParaRPr lang="en-US" sz="2400" dirty="0"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6A1E4FCA-FFA0-4A55-B2B6-A37CA24EC1B0}"/>
              </a:ext>
            </a:extLst>
          </p:cNvPr>
          <p:cNvSpPr/>
          <p:nvPr/>
        </p:nvSpPr>
        <p:spPr>
          <a:xfrm>
            <a:off x="13428617" y="4376913"/>
            <a:ext cx="9418320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r>
              <a:rPr lang="th-TH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4.1.1 มาตรการด้านการบริหารจัดการ</a:t>
            </a:r>
            <a:endParaRPr lang="en-US" sz="1800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algn="thaiDist">
              <a:lnSpc>
                <a:spcPct val="115000"/>
              </a:lnSpc>
              <a:spcAft>
                <a:spcPts val="0"/>
              </a:spcAft>
            </a:pPr>
            <a:r>
              <a:rPr lang="th-TH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	- การจัดตั้ง </a:t>
            </a:r>
            <a:r>
              <a:rPr lang="th-TH" dirty="0" err="1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ศป</a:t>
            </a:r>
            <a:r>
              <a:rPr lang="th-TH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ถ.อปท. (เอกสารหมายเลข 3)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A356F710-B404-49CB-8FBE-0AED44A24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881" y="2152513"/>
            <a:ext cx="1512042" cy="1512042"/>
          </a:xfrm>
          <a:prstGeom prst="rect">
            <a:avLst/>
          </a:prstGeom>
        </p:spPr>
      </p:pic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id="{68CCA226-36D4-4293-8FF4-39E6B2D75A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587" y="2040681"/>
            <a:ext cx="1719539" cy="1719539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8BF08385-30D5-432A-912B-57E0A55CF1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68" y="3664555"/>
            <a:ext cx="5761905" cy="1485714"/>
          </a:xfrm>
          <a:prstGeom prst="rect">
            <a:avLst/>
          </a:prstGeom>
        </p:spPr>
      </p:pic>
      <p:pic>
        <p:nvPicPr>
          <p:cNvPr id="3084" name="Picture 9" descr="Description: logo ปภ..jpg">
            <a:extLst>
              <a:ext uri="{FF2B5EF4-FFF2-40B4-BE49-F238E27FC236}">
                <a16:creationId xmlns:a16="http://schemas.microsoft.com/office/drawing/2014/main" id="{86A1FFD0-EFF5-4B57-851F-8EABF5B8E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515" y="5150269"/>
            <a:ext cx="704850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322F0361-86D3-4AAD-AFCC-F4E5380FC7CB}"/>
              </a:ext>
            </a:extLst>
          </p:cNvPr>
          <p:cNvSpPr/>
          <p:nvPr/>
        </p:nvSpPr>
        <p:spPr>
          <a:xfrm>
            <a:off x="-860944" y="5088300"/>
            <a:ext cx="8620836" cy="1135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th-TH" sz="20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ศูนย์อำนวยการความปลอดภัยทางถนนจังหวัดลำพูน 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th-TH" sz="20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	  ศาลากลางจังหวัดลำพูน ตำบลในเมือง อำเภอเมืองลำพูน จังหวัดลำพูน ๕๑๐๐0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th-TH" sz="20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	  โทรศัพท์ ๐-๕๓56-2963  โทรสาร ๐-5356-2963</a:t>
            </a:r>
            <a:r>
              <a:rPr lang="th-TH" sz="2000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1E001148-CB5C-43CB-B00E-41780A49BA28}"/>
              </a:ext>
            </a:extLst>
          </p:cNvPr>
          <p:cNvSpPr/>
          <p:nvPr/>
        </p:nvSpPr>
        <p:spPr>
          <a:xfrm>
            <a:off x="0" y="6437365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1798966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D045309F-2849-4D61-8CD6-BCE5D9E35BEF}"/>
              </a:ext>
            </a:extLst>
          </p:cNvPr>
          <p:cNvSpPr txBox="1"/>
          <p:nvPr/>
        </p:nvSpPr>
        <p:spPr>
          <a:xfrm>
            <a:off x="306834" y="44624"/>
            <a:ext cx="115538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มาตรการด้านบริหารจัดการ/การขับเคลื่อนการป้องกันและลดอุบัติเหตุทางถนน โดย 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ศป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ถ.จังหวัด, 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ศป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ถ.อำเภอ และ 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ศป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ถ.อปท. 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อย่างต่อเนื่อง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ตลอดทั้ง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ปี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5FA582BC-92D1-450A-A7E5-EE5D992B8BF3}"/>
              </a:ext>
            </a:extLst>
          </p:cNvPr>
          <p:cNvSpPr/>
          <p:nvPr/>
        </p:nvSpPr>
        <p:spPr>
          <a:xfrm>
            <a:off x="8256240" y="2636912"/>
            <a:ext cx="144016" cy="123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EE11B76E-F106-4C02-B146-1A78121A8036}"/>
              </a:ext>
            </a:extLst>
          </p:cNvPr>
          <p:cNvSpPr txBox="1"/>
          <p:nvPr/>
        </p:nvSpPr>
        <p:spPr>
          <a:xfrm>
            <a:off x="8201324" y="2510975"/>
            <a:ext cx="288032" cy="30777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</a:t>
            </a:r>
          </a:p>
        </p:txBody>
      </p:sp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977F21B8-F351-4517-BAFA-2F0B39CD8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857618"/>
            <a:ext cx="11912481" cy="559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416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29A98570-44FB-4BCE-9270-D30036982FDF}"/>
              </a:ext>
            </a:extLst>
          </p:cNvPr>
          <p:cNvSpPr txBox="1"/>
          <p:nvPr/>
        </p:nvSpPr>
        <p:spPr>
          <a:xfrm>
            <a:off x="306834" y="314653"/>
            <a:ext cx="115538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มาตรการด้านบริหารจัดการ/การขับเคลื่อนการป้องกันและลดอุบัติเหตุทางถนน โดย 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ศป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ถ.จังหวัด, 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ศป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ถ.อำเภอ และ 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ศป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ถ.อปท. 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อย่างต่อเนื่อง</a:t>
            </a:r>
            <a:r>
              <a:rPr lang="th-TH" sz="2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ตลอดทั้ง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ปี (ต่อ)</a:t>
            </a:r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4A2D9C9E-8E03-4295-9820-E77CC0D750B1}"/>
              </a:ext>
            </a:extLst>
          </p:cNvPr>
          <p:cNvSpPr txBox="1"/>
          <p:nvPr/>
        </p:nvSpPr>
        <p:spPr>
          <a:xfrm>
            <a:off x="258897" y="6053226"/>
            <a:ext cx="105176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หมายเหตุ     การดำเนินกิจกรรมตัวชี้วัดในมาตรการข้อ 4 การดำเนินโครงการ ตำบลขับขี่ปลอดภัยนั้น สามารถดำเนินกิจกรรมข้อใดก่อน หรือหลังก็ได้</a:t>
            </a:r>
          </a:p>
        </p:txBody>
      </p:sp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25D1E9B5-6537-484C-8E0F-F4AF1E805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24744"/>
            <a:ext cx="11172825" cy="2924175"/>
          </a:xfrm>
          <a:prstGeom prst="rect">
            <a:avLst/>
          </a:prstGeom>
        </p:spPr>
      </p:pic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89487F38-AAFE-498D-8FEF-9597D875B735}"/>
              </a:ext>
            </a:extLst>
          </p:cNvPr>
          <p:cNvSpPr txBox="1"/>
          <p:nvPr/>
        </p:nvSpPr>
        <p:spPr>
          <a:xfrm>
            <a:off x="306834" y="4157385"/>
            <a:ext cx="1188516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1. ประชุมและกำหนดธรรมนูญตำบล เกี่ยวกับการขับขี่ปลอดภัยประชาสัมพันธ์ธรรมนูญตำบลให้ผู้เกี่ยวข้อง และประชาชนทราบทุกรูปแบบ                                    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2. สำรวจจุดเสี่ยงที่จะก่อให้เกิดอุบัติเหตุ วิเคราะห์ความเสี่ยง โดยการสร้างการมีส่วนร่วมของทุกคนในชุมชน ประชุมระดมความคิดเห็นของทุกฝ่าย เพื่อเสนอวิธีการและแนวทางการแก้ไขจุดเสี่ยง </a:t>
            </a:r>
            <a:b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มีการปรับปรุงแก้ไขจุดเสี่ยงในเบื้องต้น 100 % ด้วยความร่วมมือของประชาชนในชุมชน    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3. มีการตั้งด่านชุมชนในพื้นที่ทุกวัน โดยหมุนเวียนให้ครบทุกหมู่บ้าน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4. สนับสนุนให้มีจิตอาสาหรืออาสาสมัครร่วมดำเนินการโครงการ ตำบลขับขี่ ปลอดภัย    </a:t>
            </a:r>
          </a:p>
          <a:p>
            <a:r>
              <a:rPr lang="th-TH" sz="18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5. ศูนย์พัฒนาเด็กเล็กในพื้นที่ มีหมวกนิรภัยให้เด็กทุกคน ผู้ปกครองและเด็กสวมหมวกนิรภัย 100 % </a:t>
            </a:r>
          </a:p>
        </p:txBody>
      </p:sp>
    </p:spTree>
    <p:extLst>
      <p:ext uri="{BB962C8B-B14F-4D97-AF65-F5344CB8AC3E}">
        <p14:creationId xmlns:p14="http://schemas.microsoft.com/office/powerpoint/2010/main" val="22352777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6700</TotalTime>
  <Words>1884</Words>
  <Application>Microsoft Office PowerPoint</Application>
  <PresentationFormat>แบบจอกว้าง</PresentationFormat>
  <Paragraphs>262</Paragraphs>
  <Slides>17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17</vt:i4>
      </vt:variant>
    </vt:vector>
  </HeadingPairs>
  <TitlesOfParts>
    <vt:vector size="24" baseType="lpstr">
      <vt:lpstr>Arial</vt:lpstr>
      <vt:lpstr>Athiti Medium</vt:lpstr>
      <vt:lpstr>Calibri</vt:lpstr>
      <vt:lpstr>TH Sarabun New</vt:lpstr>
      <vt:lpstr>TH SarabunIT๙</vt:lpstr>
      <vt:lpstr>TH SarabunPSK</vt:lpstr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ศูนย์อำนวยการความปลอดภัยทางถนน จังหวัดลำพูน</dc:title>
  <dc:creator>Administrator</dc:creator>
  <cp:lastModifiedBy>tula25166@gmail.com</cp:lastModifiedBy>
  <cp:revision>589</cp:revision>
  <cp:lastPrinted>2020-08-24T08:44:55Z</cp:lastPrinted>
  <dcterms:created xsi:type="dcterms:W3CDTF">2018-04-24T02:15:09Z</dcterms:created>
  <dcterms:modified xsi:type="dcterms:W3CDTF">2020-08-24T08:50:52Z</dcterms:modified>
</cp:coreProperties>
</file>