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sldIdLst>
    <p:sldId id="256" r:id="rId2"/>
    <p:sldId id="487" r:id="rId3"/>
    <p:sldId id="495" r:id="rId4"/>
    <p:sldId id="492" r:id="rId5"/>
    <p:sldId id="508" r:id="rId6"/>
    <p:sldId id="509" r:id="rId7"/>
    <p:sldId id="510" r:id="rId8"/>
    <p:sldId id="511" r:id="rId9"/>
    <p:sldId id="513" r:id="rId10"/>
    <p:sldId id="516" r:id="rId11"/>
    <p:sldId id="518" r:id="rId12"/>
    <p:sldId id="515" r:id="rId13"/>
  </p:sldIdLst>
  <p:sldSz cx="13208000" cy="9906000"/>
  <p:notesSz cx="6888163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4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9999"/>
    <a:srgbClr val="C33ADE"/>
    <a:srgbClr val="F276C9"/>
    <a:srgbClr val="B18545"/>
    <a:srgbClr val="817809"/>
    <a:srgbClr val="F0E230"/>
    <a:srgbClr val="6922B8"/>
    <a:srgbClr val="C5A16B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2" d="100"/>
          <a:sy n="52" d="100"/>
        </p:scale>
        <p:origin x="1296" y="84"/>
      </p:cViewPr>
      <p:guideLst>
        <p:guide orient="horz" pos="3120"/>
        <p:guide pos="4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169D3E-8F1A-47F9-820C-F1ED4FAD411C}" type="datetimeFigureOut">
              <a:rPr lang="th-TH" smtClean="0"/>
              <a:t>21/02/63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9038" y="1252538"/>
            <a:ext cx="45100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821297"/>
            <a:ext cx="5510213" cy="39452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7222"/>
            <a:ext cx="2984500" cy="501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2075" y="9517222"/>
            <a:ext cx="2984500" cy="501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F9C16A-756E-498D-AA45-CB575CF09E3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22679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1621191"/>
            <a:ext cx="11226800" cy="3448756"/>
          </a:xfrm>
        </p:spPr>
        <p:txBody>
          <a:bodyPr anchor="b"/>
          <a:lstStyle>
            <a:lvl1pPr algn="ctr">
              <a:defRPr sz="8666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1000" y="5202944"/>
            <a:ext cx="9906000" cy="2391656"/>
          </a:xfrm>
        </p:spPr>
        <p:txBody>
          <a:bodyPr/>
          <a:lstStyle>
            <a:lvl1pPr marL="0" indent="0" algn="ctr">
              <a:buNone/>
              <a:defRPr sz="3467"/>
            </a:lvl1pPr>
            <a:lvl2pPr marL="660380" indent="0" algn="ctr">
              <a:buNone/>
              <a:defRPr sz="2889"/>
            </a:lvl2pPr>
            <a:lvl3pPr marL="1320759" indent="0" algn="ctr">
              <a:buNone/>
              <a:defRPr sz="2600"/>
            </a:lvl3pPr>
            <a:lvl4pPr marL="1981139" indent="0" algn="ctr">
              <a:buNone/>
              <a:defRPr sz="2311"/>
            </a:lvl4pPr>
            <a:lvl5pPr marL="2641519" indent="0" algn="ctr">
              <a:buNone/>
              <a:defRPr sz="2311"/>
            </a:lvl5pPr>
            <a:lvl6pPr marL="3301898" indent="0" algn="ctr">
              <a:buNone/>
              <a:defRPr sz="2311"/>
            </a:lvl6pPr>
            <a:lvl7pPr marL="3962278" indent="0" algn="ctr">
              <a:buNone/>
              <a:defRPr sz="2311"/>
            </a:lvl7pPr>
            <a:lvl8pPr marL="4622658" indent="0" algn="ctr">
              <a:buNone/>
              <a:defRPr sz="2311"/>
            </a:lvl8pPr>
            <a:lvl9pPr marL="5283037" indent="0" algn="ctr">
              <a:buNone/>
              <a:defRPr sz="2311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69EF-3083-4EB9-8B9D-B47C15AA3F2E}" type="datetimeFigureOut">
              <a:rPr lang="th-TH" smtClean="0"/>
              <a:t>21/02/63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7142E-4476-4FCD-A551-027F317853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3263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69EF-3083-4EB9-8B9D-B47C15AA3F2E}" type="datetimeFigureOut">
              <a:rPr lang="th-TH" smtClean="0"/>
              <a:t>21/02/63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7142E-4476-4FCD-A551-027F317853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0853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51976" y="527403"/>
            <a:ext cx="2847975" cy="839487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8051" y="527403"/>
            <a:ext cx="8378825" cy="8394877"/>
          </a:xfrm>
        </p:spPr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69EF-3083-4EB9-8B9D-B47C15AA3F2E}" type="datetimeFigureOut">
              <a:rPr lang="th-TH" smtClean="0"/>
              <a:t>21/02/63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7142E-4476-4FCD-A551-027F317853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49802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69EF-3083-4EB9-8B9D-B47C15AA3F2E}" type="datetimeFigureOut">
              <a:rPr lang="th-TH" smtClean="0"/>
              <a:t>21/02/63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7142E-4476-4FCD-A551-027F317853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02671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1172" y="2469624"/>
            <a:ext cx="11391900" cy="4120620"/>
          </a:xfrm>
        </p:spPr>
        <p:txBody>
          <a:bodyPr anchor="b"/>
          <a:lstStyle>
            <a:lvl1pPr>
              <a:defRPr sz="8666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1172" y="6629226"/>
            <a:ext cx="11391900" cy="2166937"/>
          </a:xfrm>
        </p:spPr>
        <p:txBody>
          <a:bodyPr/>
          <a:lstStyle>
            <a:lvl1pPr marL="0" indent="0">
              <a:buNone/>
              <a:defRPr sz="3467">
                <a:solidFill>
                  <a:schemeClr val="tx1"/>
                </a:solidFill>
              </a:defRPr>
            </a:lvl1pPr>
            <a:lvl2pPr marL="66038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2pPr>
            <a:lvl3pPr marL="1320759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198113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4pPr>
            <a:lvl5pPr marL="264151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5pPr>
            <a:lvl6pPr marL="330189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6pPr>
            <a:lvl7pPr marL="396227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7pPr>
            <a:lvl8pPr marL="462265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8pPr>
            <a:lvl9pPr marL="5283037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69EF-3083-4EB9-8B9D-B47C15AA3F2E}" type="datetimeFigureOut">
              <a:rPr lang="th-TH" smtClean="0"/>
              <a:t>21/02/63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7142E-4476-4FCD-A551-027F317853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69394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8050" y="2637014"/>
            <a:ext cx="5613400" cy="6285266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86550" y="2637014"/>
            <a:ext cx="5613400" cy="6285266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69EF-3083-4EB9-8B9D-B47C15AA3F2E}" type="datetimeFigureOut">
              <a:rPr lang="th-TH" smtClean="0"/>
              <a:t>21/02/63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7142E-4476-4FCD-A551-027F317853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35151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770" y="527405"/>
            <a:ext cx="11391900" cy="1914702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9772" y="2428347"/>
            <a:ext cx="5587602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9772" y="3618442"/>
            <a:ext cx="5587602" cy="5322183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86551" y="2428347"/>
            <a:ext cx="5615120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86551" y="3618442"/>
            <a:ext cx="5615120" cy="5322183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69EF-3083-4EB9-8B9D-B47C15AA3F2E}" type="datetimeFigureOut">
              <a:rPr lang="th-TH" smtClean="0"/>
              <a:t>21/02/63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7142E-4476-4FCD-A551-027F317853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237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69EF-3083-4EB9-8B9D-B47C15AA3F2E}" type="datetimeFigureOut">
              <a:rPr lang="th-TH" smtClean="0"/>
              <a:t>21/02/63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7142E-4476-4FCD-A551-027F317853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88189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69EF-3083-4EB9-8B9D-B47C15AA3F2E}" type="datetimeFigureOut">
              <a:rPr lang="th-TH" smtClean="0"/>
              <a:t>21/02/63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7142E-4476-4FCD-A551-027F317853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20224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770" y="660400"/>
            <a:ext cx="4259924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5120" y="1426283"/>
            <a:ext cx="6686550" cy="7039681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9770" y="2971800"/>
            <a:ext cx="4259924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69EF-3083-4EB9-8B9D-B47C15AA3F2E}" type="datetimeFigureOut">
              <a:rPr lang="th-TH" smtClean="0"/>
              <a:t>21/02/63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7142E-4476-4FCD-A551-027F317853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53209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770" y="660400"/>
            <a:ext cx="4259924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15120" y="1426283"/>
            <a:ext cx="6686550" cy="7039681"/>
          </a:xfrm>
        </p:spPr>
        <p:txBody>
          <a:bodyPr anchor="t"/>
          <a:lstStyle>
            <a:lvl1pPr marL="0" indent="0">
              <a:buNone/>
              <a:defRPr sz="4622"/>
            </a:lvl1pPr>
            <a:lvl2pPr marL="660380" indent="0">
              <a:buNone/>
              <a:defRPr sz="4044"/>
            </a:lvl2pPr>
            <a:lvl3pPr marL="1320759" indent="0">
              <a:buNone/>
              <a:defRPr sz="3467"/>
            </a:lvl3pPr>
            <a:lvl4pPr marL="1981139" indent="0">
              <a:buNone/>
              <a:defRPr sz="2889"/>
            </a:lvl4pPr>
            <a:lvl5pPr marL="2641519" indent="0">
              <a:buNone/>
              <a:defRPr sz="2889"/>
            </a:lvl5pPr>
            <a:lvl6pPr marL="3301898" indent="0">
              <a:buNone/>
              <a:defRPr sz="2889"/>
            </a:lvl6pPr>
            <a:lvl7pPr marL="3962278" indent="0">
              <a:buNone/>
              <a:defRPr sz="2889"/>
            </a:lvl7pPr>
            <a:lvl8pPr marL="4622658" indent="0">
              <a:buNone/>
              <a:defRPr sz="2889"/>
            </a:lvl8pPr>
            <a:lvl9pPr marL="5283037" indent="0">
              <a:buNone/>
              <a:defRPr sz="2889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9770" y="2971800"/>
            <a:ext cx="4259924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69EF-3083-4EB9-8B9D-B47C15AA3F2E}" type="datetimeFigureOut">
              <a:rPr lang="th-TH" smtClean="0"/>
              <a:t>21/02/63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7142E-4476-4FCD-A551-027F317853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5986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08050" y="527405"/>
            <a:ext cx="11391900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8050" y="2637014"/>
            <a:ext cx="11391900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08050" y="9181397"/>
            <a:ext cx="29718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369EF-3083-4EB9-8B9D-B47C15AA3F2E}" type="datetimeFigureOut">
              <a:rPr lang="th-TH" smtClean="0"/>
              <a:t>21/02/63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75150" y="9181397"/>
            <a:ext cx="4457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8150" y="9181397"/>
            <a:ext cx="29718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7142E-4476-4FCD-A551-027F317853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4557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20759" rtl="0" eaLnBrk="1" latinLnBrk="0" hangingPunct="1">
        <a:lnSpc>
          <a:spcPct val="90000"/>
        </a:lnSpc>
        <a:spcBef>
          <a:spcPct val="0"/>
        </a:spcBef>
        <a:buNone/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0190" indent="-330190" algn="l" defTabSz="1320759" rtl="0" eaLnBrk="1" latinLnBrk="0" hangingPunct="1">
        <a:lnSpc>
          <a:spcPct val="90000"/>
        </a:lnSpc>
        <a:spcBef>
          <a:spcPts val="1444"/>
        </a:spcBef>
        <a:buFont typeface="Arial" panose="020B0604020202020204" pitchFamily="34" charset="0"/>
        <a:buChar char="•"/>
        <a:defRPr sz="4044" kern="1200">
          <a:solidFill>
            <a:schemeClr val="tx1"/>
          </a:solidFill>
          <a:latin typeface="+mn-lt"/>
          <a:ea typeface="+mn-ea"/>
          <a:cs typeface="+mn-cs"/>
        </a:defRPr>
      </a:lvl1pPr>
      <a:lvl2pPr marL="990570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65094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3pPr>
      <a:lvl4pPr marL="231132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97170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63208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429246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95284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613227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8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3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1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9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7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5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37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3">
            <a:extLst>
              <a:ext uri="{FF2B5EF4-FFF2-40B4-BE49-F238E27FC236}">
                <a16:creationId xmlns:a16="http://schemas.microsoft.com/office/drawing/2014/main" xmlns="" id="{AE7239E0-536D-40A9-8D5D-AB6421597F7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1" b="24390"/>
          <a:stretch>
            <a:fillRect/>
          </a:stretch>
        </p:blipFill>
        <p:spPr bwMode="auto">
          <a:xfrm>
            <a:off x="0" y="8445762"/>
            <a:ext cx="13208000" cy="1460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937C8A9F-749A-42D9-B08C-66FBC853A905}"/>
              </a:ext>
            </a:extLst>
          </p:cNvPr>
          <p:cNvSpPr/>
          <p:nvPr/>
        </p:nvSpPr>
        <p:spPr>
          <a:xfrm>
            <a:off x="0" y="1"/>
            <a:ext cx="13208000" cy="2368950"/>
          </a:xfrm>
          <a:prstGeom prst="rect">
            <a:avLst/>
          </a:prstGeom>
          <a:solidFill>
            <a:srgbClr val="00206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th-TH" sz="5856" b="1" kern="0" dirty="0">
                <a:solidFill>
                  <a:srgbClr val="FFC000"/>
                </a:solidFill>
                <a:latin typeface="TH SarabunIT๙" pitchFamily="34" charset="-34"/>
                <a:cs typeface="TH SarabunIT๙" pitchFamily="34" charset="-34"/>
              </a:rPr>
              <a:t>ศูนย์บัญชาการเหตุการณ์จังหวัดลำพูน </a:t>
            </a:r>
          </a:p>
          <a:p>
            <a:pPr algn="ctr">
              <a:defRPr/>
            </a:pPr>
            <a:r>
              <a:rPr lang="th-TH" sz="5856" b="1" kern="0" dirty="0">
                <a:solidFill>
                  <a:srgbClr val="FFC000"/>
                </a:solidFill>
                <a:latin typeface="TH SarabunIT๙" pitchFamily="34" charset="-34"/>
                <a:cs typeface="TH SarabunIT๙" pitchFamily="34" charset="-34"/>
              </a:rPr>
              <a:t>(ไฟป่าหมอกควัน และฝุ่นละอองขนาดเล็ก </a:t>
            </a:r>
            <a:r>
              <a:rPr lang="en-US" sz="5856" b="1" kern="0" dirty="0">
                <a:solidFill>
                  <a:srgbClr val="FFC000"/>
                </a:solidFill>
                <a:latin typeface="TH SarabunIT๙" pitchFamily="34" charset="-34"/>
                <a:cs typeface="TH SarabunIT๙" pitchFamily="34" charset="-34"/>
              </a:rPr>
              <a:t>PM 2</a:t>
            </a:r>
            <a:r>
              <a:rPr lang="th-TH" sz="5856" b="1" kern="0" dirty="0">
                <a:solidFill>
                  <a:srgbClr val="FFC000"/>
                </a:solidFill>
                <a:latin typeface="TH SarabunIT๙" pitchFamily="34" charset="-34"/>
                <a:cs typeface="TH SarabunIT๙" pitchFamily="34" charset="-34"/>
              </a:rPr>
              <a:t>.5)</a:t>
            </a:r>
            <a:endParaRPr lang="en-US" sz="5856" b="1" kern="0" dirty="0">
              <a:solidFill>
                <a:srgbClr val="FFC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E8B2A43-C240-4417-A2ED-964E400FDB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68951"/>
            <a:ext cx="13208000" cy="6524178"/>
          </a:xfrm>
          <a:prstGeom prst="rect">
            <a:avLst/>
          </a:prstGeom>
          <a:effectLst>
            <a:softEdge rad="863600"/>
          </a:effectLst>
        </p:spPr>
      </p:pic>
    </p:spTree>
    <p:extLst>
      <p:ext uri="{BB962C8B-B14F-4D97-AF65-F5344CB8AC3E}">
        <p14:creationId xmlns:p14="http://schemas.microsoft.com/office/powerpoint/2010/main" val="8382496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xmlns="" id="{73B8209C-DF6B-4651-98C3-951B78885ED7}"/>
              </a:ext>
            </a:extLst>
          </p:cNvPr>
          <p:cNvSpPr/>
          <p:nvPr/>
        </p:nvSpPr>
        <p:spPr>
          <a:xfrm>
            <a:off x="-7238" y="10554"/>
            <a:ext cx="13215238" cy="86571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solidFill>
                  <a:srgbClr val="FFC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มาตรการและผลการดำเนินงานป้องกันและแก้ไขปัญหาไฟป่าและหมอกควันจังหวัดลำพูน ปี 2563</a:t>
            </a:r>
            <a:endParaRPr lang="en-US" sz="2400" b="1" dirty="0">
              <a:solidFill>
                <a:srgbClr val="FFC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FE435688-8E66-417A-9F00-5586D00721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697681"/>
              </p:ext>
            </p:extLst>
          </p:nvPr>
        </p:nvGraphicFramePr>
        <p:xfrm>
          <a:off x="0" y="876267"/>
          <a:ext cx="13167360" cy="4174744"/>
        </p:xfrm>
        <a:graphic>
          <a:graphicData uri="http://schemas.openxmlformats.org/drawingml/2006/table">
            <a:tbl>
              <a:tblPr firstRow="1" firstCol="1" bandRow="1"/>
              <a:tblGrid>
                <a:gridCol w="6400800">
                  <a:extLst>
                    <a:ext uri="{9D8B030D-6E8A-4147-A177-3AD203B41FA5}">
                      <a16:colId xmlns:a16="http://schemas.microsoft.com/office/drawing/2014/main" xmlns="" val="3074363234"/>
                    </a:ext>
                  </a:extLst>
                </a:gridCol>
                <a:gridCol w="6766560">
                  <a:extLst>
                    <a:ext uri="{9D8B030D-6E8A-4147-A177-3AD203B41FA5}">
                      <a16:colId xmlns:a16="http://schemas.microsoft.com/office/drawing/2014/main" xmlns="" val="236835703"/>
                    </a:ext>
                  </a:extLst>
                </a:gridCol>
              </a:tblGrid>
              <a:tr h="4760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มาตรการ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9290887"/>
                  </a:ext>
                </a:extLst>
              </a:tr>
              <a:tr h="476037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มาตรการ</a:t>
                      </a:r>
                      <a:r>
                        <a:rPr lang="th-TH" sz="3600" b="1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ที่ 12 </a:t>
                      </a:r>
                      <a:r>
                        <a:rPr lang="th-TH" sz="3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การป้องกันผลกระทบต่อสุขภาพ   </a:t>
                      </a: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             ประชาชน</a:t>
                      </a:r>
                      <a:endParaRPr lang="en-US" sz="3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   สำนักงานสาธารณสุขจังหวัดลำพูนจัดเตรียมหน้ากากอนามัยสำหรับผู้ป่วยและกลุ่มเสี่ยง จำนวน 30,000 ชิ้น และประสานพื้นที่เตรียมดำเนินการจัดทำห้องปลอดฝุ่น ตามมาตรการจังหวัด “1 ตำบล 3 </a:t>
                      </a:r>
                      <a:r>
                        <a:rPr lang="en-US" sz="32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Safe Zone” </a:t>
                      </a:r>
                      <a:r>
                        <a:rPr lang="th-TH" sz="32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จำนวน 187 แห่ง โดยหน่วยบริการสาธารณสุขจำนวน 89 แห่ง องค์กรปกครองส่วนท้องถิ่น จำนวน 48 แห่ง โรงเรียน จำนวน 38 แห่ง และหน่วยงานอื่น ๆ จำนวน 12 แห่ง </a:t>
                      </a: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4" name="Picture 3" descr="D:\หมอกควัน 63\2563\กิจกรรม\รายงานสัปดาห์ต่อไป\ภาพกิจกรรม 1 Page\สัปดาห์ที่ 3\จิตอาสาปงแม่ลอบ_200212_0051.jpg">
            <a:extLst>
              <a:ext uri="{FF2B5EF4-FFF2-40B4-BE49-F238E27FC236}">
                <a16:creationId xmlns:a16="http://schemas.microsoft.com/office/drawing/2014/main" xmlns="" id="{12EC9B8F-56C7-4294-AA21-345F81F07C08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964" y="5476047"/>
            <a:ext cx="5454015" cy="3896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หมอกควัน 63\2563\กิจกรรม\รายงานสัปดาห์ต่อไป\ภาพกิจกรรม 1 Page\สัปดาห์ที่ 3\205321.jpg">
            <a:extLst>
              <a:ext uri="{FF2B5EF4-FFF2-40B4-BE49-F238E27FC236}">
                <a16:creationId xmlns:a16="http://schemas.microsoft.com/office/drawing/2014/main" xmlns="" id="{EBA3D9A6-BB6A-4EFC-A140-29BEBE5B77C3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1660" y="5465694"/>
            <a:ext cx="2827020" cy="3896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D:\หมอกควัน 63\2563\กิจกรรม\รายงานสัปดาห์ต่อไป\ภาพกิจกรรม 1 Page\สัปดาห์ที่ 3\240724.jpg">
            <a:extLst>
              <a:ext uri="{FF2B5EF4-FFF2-40B4-BE49-F238E27FC236}">
                <a16:creationId xmlns:a16="http://schemas.microsoft.com/office/drawing/2014/main" xmlns="" id="{E8CBC08D-24A5-40BE-A9A0-CFE41AD37902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88680" y="5476047"/>
            <a:ext cx="4404360" cy="3896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6817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xmlns="" id="{73B8209C-DF6B-4651-98C3-951B78885ED7}"/>
              </a:ext>
            </a:extLst>
          </p:cNvPr>
          <p:cNvSpPr/>
          <p:nvPr/>
        </p:nvSpPr>
        <p:spPr>
          <a:xfrm>
            <a:off x="-7238" y="10554"/>
            <a:ext cx="13215238" cy="86571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solidFill>
                  <a:srgbClr val="FFC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จำนวนผู้ป่วยด้วยโรคระบบทางเดินหายใจปี 2563 </a:t>
            </a:r>
            <a:endParaRPr lang="en-US" sz="2400" b="1" dirty="0">
              <a:solidFill>
                <a:srgbClr val="FFC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91B326F-0D39-4AF6-BB32-86ECF873BF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60" y="1024873"/>
            <a:ext cx="13070580" cy="7856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8330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937C8A9F-749A-42D9-B08C-66FBC853A905}"/>
              </a:ext>
            </a:extLst>
          </p:cNvPr>
          <p:cNvSpPr/>
          <p:nvPr/>
        </p:nvSpPr>
        <p:spPr>
          <a:xfrm>
            <a:off x="0" y="6760397"/>
            <a:ext cx="13208000" cy="1685365"/>
          </a:xfrm>
          <a:prstGeom prst="rect">
            <a:avLst/>
          </a:prstGeom>
          <a:solidFill>
            <a:srgbClr val="00206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th-TH" sz="7200" b="1" kern="0" dirty="0">
                <a:solidFill>
                  <a:srgbClr val="FFC000"/>
                </a:solidFill>
                <a:latin typeface="TH SarabunIT๙" pitchFamily="34" charset="-34"/>
                <a:cs typeface="TH SarabunIT๙" pitchFamily="34" charset="-34"/>
              </a:rPr>
              <a:t>จบการนำเสนอ</a:t>
            </a:r>
            <a:endParaRPr lang="en-US" sz="7200" b="1" kern="0" dirty="0">
              <a:solidFill>
                <a:srgbClr val="FFC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E8B2A43-C240-4417-A2ED-964E400FDB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633"/>
            <a:ext cx="13208000" cy="6524178"/>
          </a:xfrm>
          <a:prstGeom prst="rect">
            <a:avLst/>
          </a:prstGeom>
          <a:effectLst>
            <a:softEdge rad="863600"/>
          </a:effectLst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xmlns="" id="{AE7239E0-536D-40A9-8D5D-AB6421597F7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1" b="24390"/>
          <a:stretch>
            <a:fillRect/>
          </a:stretch>
        </p:blipFill>
        <p:spPr bwMode="auto">
          <a:xfrm>
            <a:off x="0" y="8445762"/>
            <a:ext cx="13208000" cy="1460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9674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2AC87110-E51E-499C-BA3E-47CCC3926D5D}"/>
              </a:ext>
            </a:extLst>
          </p:cNvPr>
          <p:cNvSpPr/>
          <p:nvPr/>
        </p:nvSpPr>
        <p:spPr>
          <a:xfrm>
            <a:off x="-7238" y="10554"/>
            <a:ext cx="13215238" cy="86571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rgbClr val="FFC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สถานการณ์ไฟป่าและหมอกควันจังหวัดลำพูน ปี 2563</a:t>
            </a:r>
            <a:endParaRPr lang="en-US" sz="3200" b="1" dirty="0">
              <a:solidFill>
                <a:srgbClr val="FFC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5" name="Arrow: Pentagon 4">
            <a:extLst>
              <a:ext uri="{FF2B5EF4-FFF2-40B4-BE49-F238E27FC236}">
                <a16:creationId xmlns:a16="http://schemas.microsoft.com/office/drawing/2014/main" xmlns="" id="{04533444-1F72-4CB2-B544-4790C1F47E2B}"/>
              </a:ext>
            </a:extLst>
          </p:cNvPr>
          <p:cNvSpPr/>
          <p:nvPr/>
        </p:nvSpPr>
        <p:spPr>
          <a:xfrm>
            <a:off x="-7238" y="897368"/>
            <a:ext cx="4785360" cy="1083831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ค่าฝุ่นละอองขนาดเล็ก </a:t>
            </a:r>
            <a:r>
              <a:rPr lang="en-US" sz="3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PM 2.5</a:t>
            </a:r>
            <a:endParaRPr lang="th-TH" sz="36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xmlns="" id="{7755DB5D-A44E-4DFE-AFE5-969D37902DDF}"/>
              </a:ext>
            </a:extLst>
          </p:cNvPr>
          <p:cNvSpPr/>
          <p:nvPr/>
        </p:nvSpPr>
        <p:spPr>
          <a:xfrm>
            <a:off x="4495800" y="892674"/>
            <a:ext cx="8712200" cy="1088526"/>
          </a:xfrm>
          <a:prstGeom prst="chevron">
            <a:avLst>
              <a:gd name="adj" fmla="val 54249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7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ค่าฝุ่นละอองขนาดเล็ก (</a:t>
            </a:r>
            <a:r>
              <a:rPr lang="en-US" sz="27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pm 2.5) </a:t>
            </a:r>
            <a:r>
              <a:rPr lang="th-TH" sz="27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ระหว่างวันที่ 12 – 18 ก.พ. 63</a:t>
            </a:r>
            <a:endParaRPr lang="en-US" sz="27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27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มีค่าอยู่ระหว่าง 20 - 59  </a:t>
            </a:r>
            <a:r>
              <a:rPr lang="th-TH" sz="2700" b="1" dirty="0" err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มค</a:t>
            </a:r>
            <a:r>
              <a:rPr lang="th-TH" sz="27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ก./ลบ.ม. </a:t>
            </a:r>
          </a:p>
          <a:p>
            <a:pPr algn="ctr"/>
            <a:r>
              <a:rPr lang="th-TH" sz="27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เกินค่ามาตรฐาน(50 </a:t>
            </a:r>
            <a:r>
              <a:rPr lang="th-TH" sz="2700" b="1" dirty="0" err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มค</a:t>
            </a:r>
            <a:r>
              <a:rPr lang="th-TH" sz="27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ก./ลบ.ม.) จำนวน 2 วัน ในวันที่ 17 – 18 </a:t>
            </a:r>
            <a:r>
              <a:rPr lang="th-TH" sz="2700" b="1" dirty="0" err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กพ</a:t>
            </a:r>
            <a:r>
              <a:rPr lang="th-TH" sz="27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63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CD37618-6199-4D31-8A30-4C99141B7568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2"/>
          <a:stretch/>
        </p:blipFill>
        <p:spPr bwMode="auto">
          <a:xfrm>
            <a:off x="0" y="1997608"/>
            <a:ext cx="13208000" cy="74969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70164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A866C958-765E-4731-AF62-AFF438F7FA3D}"/>
              </a:ext>
            </a:extLst>
          </p:cNvPr>
          <p:cNvSpPr/>
          <p:nvPr/>
        </p:nvSpPr>
        <p:spPr>
          <a:xfrm>
            <a:off x="-7238" y="10554"/>
            <a:ext cx="13215238" cy="86571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rgbClr val="FFC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สถานการณ์ไฟป่าและหมอกควันจังหวัดลำพูน ปี 2563</a:t>
            </a:r>
            <a:endParaRPr lang="en-US" sz="3200" b="1" dirty="0">
              <a:solidFill>
                <a:srgbClr val="FFC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5" name="Arrow: Pentagon 4">
            <a:extLst>
              <a:ext uri="{FF2B5EF4-FFF2-40B4-BE49-F238E27FC236}">
                <a16:creationId xmlns:a16="http://schemas.microsoft.com/office/drawing/2014/main" xmlns="" id="{10717CF2-C455-4F7E-A447-F7CAEE6025A9}"/>
              </a:ext>
            </a:extLst>
          </p:cNvPr>
          <p:cNvSpPr/>
          <p:nvPr/>
        </p:nvSpPr>
        <p:spPr>
          <a:xfrm>
            <a:off x="0" y="701322"/>
            <a:ext cx="6781800" cy="712760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จำนวนจุด </a:t>
            </a:r>
            <a:r>
              <a:rPr lang="en-US" sz="3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Hotspot </a:t>
            </a:r>
            <a:r>
              <a:rPr lang="th-TH" sz="3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ระบบ </a:t>
            </a:r>
            <a:r>
              <a:rPr lang="en-US" sz="3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VIIRS </a:t>
            </a:r>
            <a:r>
              <a:rPr lang="th-TH" sz="3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แยกรายอำเภอ</a:t>
            </a:r>
            <a:r>
              <a:rPr lang="en-US" sz="36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36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07670090-F2CF-4BFA-9664-418A75742F6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4082"/>
            <a:ext cx="13215238" cy="82175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24074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xmlns="" id="{73B8209C-DF6B-4651-98C3-951B78885ED7}"/>
              </a:ext>
            </a:extLst>
          </p:cNvPr>
          <p:cNvSpPr/>
          <p:nvPr/>
        </p:nvSpPr>
        <p:spPr>
          <a:xfrm>
            <a:off x="-7238" y="10554"/>
            <a:ext cx="13215238" cy="86571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solidFill>
                  <a:srgbClr val="FFC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มาตรการและผลการดำเนินงานป้องกันและแก้ไขปัญหาไฟป่าและหมอกควันจังหวัดลำพูน ปี 2563</a:t>
            </a:r>
            <a:endParaRPr lang="en-US" sz="2400" b="1" dirty="0">
              <a:solidFill>
                <a:srgbClr val="FFC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FE435688-8E66-417A-9F00-5586D00721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092053"/>
              </p:ext>
            </p:extLst>
          </p:nvPr>
        </p:nvGraphicFramePr>
        <p:xfrm>
          <a:off x="0" y="876267"/>
          <a:ext cx="13167360" cy="8838311"/>
        </p:xfrm>
        <a:graphic>
          <a:graphicData uri="http://schemas.openxmlformats.org/drawingml/2006/table">
            <a:tbl>
              <a:tblPr firstRow="1" firstCol="1" bandRow="1"/>
              <a:tblGrid>
                <a:gridCol w="5394960">
                  <a:extLst>
                    <a:ext uri="{9D8B030D-6E8A-4147-A177-3AD203B41FA5}">
                      <a16:colId xmlns:a16="http://schemas.microsoft.com/office/drawing/2014/main" xmlns="" val="3074363234"/>
                    </a:ext>
                  </a:extLst>
                </a:gridCol>
                <a:gridCol w="7772400">
                  <a:extLst>
                    <a:ext uri="{9D8B030D-6E8A-4147-A177-3AD203B41FA5}">
                      <a16:colId xmlns:a16="http://schemas.microsoft.com/office/drawing/2014/main" xmlns="" val="236835703"/>
                    </a:ext>
                  </a:extLst>
                </a:gridCol>
              </a:tblGrid>
              <a:tr h="4760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มาตรการ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9290887"/>
                  </a:ext>
                </a:extLst>
              </a:tr>
              <a:tr h="47603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มาตรการที่ 1 การบริหารจัดการ</a:t>
                      </a:r>
                      <a:endParaRPr lang="en-US" sz="3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   - การจัดตั้งศูนย์อำนวยการฯ /ศูนย์บัญชาการเหตุการณ์ไฟป่าและหมอกควัน ระดับจังหวัด ระดับอำเภอ 8 อำเภอ และศูนย์ฯส่วนหน้า ๒ ศูนย์ฯ (อำเภอเมืองและอำเภอลี้) จัดทำแผนปฏิบัติฯ แผนจัดการเชื้อเพลิง </a:t>
                      </a:r>
                      <a:br>
                        <a:rPr lang="th-TH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เตรียมความพร้อมอุปกรณ์/เครื่องมือ จัดชุดปฏิบัติการป้องกันและควบคุมไฟป่า การสำรวจพื้นที่จอดเฮลิคอปเตอร์ แหล่งน้ำดับไฟและพื้นที่โรยตัวในพื้นที่</a:t>
                      </a:r>
                      <a:br>
                        <a:rPr lang="th-TH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ที่เข้าถึงได้ยาก</a:t>
                      </a: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   - วันที่ 11 กุมภาพันธ์ 2563 นายวรยุทธ เนาวรัตน์ รองผู้ว่าราชการจังหวัดลำพูน รองผู้บัญชาการเหตุการณ์ฯ ร่วมกับหน่วยงานที่เกี่ยวข้อง ได้แก่ สนง.ป้องกันและบรรเทาสาธารณภัยจังหวัดลำพูน สำนักงานทรัพยากรธรรมชาติและสิ่งแวดล้อมจังหวัดลำพูน สถานีควบคุมไฟป่าแม่ปิง อุทยานแห่งชาติแม่ปิง ศูนย์ป่าไม้ลำพูน อำเภอลี้ เทศบาลตำบล</a:t>
                      </a:r>
                      <a:r>
                        <a:rPr lang="th-TH" sz="3000" b="0" dirty="0" err="1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ก้อ</a:t>
                      </a:r>
                      <a:r>
                        <a:rPr lang="th-TH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เทศบาลตำบลแม่ลาน กำนัน และผู้ใหญ่บ้านในพื้นที่ ณ สถานีควบคุมไฟป่าแม่ปิง </a:t>
                      </a:r>
                      <a:br>
                        <a:rPr lang="th-TH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ได้ประชุมติดตามการปฏิบัติงานดับไฟป่า และประเมินสถานการณ์ในพื้นที่</a:t>
                      </a: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  - ตำรวจภูธรจังหวัดลำพูน ดำเนินการจับกุมผู้กระทำความผิดฐานไฟป่าและหมอกควัน ในช่วงประกาศห้ามเผาเด็ดขาด จำนวนรวม 37 ราย แบ่งเป็นผู้กระทำความผิดตาม พรบ.สาธารณสุขฯ จำนวน 1 ราย และผู้กระทำความผิดตาม พรบ.จราจรฯ จำนวน 36 ราย ยอดปรับรวมทั้งสิ้นจำนวน 6,000 บาท </a:t>
                      </a: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1124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xmlns="" id="{73B8209C-DF6B-4651-98C3-951B78885ED7}"/>
              </a:ext>
            </a:extLst>
          </p:cNvPr>
          <p:cNvSpPr/>
          <p:nvPr/>
        </p:nvSpPr>
        <p:spPr>
          <a:xfrm>
            <a:off x="-7238" y="10554"/>
            <a:ext cx="13215238" cy="86571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solidFill>
                  <a:srgbClr val="FFC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มาตรการและผลการดำเนินงานป้องกันและแก้ไขปัญหาไฟป่าและหมอกควันจังหวัดลำพูน ปี 2563</a:t>
            </a:r>
            <a:endParaRPr lang="en-US" sz="2400" b="1" dirty="0">
              <a:solidFill>
                <a:srgbClr val="FFC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FE435688-8E66-417A-9F00-5586D00721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983685"/>
              </p:ext>
            </p:extLst>
          </p:nvPr>
        </p:nvGraphicFramePr>
        <p:xfrm>
          <a:off x="0" y="876267"/>
          <a:ext cx="13167360" cy="4174744"/>
        </p:xfrm>
        <a:graphic>
          <a:graphicData uri="http://schemas.openxmlformats.org/drawingml/2006/table">
            <a:tbl>
              <a:tblPr firstRow="1" firstCol="1" bandRow="1"/>
              <a:tblGrid>
                <a:gridCol w="5029200">
                  <a:extLst>
                    <a:ext uri="{9D8B030D-6E8A-4147-A177-3AD203B41FA5}">
                      <a16:colId xmlns:a16="http://schemas.microsoft.com/office/drawing/2014/main" xmlns="" val="3074363234"/>
                    </a:ext>
                  </a:extLst>
                </a:gridCol>
                <a:gridCol w="8138160">
                  <a:extLst>
                    <a:ext uri="{9D8B030D-6E8A-4147-A177-3AD203B41FA5}">
                      <a16:colId xmlns:a16="http://schemas.microsoft.com/office/drawing/2014/main" xmlns="" val="236835703"/>
                    </a:ext>
                  </a:extLst>
                </a:gridCol>
              </a:tblGrid>
              <a:tr h="4760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มาตรการ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9290887"/>
                  </a:ext>
                </a:extLst>
              </a:tr>
              <a:tr h="47603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มาตรการที่ 2 การประชาสัมพันธ์</a:t>
                      </a:r>
                      <a:endParaRPr lang="en-US" sz="3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3207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0" spc="-5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ประชาสัมพันธ์ทุกวันเป็นไปตามแผนผ่าน 702 ช่องทาง ดังนี้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 สถานีวิทยุแห่งประเทศไทยจังหวัดลำพูน และวิทยุชุมชน 53 แห่ง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- หอกระจายข่าวชุมชน 643 แห่ง</a:t>
                      </a:r>
                    </a:p>
                    <a:p>
                      <a:pPr mar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th-TH" sz="32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  เว็บไซต์หน่วยงาน จำนวน 6 แห่ง</a:t>
                      </a:r>
                    </a:p>
                    <a:p>
                      <a:pPr mar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th-TH" sz="32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 ตำรวจภูธรจังหวัดลำพูน ดำเนินการประชาสัมพันธ์และติดป้าย ในพื้นที่ อ.ทุ่งหัวช้าง และ อ.ลี้ จำนวน 7 ป้าย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และการประชาสัมพันธ์ผ่านกิจกรรมเคาะประตูบ้านและขบวนรณรงค์</a:t>
                      </a: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8" name="รูปภาพ 13">
            <a:extLst>
              <a:ext uri="{FF2B5EF4-FFF2-40B4-BE49-F238E27FC236}">
                <a16:creationId xmlns:a16="http://schemas.microsoft.com/office/drawing/2014/main" xmlns="" id="{11D28F2D-D38A-4975-BBCA-8C716CC6428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0640" y="5647912"/>
            <a:ext cx="4238308" cy="35615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C4681D6E-78A3-4711-BA17-50069DC759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55"/>
          <a:stretch/>
        </p:blipFill>
        <p:spPr>
          <a:xfrm>
            <a:off x="4278948" y="5647912"/>
            <a:ext cx="3141548" cy="35615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18B567F-C6D8-4C7F-896D-EB6DCF5BB5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496" y="5650298"/>
            <a:ext cx="5787504" cy="3559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236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xmlns="" id="{73B8209C-DF6B-4651-98C3-951B78885ED7}"/>
              </a:ext>
            </a:extLst>
          </p:cNvPr>
          <p:cNvSpPr/>
          <p:nvPr/>
        </p:nvSpPr>
        <p:spPr>
          <a:xfrm>
            <a:off x="-7238" y="10554"/>
            <a:ext cx="13215238" cy="86571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solidFill>
                  <a:srgbClr val="FFC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มาตรการและผลการดำเนินงานป้องกันและแก้ไขปัญหาไฟป่าและหมอกควันจังหวัดลำพูน ปี 2563</a:t>
            </a:r>
            <a:endParaRPr lang="en-US" sz="2400" b="1" dirty="0">
              <a:solidFill>
                <a:srgbClr val="FFC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FE435688-8E66-417A-9F00-5586D00721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629619"/>
              </p:ext>
            </p:extLst>
          </p:nvPr>
        </p:nvGraphicFramePr>
        <p:xfrm>
          <a:off x="0" y="876267"/>
          <a:ext cx="13167360" cy="4174744"/>
        </p:xfrm>
        <a:graphic>
          <a:graphicData uri="http://schemas.openxmlformats.org/drawingml/2006/table">
            <a:tbl>
              <a:tblPr firstRow="1" firstCol="1" bandRow="1"/>
              <a:tblGrid>
                <a:gridCol w="6672820">
                  <a:extLst>
                    <a:ext uri="{9D8B030D-6E8A-4147-A177-3AD203B41FA5}">
                      <a16:colId xmlns:a16="http://schemas.microsoft.com/office/drawing/2014/main" xmlns="" val="3074363234"/>
                    </a:ext>
                  </a:extLst>
                </a:gridCol>
                <a:gridCol w="6494540">
                  <a:extLst>
                    <a:ext uri="{9D8B030D-6E8A-4147-A177-3AD203B41FA5}">
                      <a16:colId xmlns:a16="http://schemas.microsoft.com/office/drawing/2014/main" xmlns="" val="236835703"/>
                    </a:ext>
                  </a:extLst>
                </a:gridCol>
              </a:tblGrid>
              <a:tr h="4760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มาตรการ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9290887"/>
                  </a:ext>
                </a:extLst>
              </a:tr>
              <a:tr h="47603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มาตรการที่ 3 มลพิษจากโรงงานอุตสาหกรรม </a:t>
                      </a:r>
                      <a:endParaRPr lang="en-US" sz="3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3207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  </a:t>
                      </a:r>
                      <a:r>
                        <a:rPr lang="th-TH" sz="32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มีการตรวจตราเพื่อเฝ้าระวังมลพิษ และให้คำแนะนำโรงงานอุตสาหกรรมที่มีหม้อไอน้ำ จำนวน 2 โรงงาน สะสมรวม 51 แห่ง (ร้อยละ 96 ) จากเป้าหมาย 53 แห่ง </a:t>
                      </a:r>
                      <a:endParaRPr lang="en-US" sz="3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marL="0" marR="0" indent="0" algn="l" defTabSz="13207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3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603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มาตรการที่ 4 มลพิษจากรถยนต์</a:t>
                      </a:r>
                      <a:r>
                        <a:rPr lang="en-US" sz="3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  เฝ้าระวังมลพิษจากรถยนต์ ตั้งจุดตรวจวัดควันดำและมลพิษจากท่อไอเสียยานพาหนะ ยอดสะสมรวม 74 ครั้ง 3,839 คัน </a:t>
                      </a: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4" name="Group 6">
            <a:extLst>
              <a:ext uri="{FF2B5EF4-FFF2-40B4-BE49-F238E27FC236}">
                <a16:creationId xmlns:a16="http://schemas.microsoft.com/office/drawing/2014/main" xmlns="" id="{F06E77E0-B819-49AD-A40A-E8B0EBF40BA0}"/>
              </a:ext>
            </a:extLst>
          </p:cNvPr>
          <p:cNvGrpSpPr/>
          <p:nvPr/>
        </p:nvGrpSpPr>
        <p:grpSpPr>
          <a:xfrm>
            <a:off x="40327" y="6221443"/>
            <a:ext cx="13167673" cy="3065992"/>
            <a:chOff x="0" y="5703281"/>
            <a:chExt cx="12291793" cy="2443088"/>
          </a:xfrm>
        </p:grpSpPr>
        <p:pic>
          <p:nvPicPr>
            <p:cNvPr id="5" name="รูปภาพ 1">
              <a:extLst>
                <a:ext uri="{FF2B5EF4-FFF2-40B4-BE49-F238E27FC236}">
                  <a16:creationId xmlns:a16="http://schemas.microsoft.com/office/drawing/2014/main" xmlns="" id="{23DDCD40-8857-488A-944E-74E917EF01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798" b="20590"/>
            <a:stretch/>
          </p:blipFill>
          <p:spPr>
            <a:xfrm>
              <a:off x="0" y="5703283"/>
              <a:ext cx="7821735" cy="2443086"/>
            </a:xfrm>
            <a:prstGeom prst="rect">
              <a:avLst/>
            </a:prstGeom>
          </p:spPr>
        </p:pic>
        <p:pic>
          <p:nvPicPr>
            <p:cNvPr id="6" name="รูปภาพ 1040">
              <a:extLst>
                <a:ext uri="{FF2B5EF4-FFF2-40B4-BE49-F238E27FC236}">
                  <a16:creationId xmlns:a16="http://schemas.microsoft.com/office/drawing/2014/main" xmlns="" id="{970644B5-3EAB-465F-A56D-BF79EB756DC4}"/>
                </a:ext>
              </a:extLst>
            </p:cNvPr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0" t="1711" r="1267" b="50954"/>
            <a:stretch/>
          </p:blipFill>
          <p:spPr bwMode="auto">
            <a:xfrm>
              <a:off x="5073113" y="5703281"/>
              <a:ext cx="7218680" cy="2443087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8437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xmlns="" id="{73B8209C-DF6B-4651-98C3-951B78885ED7}"/>
              </a:ext>
            </a:extLst>
          </p:cNvPr>
          <p:cNvSpPr/>
          <p:nvPr/>
        </p:nvSpPr>
        <p:spPr>
          <a:xfrm>
            <a:off x="-7238" y="10554"/>
            <a:ext cx="13215238" cy="86571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solidFill>
                  <a:srgbClr val="FFC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มาตรการและผลการดำเนินงานป้องกันและแก้ไขปัญหาไฟป่าและหมอกควันจังหวัดลำพูน ปี 2563</a:t>
            </a:r>
            <a:endParaRPr lang="en-US" sz="2400" b="1" dirty="0">
              <a:solidFill>
                <a:srgbClr val="FFC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FE435688-8E66-417A-9F00-5586D00721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197549"/>
              </p:ext>
            </p:extLst>
          </p:nvPr>
        </p:nvGraphicFramePr>
        <p:xfrm>
          <a:off x="0" y="876267"/>
          <a:ext cx="13167360" cy="5740273"/>
        </p:xfrm>
        <a:graphic>
          <a:graphicData uri="http://schemas.openxmlformats.org/drawingml/2006/table">
            <a:tbl>
              <a:tblPr firstRow="1" firstCol="1" bandRow="1"/>
              <a:tblGrid>
                <a:gridCol w="6672820">
                  <a:extLst>
                    <a:ext uri="{9D8B030D-6E8A-4147-A177-3AD203B41FA5}">
                      <a16:colId xmlns:a16="http://schemas.microsoft.com/office/drawing/2014/main" xmlns="" val="3074363234"/>
                    </a:ext>
                  </a:extLst>
                </a:gridCol>
                <a:gridCol w="6494540">
                  <a:extLst>
                    <a:ext uri="{9D8B030D-6E8A-4147-A177-3AD203B41FA5}">
                      <a16:colId xmlns:a16="http://schemas.microsoft.com/office/drawing/2014/main" xmlns="" val="236835703"/>
                    </a:ext>
                  </a:extLst>
                </a:gridCol>
              </a:tblGrid>
              <a:tr h="4760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มาตรการ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9290887"/>
                  </a:ext>
                </a:extLst>
              </a:tr>
              <a:tr h="47603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มาตรการที่ 5 ควบคุมฝุ่นละอองจากการจราจรและ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           โครงการก่อสร้างขนาดใหญ่</a:t>
                      </a:r>
                      <a:r>
                        <a:rPr lang="en-US" sz="3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thaiDist" defTabSz="13207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    1) การฉีดล้างฝุ่นละอองตามมาตรการลดค่า</a:t>
                      </a:r>
                      <a:br>
                        <a:rPr lang="th-TH" sz="32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32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ฝุ่นละอองขนาดเล็ก </a:t>
                      </a:r>
                      <a:r>
                        <a:rPr lang="en-US" sz="32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PM.2.5</a:t>
                      </a:r>
                      <a:r>
                        <a:rPr lang="th-TH" sz="32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ในพื้นที่ชุมชน จำนวน 210 เที่ยว ปริมาณน้ำ 1,260,000 ลิตร ยอดรวมสะสม 760 เที่ยว ปริมาณน้ำ 4,560,000 ลิตร</a:t>
                      </a:r>
                    </a:p>
                    <a:p>
                      <a:pPr marL="0" marR="0" indent="0" algn="thaiDist" defTabSz="13207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    2) ลดฝุ่นละอองจากโครงการก่อสร้างขนาดใหญ่ จำนวน 3 โครงการ (ทางหลวงหมายเลข 11 แยกเหมืองง่า แยกดอยติ และถนน/รางระบายน้ำบริเวณศูนย์ราชการกระทรวงแรงงาน) โดยฉีดพรมน้ำ เพื่อลดฝุ่นละอองที่เกิดจากการก่อสร้าง จำนวน 42.เที่ยว ปริมาณน้ำ 252,000.ลิตร ยอดรวมสะสม 249 เที่ยว ปริมาณน้ำ 1,494,000 ลิตร</a:t>
                      </a: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pSp>
        <p:nvGrpSpPr>
          <p:cNvPr id="4" name="Group 9">
            <a:extLst>
              <a:ext uri="{FF2B5EF4-FFF2-40B4-BE49-F238E27FC236}">
                <a16:creationId xmlns:a16="http://schemas.microsoft.com/office/drawing/2014/main" xmlns="" id="{80E16A5E-6D93-42DB-A321-95B20E685FDC}"/>
              </a:ext>
            </a:extLst>
          </p:cNvPr>
          <p:cNvGrpSpPr/>
          <p:nvPr/>
        </p:nvGrpSpPr>
        <p:grpSpPr>
          <a:xfrm>
            <a:off x="92005" y="7247103"/>
            <a:ext cx="12960607" cy="2658897"/>
            <a:chOff x="0" y="5612145"/>
            <a:chExt cx="13208000" cy="3171169"/>
          </a:xfrm>
        </p:grpSpPr>
        <p:pic>
          <p:nvPicPr>
            <p:cNvPr id="5" name="Picture 3" descr="C:\Users\MNREa\Desktop\2767.jpg">
              <a:extLst>
                <a:ext uri="{FF2B5EF4-FFF2-40B4-BE49-F238E27FC236}">
                  <a16:creationId xmlns:a16="http://schemas.microsoft.com/office/drawing/2014/main" xmlns="" id="{0657B058-51A1-425A-B1CC-321DAFC33BE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300"/>
            <a:stretch/>
          </p:blipFill>
          <p:spPr bwMode="auto">
            <a:xfrm>
              <a:off x="0" y="5612147"/>
              <a:ext cx="4724400" cy="31711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รูปภาพ 29">
              <a:extLst>
                <a:ext uri="{FF2B5EF4-FFF2-40B4-BE49-F238E27FC236}">
                  <a16:creationId xmlns:a16="http://schemas.microsoft.com/office/drawing/2014/main" xmlns="" id="{F2393BDB-B485-4248-82F4-21F446CA93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4115"/>
            <a:stretch/>
          </p:blipFill>
          <p:spPr>
            <a:xfrm>
              <a:off x="9006709" y="5612145"/>
              <a:ext cx="4201291" cy="3171167"/>
            </a:xfrm>
            <a:prstGeom prst="rect">
              <a:avLst/>
            </a:prstGeom>
          </p:spPr>
        </p:pic>
        <p:pic>
          <p:nvPicPr>
            <p:cNvPr id="7" name="รูปภาพ 31">
              <a:extLst>
                <a:ext uri="{FF2B5EF4-FFF2-40B4-BE49-F238E27FC236}">
                  <a16:creationId xmlns:a16="http://schemas.microsoft.com/office/drawing/2014/main" xmlns="" id="{280E3455-E05B-4DD2-A3D1-3896C0EEC8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1291"/>
            <a:stretch/>
          </p:blipFill>
          <p:spPr>
            <a:xfrm>
              <a:off x="4724400" y="5612145"/>
              <a:ext cx="4282309" cy="31711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738342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xmlns="" id="{73B8209C-DF6B-4651-98C3-951B78885ED7}"/>
              </a:ext>
            </a:extLst>
          </p:cNvPr>
          <p:cNvSpPr/>
          <p:nvPr/>
        </p:nvSpPr>
        <p:spPr>
          <a:xfrm>
            <a:off x="-7238" y="10554"/>
            <a:ext cx="13215238" cy="86571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solidFill>
                  <a:srgbClr val="FFC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มาตรการและผลการดำเนินงานป้องกันและแก้ไขปัญหาไฟป่าและหมอกควันจังหวัดลำพูน ปี 2563</a:t>
            </a:r>
            <a:endParaRPr lang="en-US" sz="2400" b="1" dirty="0">
              <a:solidFill>
                <a:srgbClr val="FFC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FE435688-8E66-417A-9F00-5586D00721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714381"/>
              </p:ext>
            </p:extLst>
          </p:nvPr>
        </p:nvGraphicFramePr>
        <p:xfrm>
          <a:off x="0" y="876267"/>
          <a:ext cx="13167360" cy="8838311"/>
        </p:xfrm>
        <a:graphic>
          <a:graphicData uri="http://schemas.openxmlformats.org/drawingml/2006/table">
            <a:tbl>
              <a:tblPr firstRow="1" firstCol="1" bandRow="1"/>
              <a:tblGrid>
                <a:gridCol w="6672820">
                  <a:extLst>
                    <a:ext uri="{9D8B030D-6E8A-4147-A177-3AD203B41FA5}">
                      <a16:colId xmlns:a16="http://schemas.microsoft.com/office/drawing/2014/main" xmlns="" val="3074363234"/>
                    </a:ext>
                  </a:extLst>
                </a:gridCol>
                <a:gridCol w="6494540">
                  <a:extLst>
                    <a:ext uri="{9D8B030D-6E8A-4147-A177-3AD203B41FA5}">
                      <a16:colId xmlns:a16="http://schemas.microsoft.com/office/drawing/2014/main" xmlns="" val="236835703"/>
                    </a:ext>
                  </a:extLst>
                </a:gridCol>
              </a:tblGrid>
              <a:tr h="4760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มาตรการ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9290887"/>
                  </a:ext>
                </a:extLst>
              </a:tr>
              <a:tr h="47603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มาตรการที่ 6 เฝ้าระวังมลพิษจากการเผาขยะและ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           การเผาในที่โล่งในชุมชน</a:t>
                      </a:r>
                      <a:endParaRPr lang="en-US" sz="3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thaiDist" defTabSz="13207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 </a:t>
                      </a:r>
                      <a:r>
                        <a:rPr lang="th-TH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การประชุมชี้แจง ขอความร่วมมืองดเผาขยะในชุมชน ทำความเข้าใจและประชาสัมพันธ์มาตรการลดการเผาขยะและการเผาในที่โล่ง ตามประกาศจังหวัดลำพูน เรื่อง ห้ามบุคคลทำการเผาในที่โล่ง ในเขตจังหวัดลำพูน ตั้งแต่วันที่ 24 มกราคม –</a:t>
                      </a:r>
                      <a:br>
                        <a:rPr lang="th-TH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30 เมษายน 2563 ครบทุกอำเภอ</a:t>
                      </a:r>
                      <a:r>
                        <a:rPr lang="en-US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endParaRPr lang="th-TH" sz="30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603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มาตรการที่ 7 การจัดการเชื้อเพลิงริมทาง </a:t>
                      </a:r>
                      <a:endParaRPr lang="en-US" sz="3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  </a:t>
                      </a:r>
                      <a:r>
                        <a:rPr lang="th-TH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จัดการเชื้อเพลิงริมถนน ตัดหญ้าสองข้างทางและ</a:t>
                      </a:r>
                      <a:r>
                        <a:rPr lang="en-US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/>
                      </a:r>
                      <a:br>
                        <a:rPr lang="en-US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เฝ้าระวังพื้นที่ริมทาง เตรียมความพร้อมดับไฟริมทางหลวง โดยมีการปฏิบัติงานดับไฟ 12 ครั้ง ตัดหญ้าข้างทาง 4 สายทาง พื้นที่ 461,096 ตร.ม. สะสมรวม 18 สายทาง พื้นที่ 1,079,934 ตร.ม.(ร้อยละ 100) จากเป้าหมายพื้นที่รวม 1,079,934ตร.ม.</a:t>
                      </a: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71216526"/>
                  </a:ext>
                </a:extLst>
              </a:tr>
              <a:tr h="47603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มาตรการที่ 8 การป้องกันและควบคุมไฟป่า</a:t>
                      </a:r>
                      <a:endParaRPr lang="en-US" sz="3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thaiDist" defTabSz="13207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 </a:t>
                      </a:r>
                      <a:r>
                        <a:rPr lang="th-TH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จุดความร้อนในพื้นที่จังหวัดลำพูน ตั้งแต่วันที่ </a:t>
                      </a:r>
                      <a:r>
                        <a:rPr lang="en-US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/>
                      </a:r>
                      <a:br>
                        <a:rPr lang="en-US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 มกราคม ถึง 17 กุมภาพันธ์ 2563 จำนวน 1,</a:t>
                      </a:r>
                      <a:r>
                        <a:rPr lang="en-US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911</a:t>
                      </a:r>
                      <a:r>
                        <a:rPr lang="th-TH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จุด </a:t>
                      </a:r>
                      <a:r>
                        <a:rPr lang="en-US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/>
                      </a:r>
                      <a:br>
                        <a:rPr lang="en-US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3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ศูนย์บัญชาการเหตุการณ์ ระดับอำเภอทุกอำเภอ ได้สนธิกำลังตรวจสอบและดับไฟในพื้นที่เป็นประจำทุกวัน สามารถดับไฟได้ทุกพื้นที่แล้ว โดยกำหนดแนวทางปฏิบัติหากมีไฟไหม้ลุกลาม ให้วิเคราะห์สถานการณ์และเร่งสรุป หากต้องกำลังสนับสนุนในการดับไฟ ให้แจ้งศูนย์จังหวัดโดยด่วน</a:t>
                      </a: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909894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97477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xmlns="" id="{73B8209C-DF6B-4651-98C3-951B78885ED7}"/>
              </a:ext>
            </a:extLst>
          </p:cNvPr>
          <p:cNvSpPr/>
          <p:nvPr/>
        </p:nvSpPr>
        <p:spPr>
          <a:xfrm>
            <a:off x="-7238" y="10554"/>
            <a:ext cx="13215238" cy="86571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>
                <a:solidFill>
                  <a:srgbClr val="FFC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มาตรการและผลการดำเนินงานป้องกันและแก้ไขปัญหาไฟป่าและหมอกควันจังหวัดลำพูน ปี 2563</a:t>
            </a:r>
            <a:endParaRPr lang="en-US" sz="2400" b="1" dirty="0">
              <a:solidFill>
                <a:srgbClr val="FFC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FE435688-8E66-417A-9F00-5586D00721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630237"/>
              </p:ext>
            </p:extLst>
          </p:nvPr>
        </p:nvGraphicFramePr>
        <p:xfrm>
          <a:off x="0" y="876267"/>
          <a:ext cx="13167360" cy="8349488"/>
        </p:xfrm>
        <a:graphic>
          <a:graphicData uri="http://schemas.openxmlformats.org/drawingml/2006/table">
            <a:tbl>
              <a:tblPr firstRow="1" firstCol="1" bandRow="1"/>
              <a:tblGrid>
                <a:gridCol w="6400800">
                  <a:extLst>
                    <a:ext uri="{9D8B030D-6E8A-4147-A177-3AD203B41FA5}">
                      <a16:colId xmlns:a16="http://schemas.microsoft.com/office/drawing/2014/main" xmlns="" val="3074363234"/>
                    </a:ext>
                  </a:extLst>
                </a:gridCol>
                <a:gridCol w="6766560">
                  <a:extLst>
                    <a:ext uri="{9D8B030D-6E8A-4147-A177-3AD203B41FA5}">
                      <a16:colId xmlns:a16="http://schemas.microsoft.com/office/drawing/2014/main" xmlns="" val="236835703"/>
                    </a:ext>
                  </a:extLst>
                </a:gridCol>
              </a:tblGrid>
              <a:tr h="4760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มาตรการ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9290887"/>
                  </a:ext>
                </a:extLst>
              </a:tr>
              <a:tr h="476037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มาตรการที่ 9 การควบคุมและลดการเผาในพื้นที่ </a:t>
                      </a: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           เกษตร </a:t>
                      </a:r>
                      <a:endParaRPr lang="en-US" sz="3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3207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ประกอบด้วยกิจกรรม </a:t>
                      </a:r>
                    </a:p>
                    <a:p>
                      <a:pPr marL="0" marR="0" indent="0" algn="l" defTabSz="13207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</a:t>
                      </a:r>
                      <a:r>
                        <a:rPr lang="th-TH" sz="3200" b="0" spc="-4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 ส่งเสริมการไถกลบ รวม 3,885 ไร่ ดำเนินการแล้ว 3,885 ไร่ (ร้อยละ 100)</a:t>
                      </a:r>
                    </a:p>
                    <a:p>
                      <a:pPr marL="0" marR="0" indent="0" algn="l" defTabSz="13207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0" spc="-4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- ผลิตปุ๋ยอินทรีย์ (ปุ๋ยหมัก) รวม 320 ตัน ดำเนินการแล้ว </a:t>
                      </a:r>
                      <a:br>
                        <a:rPr lang="th-TH" sz="3200" b="0" spc="-4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3200" b="0" spc="-4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320 ตัน (ร้อยละ 100)</a:t>
                      </a:r>
                    </a:p>
                    <a:p>
                      <a:pPr marL="0" marR="0" indent="0" algn="thaiDist" defTabSz="1320759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0" spc="-4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- โครงการแปลงสาธิตการผลิตปุ๋ยหมักปุ๋ยอินทรีย์ชีวภาพจากเศษวัสดุทางการเกษตร อบรมเกษตรกรจำนวน 250 รายดำเนินการอบรมแล้ว จำนวน 250 ราย (ร้อยละ 100)</a:t>
                      </a: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6037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มาตรการที่ 10 จับเข่าคุยกลุ่มเสี่ยง “จวนอู้ ผูกมิตร     </a:t>
                      </a: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             ร่วมพิชิตหมอกควัน” </a:t>
                      </a:r>
                      <a:endParaRPr lang="en-US" sz="36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</a:t>
                      </a:r>
                      <a:r>
                        <a:rPr lang="th-TH" sz="32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อำเภอทั้ง 8 อำเภอ ได้จัดทำฐานข้อมูลกลุ่มเสี่ยง รวม 1,250 ราย มีการจับคุยแล้ว 1,180 ราย มีการหาอาชีพทดแทน 197 คน คงเหลือ 70 คน (ร้อยละ 94.4) </a:t>
                      </a: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6037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มาตรการที่ 11 สร้างฝายชะลอน้ำเพิ่มความชุ่มชื้น</a:t>
                      </a:r>
                      <a:br>
                        <a:rPr lang="th-TH" sz="3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3600" b="1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             </a:t>
                      </a:r>
                      <a:r>
                        <a:rPr lang="th-TH" sz="3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ให้ผืนป่า</a:t>
                      </a:r>
                      <a:r>
                        <a:rPr lang="en-US" sz="36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     ประกอบด้วย 8 อำเภอ และหน่วยงานสังกัดกรมป่าไม้ มีเป้าหมาย 1,300 ฝาย สำหรับปี 2563 มีการดำเนินการจำนวน 416 ฝาย ดำเนินการสำรวจพิกัดแล้ว 416 ฝาย ดำเนินการสร้างแล้ว 74 ฝาย คงเหลือ 342 ฝาย</a:t>
                      </a:r>
                    </a:p>
                  </a:txBody>
                  <a:tcPr marL="26519" marR="265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4957644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1602</TotalTime>
  <Words>816</Words>
  <Application>Microsoft Office PowerPoint</Application>
  <PresentationFormat>กำหนดเอง</PresentationFormat>
  <Paragraphs>72</Paragraphs>
  <Slides>12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7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12</vt:i4>
      </vt:variant>
    </vt:vector>
  </HeadingPairs>
  <TitlesOfParts>
    <vt:vector size="20" baseType="lpstr">
      <vt:lpstr>Angsana New</vt:lpstr>
      <vt:lpstr>Arial</vt:lpstr>
      <vt:lpstr>Calibri</vt:lpstr>
      <vt:lpstr>Calibri Light</vt:lpstr>
      <vt:lpstr>Cordia New</vt:lpstr>
      <vt:lpstr>TH SarabunIT๙</vt:lpstr>
      <vt:lpstr>TH SarabunPSK</vt:lpstr>
      <vt:lpstr>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Nutthachai Chevasiri</dc:creator>
  <cp:lastModifiedBy>Totsawat Panyakeaw</cp:lastModifiedBy>
  <cp:revision>200</cp:revision>
  <cp:lastPrinted>2019-11-19T09:24:32Z</cp:lastPrinted>
  <dcterms:created xsi:type="dcterms:W3CDTF">2019-11-08T02:54:16Z</dcterms:created>
  <dcterms:modified xsi:type="dcterms:W3CDTF">2020-02-21T03:15:52Z</dcterms:modified>
</cp:coreProperties>
</file>