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64" r:id="rId2"/>
    <p:sldId id="274" r:id="rId3"/>
    <p:sldId id="277" r:id="rId4"/>
    <p:sldId id="273" r:id="rId5"/>
    <p:sldId id="279" r:id="rId6"/>
    <p:sldId id="278" r:id="rId7"/>
    <p:sldId id="275" r:id="rId8"/>
    <p:sldId id="261" r:id="rId9"/>
  </p:sldIdLst>
  <p:sldSz cx="9144000" cy="6858000" type="screen4x3"/>
  <p:notesSz cx="6669088" cy="97536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CC9900"/>
    <a:srgbClr val="CC6600"/>
    <a:srgbClr val="333333"/>
    <a:srgbClr val="EE4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89938" cy="487679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1"/>
            <a:ext cx="2889938" cy="487679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8495B116-75D1-467F-A7DA-A503CA685D1A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64227"/>
            <a:ext cx="2889938" cy="487679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264227"/>
            <a:ext cx="2889938" cy="487679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89E78E3A-7FDE-43D8-BCE3-9D4C19D51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46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780928"/>
            <a:ext cx="7772400" cy="14700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78904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28715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5167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249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6658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6033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1E8E-5691-4E6F-B603-F013BD3B3C88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4047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30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th-TH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01E8E-5691-4E6F-B603-F013BD3B3C88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98BE1-68D5-4EB1-8694-CDEA8F08B0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107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7" r:id="rId6"/>
    <p:sldLayoutId id="214748365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404664"/>
            <a:ext cx="7576866" cy="5904656"/>
          </a:xfrm>
        </p:spPr>
        <p:txBody>
          <a:bodyPr>
            <a:normAutofit fontScale="90000"/>
          </a:bodyPr>
          <a:lstStyle/>
          <a:p>
            <a:pPr algn="l"/>
            <a:r>
              <a:rPr lang="th-TH" sz="9800" b="1" dirty="0" smtClean="0"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rgbClr val="CC6600"/>
                </a:solidFill>
              </a:rPr>
              <a:t>   </a:t>
            </a:r>
            <a:r>
              <a:rPr lang="th-TH" sz="10700" b="1" dirty="0" smtClean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รายงาน</a:t>
            </a:r>
            <a:r>
              <a:rPr lang="th-TH" sz="9800" b="1" dirty="0" smtClean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</a:rPr>
              <a:t/>
            </a:r>
            <a:br>
              <a:rPr lang="th-TH" sz="9800" b="1" dirty="0" smtClean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</a:rPr>
            </a:br>
            <a:r>
              <a:rPr lang="en-US" sz="9800" b="1" dirty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</a:rPr>
              <a:t> </a:t>
            </a:r>
            <a:r>
              <a:rPr lang="th-TH" sz="8900" b="1" dirty="0" smtClean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</a:rPr>
              <a:t>การดำเนินงานโครงการ</a:t>
            </a:r>
            <a:r>
              <a:rPr lang="th-TH" sz="9800" b="1" dirty="0" smtClean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</a:rPr>
              <a:t/>
            </a:r>
            <a:br>
              <a:rPr lang="th-TH" sz="9800" b="1" dirty="0" smtClean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</a:rPr>
            </a:br>
            <a:r>
              <a:rPr lang="en-US" sz="4900" b="1" dirty="0" smtClean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</a:rPr>
              <a:t>“</a:t>
            </a:r>
            <a:r>
              <a:rPr lang="th-TH" sz="4900" b="1" dirty="0" smtClean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</a:rPr>
              <a:t>ขยายผลและต่อยอดข้าราชการลำพูนยุคใหม่ใส่ใจภาษี ยื่นแบบฯทุกปียื่นภาษีผ่านเน็ต</a:t>
            </a:r>
            <a:r>
              <a:rPr lang="en-US" sz="4900" b="1" dirty="0" smtClean="0">
                <a:ln>
                  <a:solidFill>
                    <a:srgbClr val="996600"/>
                  </a:solidFill>
                </a:ln>
                <a:solidFill>
                  <a:srgbClr val="996600"/>
                </a:solidFill>
              </a:rPr>
              <a:t>”</a:t>
            </a:r>
            <a:endParaRPr lang="th-TH" sz="4900" b="1" dirty="0">
              <a:ln>
                <a:solidFill>
                  <a:srgbClr val="996600"/>
                </a:solidFill>
              </a:ln>
              <a:solidFill>
                <a:srgbClr val="9966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5589240"/>
            <a:ext cx="8171184" cy="720080"/>
          </a:xfrm>
        </p:spPr>
        <p:txBody>
          <a:bodyPr>
            <a:normAutofit/>
          </a:bodyPr>
          <a:lstStyle/>
          <a:p>
            <a:pPr algn="r"/>
            <a:r>
              <a:rPr lang="th-TH" sz="3600" b="1" dirty="0" smtClean="0">
                <a:ln>
                  <a:solidFill>
                    <a:srgbClr val="CC6600"/>
                  </a:solidFill>
                </a:ln>
                <a:solidFill>
                  <a:srgbClr val="996600"/>
                </a:solidFill>
              </a:rPr>
              <a:t>สำนักงานสรรพากรพื้นที่ลำพูน</a:t>
            </a:r>
            <a:endParaRPr lang="th-TH" sz="3600" b="1" dirty="0">
              <a:ln>
                <a:solidFill>
                  <a:srgbClr val="CC6600"/>
                </a:solidFill>
              </a:ln>
              <a:solidFill>
                <a:srgbClr val="99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01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88640"/>
            <a:ext cx="8229600" cy="1143000"/>
          </a:xfrm>
        </p:spPr>
        <p:txBody>
          <a:bodyPr>
            <a:normAutofit/>
          </a:bodyPr>
          <a:lstStyle/>
          <a:p>
            <a:r>
              <a:rPr lang="th-TH" sz="5400" b="1" dirty="0" smtClean="0">
                <a:ln>
                  <a:solidFill>
                    <a:srgbClr val="CC9900"/>
                  </a:solidFill>
                </a:ln>
              </a:rPr>
              <a:t>รายงานการดำเนินการ</a:t>
            </a:r>
            <a:endParaRPr lang="th-TH" sz="5400" b="1" dirty="0">
              <a:ln>
                <a:solidFill>
                  <a:srgbClr val="CC9900"/>
                </a:solidFill>
              </a:ln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357" y="1888855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b="1" dirty="0">
              <a:solidFill>
                <a:srgbClr val="99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357" y="1556792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h-TH" sz="3600" b="1" dirty="0">
              <a:solidFill>
                <a:srgbClr val="9966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575039"/>
              </p:ext>
            </p:extLst>
          </p:nvPr>
        </p:nvGraphicFramePr>
        <p:xfrm>
          <a:off x="611560" y="1574010"/>
          <a:ext cx="7848600" cy="4375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7463"/>
                <a:gridCol w="2273893"/>
                <a:gridCol w="2347244"/>
              </a:tblGrid>
              <a:tr h="630854">
                <a:tc>
                  <a:txBody>
                    <a:bodyPr/>
                    <a:lstStyle/>
                    <a:p>
                      <a:endParaRPr lang="en-US" sz="1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rgbClr val="333333"/>
                          </a:solidFill>
                        </a:rPr>
                        <a:t>จำนวน</a:t>
                      </a:r>
                      <a:endParaRPr lang="en-US" sz="2800" dirty="0">
                        <a:solidFill>
                          <a:srgbClr val="333333"/>
                        </a:solidFill>
                      </a:endParaRPr>
                    </a:p>
                  </a:txBody>
                  <a:tcPr marL="91437" marR="91437" marT="45708" marB="4570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aseline="0" dirty="0" smtClean="0">
                          <a:solidFill>
                            <a:srgbClr val="333333"/>
                          </a:solidFill>
                        </a:rPr>
                        <a:t>ร้อยละ</a:t>
                      </a:r>
                      <a:endParaRPr lang="en-US" sz="2800" dirty="0">
                        <a:solidFill>
                          <a:srgbClr val="333333"/>
                        </a:solidFill>
                      </a:endParaRPr>
                    </a:p>
                  </a:txBody>
                  <a:tcPr marL="91437" marR="91437" marT="45708" marB="4570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</a:tr>
              <a:tr h="71909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rgbClr val="CC6600"/>
                            </a:solidFill>
                          </a:ln>
                          <a:solidFill>
                            <a:srgbClr val="996600"/>
                          </a:solidFill>
                        </a:rPr>
                        <a:t>หัวหน้าส่วนราชการและ</a:t>
                      </a:r>
                    </a:p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rgbClr val="CC6600"/>
                            </a:solidFill>
                          </a:ln>
                          <a:solidFill>
                            <a:srgbClr val="996600"/>
                          </a:solidFill>
                        </a:rPr>
                        <a:t>ในจังหวัดลำพูนรวมทั้งหมด</a:t>
                      </a:r>
                      <a:endParaRPr lang="en-US" sz="2400" b="1" dirty="0" smtClean="0">
                        <a:ln>
                          <a:solidFill>
                            <a:srgbClr val="CC6600"/>
                          </a:solidFill>
                        </a:ln>
                        <a:solidFill>
                          <a:srgbClr val="996600"/>
                        </a:solidFill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161 </a:t>
                      </a:r>
                      <a:endParaRPr lang="en-US" sz="2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  <a:endParaRPr lang="en-US" sz="2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1909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rgbClr val="CC6600"/>
                            </a:solidFill>
                          </a:ln>
                          <a:solidFill>
                            <a:srgbClr val="996600"/>
                          </a:solidFill>
                        </a:rPr>
                        <a:t>นักบริหารงานส่วนท้องถิ่น</a:t>
                      </a: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58</a:t>
                      </a:r>
                      <a:endParaRPr lang="en-US" sz="2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  <a:endParaRPr lang="en-US" sz="2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8135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n>
                            <a:solidFill>
                              <a:srgbClr val="CC6600"/>
                            </a:solidFill>
                          </a:ln>
                          <a:solidFill>
                            <a:srgbClr val="996600"/>
                          </a:solidFill>
                        </a:rPr>
                        <a:t>รวม</a:t>
                      </a:r>
                      <a:endParaRPr lang="en-US" sz="2400" b="1" dirty="0">
                        <a:ln>
                          <a:solidFill>
                            <a:srgbClr val="CC6600"/>
                          </a:solidFill>
                        </a:ln>
                        <a:solidFill>
                          <a:srgbClr val="996600"/>
                        </a:solidFill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219</a:t>
                      </a:r>
                      <a:endParaRPr lang="en-US" sz="2800" b="1" dirty="0" smtClean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</a:t>
                      </a:r>
                      <a:endParaRPr lang="en-US" sz="2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18135">
                <a:tc>
                  <a:txBody>
                    <a:bodyPr/>
                    <a:lstStyle/>
                    <a:p>
                      <a:pPr algn="ctr"/>
                      <a:r>
                        <a:rPr lang="th-TH" sz="2400" b="1" baseline="0" dirty="0" smtClean="0">
                          <a:ln>
                            <a:solidFill>
                              <a:srgbClr val="CC6600"/>
                            </a:solidFill>
                          </a:ln>
                          <a:solidFill>
                            <a:srgbClr val="996600"/>
                          </a:solidFill>
                        </a:rPr>
                        <a:t>ยื่นแบบฯแล้ว</a:t>
                      </a:r>
                      <a:endParaRPr lang="en-US" sz="2400" b="1" dirty="0">
                        <a:ln>
                          <a:solidFill>
                            <a:srgbClr val="CC6600"/>
                          </a:solidFill>
                        </a:ln>
                        <a:solidFill>
                          <a:srgbClr val="996600"/>
                        </a:solidFill>
                      </a:endParaRPr>
                    </a:p>
                  </a:txBody>
                  <a:tcPr marL="91437" marR="91437" marT="45708" marB="45708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21</a:t>
                      </a: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9.59</a:t>
                      </a:r>
                      <a:endParaRPr lang="en-US" sz="2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46038">
                <a:tc>
                  <a:txBody>
                    <a:bodyPr/>
                    <a:lstStyle/>
                    <a:p>
                      <a:pPr algn="ctr"/>
                      <a:r>
                        <a:rPr lang="th-TH" sz="2400" b="1" baseline="0" dirty="0" smtClean="0">
                          <a:ln>
                            <a:solidFill>
                              <a:srgbClr val="CC6600"/>
                            </a:solidFill>
                          </a:ln>
                          <a:solidFill>
                            <a:srgbClr val="996600"/>
                          </a:solidFill>
                        </a:rPr>
                        <a:t>ยังไม่ดำเนินการยื่นแบบฯ</a:t>
                      </a:r>
                      <a:endParaRPr lang="en-US" sz="2400" b="1" dirty="0">
                        <a:ln>
                          <a:solidFill>
                            <a:srgbClr val="CC6600"/>
                          </a:solidFill>
                        </a:ln>
                        <a:solidFill>
                          <a:srgbClr val="996600"/>
                        </a:solidFill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198</a:t>
                      </a:r>
                      <a:endParaRPr lang="en-US" sz="2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90.41</a:t>
                      </a:r>
                      <a:endParaRPr lang="en-US" sz="2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8700">
                <a:tc gridSpan="3">
                  <a:txBody>
                    <a:bodyPr/>
                    <a:lstStyle/>
                    <a:p>
                      <a:endParaRPr lang="th-TH" sz="1800" b="1" dirty="0" smtClean="0">
                        <a:solidFill>
                          <a:srgbClr val="CC6600"/>
                        </a:solidFill>
                      </a:endParaRPr>
                    </a:p>
                    <a:p>
                      <a:r>
                        <a:rPr lang="th-TH" sz="1800" b="1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ข้อมูล</a:t>
                      </a:r>
                      <a:r>
                        <a:rPr lang="th-TH" sz="1800" b="1" baseline="0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ณ วันที่ 1</a:t>
                      </a:r>
                      <a:r>
                        <a:rPr lang="en-US" sz="1800" b="1" baseline="0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r>
                        <a:rPr lang="th-TH" sz="1800" b="1" baseline="0" dirty="0" smtClean="0">
                          <a:solidFill>
                            <a:srgbClr val="CC6600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กุมภาพันธ์ 2563</a:t>
                      </a:r>
                      <a:endParaRPr lang="en-US" sz="1800" b="1" dirty="0">
                        <a:solidFill>
                          <a:srgbClr val="CC6600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1437" marR="91437" marT="45708" marB="4570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22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8229600" cy="2439144"/>
          </a:xfrm>
          <a:ln>
            <a:noFill/>
          </a:ln>
        </p:spPr>
        <p:txBody>
          <a:bodyPr>
            <a:noAutofit/>
          </a:bodyPr>
          <a:lstStyle/>
          <a:p>
            <a:r>
              <a:rPr lang="th-TH" sz="8800" b="1" dirty="0" smtClean="0">
                <a:ln>
                  <a:solidFill>
                    <a:srgbClr val="CC9900"/>
                  </a:solidFill>
                </a:ln>
                <a:solidFill>
                  <a:srgbClr val="996600"/>
                </a:solidFill>
              </a:rPr>
              <a:t>มาตรการ</a:t>
            </a:r>
            <a:r>
              <a:rPr lang="th-TH" sz="6600" b="1" dirty="0" smtClean="0">
                <a:ln>
                  <a:solidFill>
                    <a:srgbClr val="CC9900"/>
                  </a:solidFill>
                </a:ln>
                <a:solidFill>
                  <a:srgbClr val="996600"/>
                </a:solidFill>
              </a:rPr>
              <a:t/>
            </a:r>
            <a:br>
              <a:rPr lang="th-TH" sz="6600" b="1" dirty="0" smtClean="0">
                <a:ln>
                  <a:solidFill>
                    <a:srgbClr val="CC9900"/>
                  </a:solidFill>
                </a:ln>
                <a:solidFill>
                  <a:srgbClr val="996600"/>
                </a:solidFill>
              </a:rPr>
            </a:br>
            <a:r>
              <a:rPr lang="th-TH" sz="6600" b="1" dirty="0" smtClean="0">
                <a:ln>
                  <a:solidFill>
                    <a:srgbClr val="CC9900"/>
                  </a:solidFill>
                </a:ln>
                <a:solidFill>
                  <a:srgbClr val="996600"/>
                </a:solidFill>
              </a:rPr>
              <a:t>“ขยายเวลายื่นแบบ </a:t>
            </a:r>
            <a:br>
              <a:rPr lang="th-TH" sz="6600" b="1" dirty="0" smtClean="0">
                <a:ln>
                  <a:solidFill>
                    <a:srgbClr val="CC9900"/>
                  </a:solidFill>
                </a:ln>
                <a:solidFill>
                  <a:srgbClr val="996600"/>
                </a:solidFill>
              </a:rPr>
            </a:br>
            <a:r>
              <a:rPr lang="th-TH" sz="6600" b="1" dirty="0" smtClean="0">
                <a:ln>
                  <a:solidFill>
                    <a:srgbClr val="CC9900"/>
                  </a:solidFill>
                </a:ln>
                <a:solidFill>
                  <a:srgbClr val="996600"/>
                </a:solidFill>
              </a:rPr>
              <a:t>กระตุ้นเศษฐกิจ ฟื้นฟูท่องเที่ยว</a:t>
            </a:r>
            <a:r>
              <a:rPr lang="th-TH" sz="6600" b="1" dirty="0" smtClean="0">
                <a:ln>
                  <a:solidFill>
                    <a:srgbClr val="333333"/>
                  </a:solidFill>
                </a:ln>
                <a:solidFill>
                  <a:srgbClr val="996600"/>
                </a:solidFill>
              </a:rPr>
              <a:t>”</a:t>
            </a:r>
            <a:endParaRPr lang="en-US" sz="6600" b="1" dirty="0">
              <a:ln>
                <a:solidFill>
                  <a:srgbClr val="333333"/>
                </a:solidFill>
              </a:ln>
              <a:solidFill>
                <a:srgbClr val="99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3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88640"/>
            <a:ext cx="8229600" cy="1143000"/>
          </a:xfrm>
        </p:spPr>
        <p:txBody>
          <a:bodyPr>
            <a:normAutofit/>
          </a:bodyPr>
          <a:lstStyle/>
          <a:p>
            <a:endParaRPr lang="th-TH" sz="5400" b="1" dirty="0">
              <a:ln>
                <a:solidFill>
                  <a:srgbClr val="CC9900"/>
                </a:solidFill>
              </a:ln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357" y="1888855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b="1" dirty="0">
              <a:solidFill>
                <a:srgbClr val="996600"/>
              </a:solidFill>
            </a:endParaRPr>
          </a:p>
        </p:txBody>
      </p:sp>
      <p:pic>
        <p:nvPicPr>
          <p:cNvPr id="1026" name="Picture 2" descr="C:\Users\rd\Desktop\news15_2563-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541" y="0"/>
            <a:ext cx="4680520" cy="671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37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-20081"/>
            <a:ext cx="4419600" cy="671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8540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th-TH" sz="4800" b="1" dirty="0" smtClean="0">
                <a:ln>
                  <a:solidFill>
                    <a:srgbClr val="CC9900"/>
                  </a:solidFill>
                </a:ln>
                <a:solidFill>
                  <a:srgbClr val="996600"/>
                </a:solidFill>
              </a:rPr>
              <a:t>ขยายระยะเวลาการยื่นภาษีเงินได้บุคคลธรรมดา</a:t>
            </a:r>
            <a:endParaRPr lang="en-US" sz="4800" b="1" dirty="0">
              <a:ln>
                <a:solidFill>
                  <a:srgbClr val="CC9900"/>
                </a:solidFill>
              </a:ln>
              <a:solidFill>
                <a:srgbClr val="99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 algn="ctr">
              <a:buNone/>
            </a:pPr>
            <a:r>
              <a:rPr lang="th-TH" sz="4400" b="1" dirty="0" smtClean="0">
                <a:solidFill>
                  <a:srgbClr val="996600"/>
                </a:solidFill>
              </a:rPr>
              <a:t>จากเดิมสิ้นสุด </a:t>
            </a:r>
          </a:p>
          <a:p>
            <a:pPr marL="0" indent="0" algn="ctr">
              <a:buNone/>
            </a:pPr>
            <a:r>
              <a:rPr lang="th-TH" sz="4400" b="1" dirty="0" smtClean="0">
                <a:solidFill>
                  <a:srgbClr val="996600"/>
                </a:solidFill>
              </a:rPr>
              <a:t>การยื่นแบบแสดงรายการภาษีเงินได้บุคคลธรรมดาฯสิ้นสุดในเดือน มีนาคม 2563 </a:t>
            </a:r>
          </a:p>
          <a:p>
            <a:pPr marL="0" indent="0" algn="ctr">
              <a:buNone/>
            </a:pPr>
            <a:r>
              <a:rPr lang="th-TH" sz="4400" b="1" dirty="0" smtClean="0">
                <a:solidFill>
                  <a:srgbClr val="996600"/>
                </a:solidFill>
              </a:rPr>
              <a:t>ขยายไป อีก 3 เดือน</a:t>
            </a:r>
          </a:p>
          <a:p>
            <a:pPr marL="0" indent="0" algn="ctr">
              <a:buNone/>
            </a:pPr>
            <a:r>
              <a:rPr lang="th-TH" sz="4400" b="1" dirty="0" smtClean="0">
                <a:solidFill>
                  <a:srgbClr val="996600"/>
                </a:solidFill>
              </a:rPr>
              <a:t>เป็นสิ้นสุด เดือน มิถุนายน 2563</a:t>
            </a:r>
          </a:p>
          <a:p>
            <a:pPr marL="0" indent="0">
              <a:buNone/>
            </a:pPr>
            <a:endParaRPr lang="th-TH" dirty="0" smtClean="0"/>
          </a:p>
        </p:txBody>
      </p:sp>
    </p:spTree>
    <p:extLst>
      <p:ext uri="{BB962C8B-B14F-4D97-AF65-F5344CB8AC3E}">
        <p14:creationId xmlns:p14="http://schemas.microsoft.com/office/powerpoint/2010/main" val="53363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3456384"/>
          </a:xfrm>
        </p:spPr>
        <p:txBody>
          <a:bodyPr>
            <a:normAutofit fontScale="90000"/>
          </a:bodyPr>
          <a:lstStyle/>
          <a:p>
            <a:r>
              <a:rPr lang="th-TH" sz="5400" b="1" dirty="0" smtClean="0">
                <a:ln w="18000">
                  <a:solidFill>
                    <a:srgbClr val="CC9900"/>
                  </a:solidFill>
                  <a:prstDash val="solid"/>
                  <a:miter lim="800000"/>
                </a:ln>
                <a:solidFill>
                  <a:srgbClr val="99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บริการยื่นแบบแสดงรายการภาษีเงินได้</a:t>
            </a:r>
            <a:br>
              <a:rPr lang="th-TH" sz="5400" b="1" dirty="0" smtClean="0">
                <a:ln w="18000">
                  <a:solidFill>
                    <a:srgbClr val="CC9900"/>
                  </a:solidFill>
                  <a:prstDash val="solid"/>
                  <a:miter lim="800000"/>
                </a:ln>
                <a:solidFill>
                  <a:srgbClr val="99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h-TH" sz="5400" b="1" dirty="0" smtClean="0">
                <a:ln w="18000">
                  <a:solidFill>
                    <a:srgbClr val="CC9900"/>
                  </a:solidFill>
                  <a:prstDash val="solid"/>
                  <a:miter lim="800000"/>
                </a:ln>
                <a:solidFill>
                  <a:srgbClr val="99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ทางอินเทอร์เน็ต</a:t>
            </a:r>
            <a:br>
              <a:rPr lang="th-TH" sz="5400" b="1" dirty="0" smtClean="0">
                <a:ln w="18000">
                  <a:solidFill>
                    <a:srgbClr val="CC9900"/>
                  </a:solidFill>
                  <a:prstDash val="solid"/>
                  <a:miter lim="800000"/>
                </a:ln>
                <a:solidFill>
                  <a:srgbClr val="99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h-TH" b="1" dirty="0" smtClean="0">
                <a:solidFill>
                  <a:srgbClr val="996600"/>
                </a:solidFill>
              </a:rPr>
              <a:t>ณ. สำนักงานคลังจังหวัด</a:t>
            </a:r>
            <a:r>
              <a:rPr lang="en-US" b="1" dirty="0" smtClean="0">
                <a:solidFill>
                  <a:srgbClr val="996600"/>
                </a:solidFill>
              </a:rPr>
              <a:t/>
            </a:r>
            <a:br>
              <a:rPr lang="en-US" b="1" dirty="0" smtClean="0">
                <a:solidFill>
                  <a:srgbClr val="996600"/>
                </a:solidFill>
              </a:rPr>
            </a:br>
            <a:r>
              <a:rPr lang="en-US" b="1" dirty="0">
                <a:solidFill>
                  <a:srgbClr val="996600"/>
                </a:solidFill>
              </a:rPr>
              <a:t/>
            </a:r>
            <a:br>
              <a:rPr lang="en-US" b="1" dirty="0">
                <a:solidFill>
                  <a:srgbClr val="996600"/>
                </a:solidFill>
              </a:rPr>
            </a:br>
            <a:r>
              <a:rPr lang="en-US" b="1" dirty="0" smtClean="0">
                <a:solidFill>
                  <a:srgbClr val="996600"/>
                </a:solidFill>
              </a:rPr>
              <a:t/>
            </a:r>
            <a:br>
              <a:rPr lang="en-US" b="1" dirty="0" smtClean="0">
                <a:solidFill>
                  <a:srgbClr val="996600"/>
                </a:solidFill>
              </a:rPr>
            </a:br>
            <a:r>
              <a:rPr lang="en-US" b="1" dirty="0">
                <a:solidFill>
                  <a:srgbClr val="996600"/>
                </a:solidFill>
              </a:rPr>
              <a:t/>
            </a:r>
            <a:br>
              <a:rPr lang="en-US" b="1" dirty="0">
                <a:solidFill>
                  <a:srgbClr val="996600"/>
                </a:solidFill>
              </a:rPr>
            </a:br>
            <a:r>
              <a:rPr lang="en-US" b="1" dirty="0" smtClean="0">
                <a:solidFill>
                  <a:srgbClr val="996600"/>
                </a:solidFill>
              </a:rPr>
              <a:t/>
            </a:r>
            <a:br>
              <a:rPr lang="en-US" b="1" dirty="0" smtClean="0">
                <a:solidFill>
                  <a:srgbClr val="996600"/>
                </a:solidFill>
              </a:rPr>
            </a:br>
            <a:r>
              <a:rPr lang="th-TH" sz="4800" b="1" dirty="0" smtClean="0">
                <a:solidFill>
                  <a:srgbClr val="996600"/>
                </a:solidFill>
              </a:rPr>
              <a:t/>
            </a:r>
            <a:br>
              <a:rPr lang="th-TH" sz="4800" b="1" dirty="0" smtClean="0">
                <a:solidFill>
                  <a:srgbClr val="996600"/>
                </a:solidFill>
              </a:rPr>
            </a:br>
            <a:r>
              <a:rPr lang="th-TH" sz="4000" b="1" dirty="0" smtClean="0">
                <a:solidFill>
                  <a:srgbClr val="996600"/>
                </a:solidFill>
              </a:rPr>
              <a:t>*ในวันที่มีการจัดประชุมคณะกรมการจังหวัดลำพูนฯ</a:t>
            </a:r>
            <a:r>
              <a:rPr lang="en-US" sz="4000" b="1" dirty="0" smtClean="0">
                <a:solidFill>
                  <a:srgbClr val="996600"/>
                </a:solidFill>
              </a:rPr>
              <a:t/>
            </a:r>
            <a:br>
              <a:rPr lang="en-US" sz="4000" b="1" dirty="0" smtClean="0">
                <a:solidFill>
                  <a:srgbClr val="996600"/>
                </a:solidFill>
              </a:rPr>
            </a:br>
            <a:endParaRPr lang="en-US" sz="4000" b="1" dirty="0">
              <a:solidFill>
                <a:srgbClr val="996600"/>
              </a:solidFill>
            </a:endParaRPr>
          </a:p>
        </p:txBody>
      </p:sp>
      <p:pic>
        <p:nvPicPr>
          <p:cNvPr id="3" name="Picture 2" descr="C:\Users\rd\Desktop\2333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92896"/>
            <a:ext cx="2638881" cy="320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2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4302" y="1124744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b="1" dirty="0">
                <a:ln>
                  <a:solidFill>
                    <a:srgbClr val="CC9900"/>
                  </a:solidFill>
                </a:ln>
                <a:solidFill>
                  <a:srgbClr val="996600"/>
                </a:solidFill>
              </a:rPr>
              <a:t>“ ขอบคุณ ”</a:t>
            </a:r>
          </a:p>
        </p:txBody>
      </p:sp>
    </p:spTree>
    <p:extLst>
      <p:ext uri="{BB962C8B-B14F-4D97-AF65-F5344CB8AC3E}">
        <p14:creationId xmlns:p14="http://schemas.microsoft.com/office/powerpoint/2010/main" val="330541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7">
      <a:majorFont>
        <a:latin typeface="Sukhumvit Set"/>
        <a:ea typeface=""/>
        <a:cs typeface="TH SarabunPSK"/>
      </a:majorFont>
      <a:minorFont>
        <a:latin typeface="Sukhumvit Set"/>
        <a:ea typeface=""/>
        <a:cs typeface="TH SarabunPS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103</Words>
  <Application>Microsoft Office PowerPoint</Application>
  <PresentationFormat>นำเสนอทางหน้าจอ (4:3)</PresentationFormat>
  <Paragraphs>31</Paragraphs>
  <Slides>8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8</vt:i4>
      </vt:variant>
    </vt:vector>
  </HeadingPairs>
  <TitlesOfParts>
    <vt:vector size="14" baseType="lpstr">
      <vt:lpstr>Angsana New</vt:lpstr>
      <vt:lpstr>Arial</vt:lpstr>
      <vt:lpstr>Calibri</vt:lpstr>
      <vt:lpstr>Sukhumvit Set</vt:lpstr>
      <vt:lpstr>TH SarabunPSK</vt:lpstr>
      <vt:lpstr>Office Theme</vt:lpstr>
      <vt:lpstr>   รายงาน  การดำเนินงานโครงการ “ขยายผลและต่อยอดข้าราชการลำพูนยุคใหม่ใส่ใจภาษี ยื่นแบบฯทุกปียื่นภาษีผ่านเน็ต”</vt:lpstr>
      <vt:lpstr>รายงานการดำเนินการ</vt:lpstr>
      <vt:lpstr>มาตรการ “ขยายเวลายื่นแบบ  กระตุ้นเศษฐกิจ ฟื้นฟูท่องเที่ยว”</vt:lpstr>
      <vt:lpstr>งานนำเสนอ PowerPoint</vt:lpstr>
      <vt:lpstr>งานนำเสนอ PowerPoint</vt:lpstr>
      <vt:lpstr>ขยายระยะเวลาการยื่นภาษีเงินได้บุคคลธรรมดา</vt:lpstr>
      <vt:lpstr>บริการยื่นแบบแสดงรายการภาษีเงินได้ ทางอินเทอร์เน็ต ณ. สำนักงานคลังจังหวัด      *ในวันที่มีการจัดประชุมคณะกรมการจังหวัดลำพูนฯ 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วรพจน์ ลิมปมาลัยพร</dc:creator>
  <cp:lastModifiedBy>Totsawat Panyakeaw</cp:lastModifiedBy>
  <cp:revision>57</cp:revision>
  <cp:lastPrinted>2020-02-17T09:33:56Z</cp:lastPrinted>
  <dcterms:created xsi:type="dcterms:W3CDTF">2016-10-03T02:27:54Z</dcterms:created>
  <dcterms:modified xsi:type="dcterms:W3CDTF">2020-02-21T03:24:36Z</dcterms:modified>
</cp:coreProperties>
</file>