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image118.jpg" ContentType="image/jpg"/>
  <Override PartName="/ppt/media/image119.jpg" ContentType="image/jpg"/>
  <Override PartName="/ppt/media/image120.jpg" ContentType="image/jpg"/>
  <Override PartName="/ppt/charts/chart2.xml" ContentType="application/vnd.openxmlformats-officedocument.drawingml.chart+xml"/>
  <Override PartName="/ppt/media/image136.jpg" ContentType="image/jpg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6" r:id="rId1"/>
  </p:sldMasterIdLst>
  <p:notesMasterIdLst>
    <p:notesMasterId r:id="rId52"/>
  </p:notesMasterIdLst>
  <p:sldIdLst>
    <p:sldId id="444" r:id="rId2"/>
    <p:sldId id="267" r:id="rId3"/>
    <p:sldId id="363" r:id="rId4"/>
    <p:sldId id="402" r:id="rId5"/>
    <p:sldId id="404" r:id="rId6"/>
    <p:sldId id="403" r:id="rId7"/>
    <p:sldId id="407" r:id="rId8"/>
    <p:sldId id="438" r:id="rId9"/>
    <p:sldId id="488" r:id="rId10"/>
    <p:sldId id="480" r:id="rId11"/>
    <p:sldId id="464" r:id="rId12"/>
    <p:sldId id="409" r:id="rId13"/>
    <p:sldId id="426" r:id="rId14"/>
    <p:sldId id="417" r:id="rId15"/>
    <p:sldId id="446" r:id="rId16"/>
    <p:sldId id="411" r:id="rId17"/>
    <p:sldId id="475" r:id="rId18"/>
    <p:sldId id="420" r:id="rId19"/>
    <p:sldId id="445" r:id="rId20"/>
    <p:sldId id="447" r:id="rId21"/>
    <p:sldId id="424" r:id="rId22"/>
    <p:sldId id="448" r:id="rId23"/>
    <p:sldId id="461" r:id="rId24"/>
    <p:sldId id="476" r:id="rId25"/>
    <p:sldId id="410" r:id="rId26"/>
    <p:sldId id="429" r:id="rId27"/>
    <p:sldId id="430" r:id="rId28"/>
    <p:sldId id="432" r:id="rId29"/>
    <p:sldId id="479" r:id="rId30"/>
    <p:sldId id="477" r:id="rId31"/>
    <p:sldId id="450" r:id="rId32"/>
    <p:sldId id="449" r:id="rId33"/>
    <p:sldId id="451" r:id="rId34"/>
    <p:sldId id="453" r:id="rId35"/>
    <p:sldId id="454" r:id="rId36"/>
    <p:sldId id="455" r:id="rId37"/>
    <p:sldId id="489" r:id="rId38"/>
    <p:sldId id="490" r:id="rId39"/>
    <p:sldId id="491" r:id="rId40"/>
    <p:sldId id="485" r:id="rId41"/>
    <p:sldId id="487" r:id="rId42"/>
    <p:sldId id="482" r:id="rId43"/>
    <p:sldId id="483" r:id="rId44"/>
    <p:sldId id="484" r:id="rId45"/>
    <p:sldId id="435" r:id="rId46"/>
    <p:sldId id="481" r:id="rId47"/>
    <p:sldId id="465" r:id="rId48"/>
    <p:sldId id="467" r:id="rId49"/>
    <p:sldId id="472" r:id="rId50"/>
    <p:sldId id="452" r:id="rId51"/>
  </p:sldIdLst>
  <p:sldSz cx="12192000" cy="6858000"/>
  <p:notesSz cx="6858000" cy="9144000"/>
  <p:embeddedFontLst>
    <p:embeddedFont>
      <p:font typeface="Angsana New" pitchFamily="18" charset="-34"/>
      <p:regular r:id="rId53"/>
      <p:bold r:id="rId54"/>
      <p:italic r:id="rId55"/>
      <p:boldItalic r:id="rId56"/>
    </p:embeddedFont>
    <p:embeddedFont>
      <p:font typeface="Calibri" pitchFamily="34" charset="0"/>
      <p:regular r:id="rId57"/>
      <p:bold r:id="rId58"/>
      <p:italic r:id="rId59"/>
      <p:boldItalic r:id="rId60"/>
    </p:embeddedFont>
    <p:embeddedFont>
      <p:font typeface="JasmineUPC" pitchFamily="18" charset="-34"/>
      <p:regular r:id="rId61"/>
      <p:bold r:id="rId62"/>
      <p:italic r:id="rId63"/>
      <p:boldItalic r:id="rId64"/>
    </p:embeddedFont>
    <p:embeddedFont>
      <p:font typeface="Cordia New" pitchFamily="34" charset="-34"/>
      <p:regular r:id="rId65"/>
      <p:bold r:id="rId66"/>
      <p:italic r:id="rId67"/>
      <p:boldItalic r:id="rId68"/>
    </p:embeddedFont>
    <p:embeddedFont>
      <p:font typeface="FreesiaUPC" pitchFamily="34" charset="-34"/>
      <p:regular r:id="rId69"/>
      <p:bold r:id="rId70"/>
      <p:italic r:id="rId71"/>
      <p:boldItalic r:id="rId72"/>
    </p:embeddedFont>
    <p:embeddedFont>
      <p:font typeface="Corbel" pitchFamily="34" charset="0"/>
      <p:regular r:id="rId73"/>
      <p:bold r:id="rId74"/>
      <p:italic r:id="rId75"/>
      <p:boldItalic r:id="rId76"/>
    </p:embeddedFont>
    <p:embeddedFont>
      <p:font typeface="TH SarabunIT๙" pitchFamily="34" charset="-34"/>
      <p:regular r:id="rId77"/>
      <p:bold r:id="rId78"/>
      <p:italic r:id="rId79"/>
      <p:boldItalic r:id="rId80"/>
    </p:embeddedFont>
    <p:embeddedFont>
      <p:font typeface="DilleniaUPC" pitchFamily="18" charset="-34"/>
      <p:regular r:id="rId81"/>
      <p:bold r:id="rId82"/>
      <p:italic r:id="rId83"/>
      <p:boldItalic r:id="rId84"/>
    </p:embeddedFont>
    <p:embeddedFont>
      <p:font typeface="Kunstler Script" pitchFamily="66" charset="0"/>
      <p:regular r:id="rId85"/>
    </p:embeddedFont>
    <p:embeddedFont>
      <p:font typeface="Tahoma" pitchFamily="34" charset="0"/>
      <p:regular r:id="rId86"/>
      <p:bold r:id="rId87"/>
    </p:embeddedFont>
    <p:embeddedFont>
      <p:font typeface="TH SarabunPSK" pitchFamily="34" charset="-34"/>
      <p:regular r:id="rId88"/>
      <p:bold r:id="rId89"/>
      <p:italic r:id="rId90"/>
      <p:boldItalic r:id="rId91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FFD5"/>
    <a:srgbClr val="BBFFAB"/>
    <a:srgbClr val="009900"/>
    <a:srgbClr val="008000"/>
    <a:srgbClr val="33CC33"/>
    <a:srgbClr val="D7FFCD"/>
    <a:srgbClr val="CDFFC1"/>
    <a:srgbClr val="E5FFEB"/>
    <a:srgbClr val="EFFFF3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-16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76" Type="http://schemas.openxmlformats.org/officeDocument/2006/relationships/font" Target="fonts/font24.fntdata"/><Relationship Id="rId84" Type="http://schemas.openxmlformats.org/officeDocument/2006/relationships/font" Target="fonts/font32.fntdata"/><Relationship Id="rId89" Type="http://schemas.openxmlformats.org/officeDocument/2006/relationships/font" Target="fonts/font37.fntdata"/><Relationship Id="rId7" Type="http://schemas.openxmlformats.org/officeDocument/2006/relationships/slide" Target="slides/slide6.xml"/><Relationship Id="rId71" Type="http://schemas.openxmlformats.org/officeDocument/2006/relationships/font" Target="fonts/font19.fntdata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74" Type="http://schemas.openxmlformats.org/officeDocument/2006/relationships/font" Target="fonts/font22.fntdata"/><Relationship Id="rId79" Type="http://schemas.openxmlformats.org/officeDocument/2006/relationships/font" Target="fonts/font27.fntdata"/><Relationship Id="rId87" Type="http://schemas.openxmlformats.org/officeDocument/2006/relationships/font" Target="fonts/font35.fntdata"/><Relationship Id="rId5" Type="http://schemas.openxmlformats.org/officeDocument/2006/relationships/slide" Target="slides/slide4.xml"/><Relationship Id="rId61" Type="http://schemas.openxmlformats.org/officeDocument/2006/relationships/font" Target="fonts/font9.fntdata"/><Relationship Id="rId82" Type="http://schemas.openxmlformats.org/officeDocument/2006/relationships/font" Target="fonts/font30.fntdata"/><Relationship Id="rId90" Type="http://schemas.openxmlformats.org/officeDocument/2006/relationships/font" Target="fonts/font38.fntdata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font" Target="fonts/font17.fntdata"/><Relationship Id="rId77" Type="http://schemas.openxmlformats.org/officeDocument/2006/relationships/font" Target="fonts/font25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0.fntdata"/><Relationship Id="rId80" Type="http://schemas.openxmlformats.org/officeDocument/2006/relationships/font" Target="fonts/font28.fntdata"/><Relationship Id="rId85" Type="http://schemas.openxmlformats.org/officeDocument/2006/relationships/font" Target="fonts/font33.fntdata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font" Target="fonts/font18.fntdata"/><Relationship Id="rId75" Type="http://schemas.openxmlformats.org/officeDocument/2006/relationships/font" Target="fonts/font23.fntdata"/><Relationship Id="rId83" Type="http://schemas.openxmlformats.org/officeDocument/2006/relationships/font" Target="fonts/font31.fntdata"/><Relationship Id="rId88" Type="http://schemas.openxmlformats.org/officeDocument/2006/relationships/font" Target="fonts/font36.fntdata"/><Relationship Id="rId91" Type="http://schemas.openxmlformats.org/officeDocument/2006/relationships/font" Target="fonts/font3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openxmlformats.org/officeDocument/2006/relationships/font" Target="fonts/font21.fntdata"/><Relationship Id="rId78" Type="http://schemas.openxmlformats.org/officeDocument/2006/relationships/font" Target="fonts/font26.fntdata"/><Relationship Id="rId81" Type="http://schemas.openxmlformats.org/officeDocument/2006/relationships/font" Target="fonts/font29.fntdata"/><Relationship Id="rId86" Type="http://schemas.openxmlformats.org/officeDocument/2006/relationships/font" Target="fonts/font34.fntdata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60;\DHB%20&#3614;&#3594;&#3629;.&#3648;&#3617;&#3639;&#3629;&#3591;&#3621;&#3635;&#3614;&#3641;&#3609;%202562\&#3609;&#3635;&#3648;&#3626;&#3609;&#3629;%20&#3614;&#3594;&#3629;.&#3629;&#3635;&#3648;&#3616;&#3629;&#3648;&#3617;&#3639;&#3629;&#3591;&#3621;&#3635;&#3614;&#3641;&#3609;\&#3648;&#3626;&#3637;&#3618;&#3594;&#3637;&#3623;&#3636;&#3605;%2062%2026036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3648;&#3629;&#3585;&#3626;&#3634;&#3619;&#3604;&#3634;&#3623;&#3609;&#3660;&#3650;&#3627;&#3621;&#3604;\Line062562\&#3648;&#3626;&#3637;&#3618;&#3594;&#3637;&#3623;&#3636;&#3605;%2062%2026036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3626;&#3617;&#3640;&#3604;&#3591;&#3634;&#3609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321741032370949E-2"/>
          <c:y val="5.1400554097404488E-2"/>
          <c:w val="0.85873055611638294"/>
          <c:h val="0.83261956838728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'เมือง 62260362'!$Q$41</c:f>
              <c:strCache>
                <c:ptCount val="1"/>
                <c:pt idx="0">
                  <c:v>จำนวนที่เสียชีวิต(คน)</c:v>
                </c:pt>
              </c:strCache>
            </c:strRef>
          </c:tx>
          <c:spPr>
            <a:solidFill>
              <a:srgbClr val="339933"/>
            </a:solidFill>
          </c:spPr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'เมือง 62260362'!$P$42:$P$45</c:f>
              <c:strCache>
                <c:ptCount val="4"/>
                <c:pt idx="0">
                  <c:v>จักรยานยนต์</c:v>
                </c:pt>
                <c:pt idx="1">
                  <c:v>รถยนต์</c:v>
                </c:pt>
                <c:pt idx="2">
                  <c:v>เดิน</c:v>
                </c:pt>
                <c:pt idx="3">
                  <c:v>ไม่ทราบ</c:v>
                </c:pt>
              </c:strCache>
            </c:strRef>
          </c:cat>
          <c:val>
            <c:numRef>
              <c:f>'เมือง 62260362'!$Q$42:$Q$45</c:f>
              <c:numCache>
                <c:formatCode>General</c:formatCode>
                <c:ptCount val="4"/>
                <c:pt idx="0">
                  <c:v>33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'เมือง 62260362'!$R$41</c:f>
              <c:strCache>
                <c:ptCount val="1"/>
                <c:pt idx="0">
                  <c:v>ร้อยละ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2800"/>
                      <a:t>86.84 %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2800"/>
                      <a:t>7.89 </a:t>
                    </a:r>
                    <a:r>
                      <a:rPr lang="en-US" sz="2800" b="0" i="0" u="none" strike="noStrike" baseline="0">
                        <a:effectLst/>
                      </a:rPr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2800"/>
                      <a:t>2.63 </a:t>
                    </a:r>
                    <a:r>
                      <a:rPr lang="en-US" sz="2800" b="0" i="0" u="none" strike="noStrike" baseline="0">
                        <a:effectLst/>
                      </a:rPr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2800"/>
                      <a:t>2.63 </a:t>
                    </a:r>
                    <a:r>
                      <a:rPr lang="en-US" sz="2800" b="0" i="0" u="none" strike="noStrike" baseline="0">
                        <a:effectLst/>
                      </a:rPr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'เมือง 62260362'!$P$42:$P$45</c:f>
              <c:strCache>
                <c:ptCount val="4"/>
                <c:pt idx="0">
                  <c:v>จักรยานยนต์</c:v>
                </c:pt>
                <c:pt idx="1">
                  <c:v>รถยนต์</c:v>
                </c:pt>
                <c:pt idx="2">
                  <c:v>เดิน</c:v>
                </c:pt>
                <c:pt idx="3">
                  <c:v>ไม่ทราบ</c:v>
                </c:pt>
              </c:strCache>
            </c:strRef>
          </c:cat>
          <c:val>
            <c:numRef>
              <c:f>'เมือง 62260362'!$R$42:$R$45</c:f>
              <c:numCache>
                <c:formatCode>0.00</c:formatCode>
                <c:ptCount val="4"/>
                <c:pt idx="0">
                  <c:v>86.84210526315789</c:v>
                </c:pt>
                <c:pt idx="1">
                  <c:v>7.8947368421052628</c:v>
                </c:pt>
                <c:pt idx="2">
                  <c:v>2.6315789473684212</c:v>
                </c:pt>
                <c:pt idx="3">
                  <c:v>2.6315789473684212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304128"/>
        <c:axId val="92305664"/>
      </c:barChart>
      <c:catAx>
        <c:axId val="92304128"/>
        <c:scaling>
          <c:orientation val="minMax"/>
        </c:scaling>
        <c:delete val="0"/>
        <c:axPos val="b"/>
        <c:majorTickMark val="out"/>
        <c:minorTickMark val="none"/>
        <c:tickLblPos val="nextTo"/>
        <c:crossAx val="92305664"/>
        <c:crosses val="autoZero"/>
        <c:auto val="1"/>
        <c:lblAlgn val="ctr"/>
        <c:lblOffset val="100"/>
        <c:noMultiLvlLbl val="0"/>
      </c:catAx>
      <c:valAx>
        <c:axId val="92305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23041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855387307355819"/>
          <c:y val="0.4005863663326914"/>
          <c:w val="0.23711564259595755"/>
          <c:h val="0.1492913385826771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800">
          <a:latin typeface="TH SarabunPSK" pitchFamily="34" charset="-34"/>
          <a:cs typeface="TH SarabunPSK" pitchFamily="34" charset="-34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กราฟ!$C$5</c:f>
              <c:strCache>
                <c:ptCount val="1"/>
                <c:pt idx="0">
                  <c:v>อัตราตายต่อแสนประชากร</c:v>
                </c:pt>
              </c:strCache>
            </c:strRef>
          </c:tx>
          <c:marker>
            <c:spPr>
              <a:ln w="15875"/>
            </c:spPr>
          </c:marker>
          <c:dLbls>
            <c:dLbl>
              <c:idx val="3"/>
              <c:layout>
                <c:manualLayout>
                  <c:x val="-1.801417328758979E-2"/>
                  <c:y val="-0.137765957446808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37.05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กราฟ!$B$6:$B$9</c:f>
              <c:strCache>
                <c:ptCount val="4"/>
                <c:pt idx="0">
                  <c:v>ปี 2559</c:v>
                </c:pt>
                <c:pt idx="1">
                  <c:v>ปี 2560</c:v>
                </c:pt>
                <c:pt idx="2">
                  <c:v>ปี 2561</c:v>
                </c:pt>
                <c:pt idx="3">
                  <c:v>ปี 2562(6 ด.)</c:v>
                </c:pt>
              </c:strCache>
            </c:strRef>
          </c:cat>
          <c:val>
            <c:numRef>
              <c:f>กราฟ!$C$6:$C$9</c:f>
              <c:numCache>
                <c:formatCode>General</c:formatCode>
                <c:ptCount val="4"/>
                <c:pt idx="0">
                  <c:v>47.44</c:v>
                </c:pt>
                <c:pt idx="1">
                  <c:v>48.72</c:v>
                </c:pt>
                <c:pt idx="2">
                  <c:v>52.2</c:v>
                </c:pt>
                <c:pt idx="3">
                  <c:v>26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กราฟ!$D$5</c:f>
              <c:strCache>
                <c:ptCount val="1"/>
                <c:pt idx="0">
                  <c:v>ตัวชี้วัดในการลดอัตราตาย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rgbClr val="FF0000"/>
              </a:solidFill>
              <a:ln w="15875">
                <a:solidFill>
                  <a:srgbClr val="C00000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FF0000"/>
                    </a:solidFill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กราฟ!$B$6:$B$9</c:f>
              <c:strCache>
                <c:ptCount val="4"/>
                <c:pt idx="0">
                  <c:v>ปี 2559</c:v>
                </c:pt>
                <c:pt idx="1">
                  <c:v>ปี 2560</c:v>
                </c:pt>
                <c:pt idx="2">
                  <c:v>ปี 2561</c:v>
                </c:pt>
                <c:pt idx="3">
                  <c:v>ปี 2562(6 ด.)</c:v>
                </c:pt>
              </c:strCache>
            </c:strRef>
          </c:cat>
          <c:val>
            <c:numRef>
              <c:f>กราฟ!$D$6:$D$9</c:f>
              <c:numCache>
                <c:formatCode>General</c:formatCode>
                <c:ptCount val="4"/>
                <c:pt idx="0">
                  <c:v>16</c:v>
                </c:pt>
                <c:pt idx="1">
                  <c:v>18</c:v>
                </c:pt>
                <c:pt idx="2">
                  <c:v>16</c:v>
                </c:pt>
                <c:pt idx="3">
                  <c:v>14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2584960"/>
        <c:axId val="92586752"/>
      </c:lineChart>
      <c:catAx>
        <c:axId val="925849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en-US"/>
          </a:p>
        </c:txPr>
        <c:crossAx val="92586752"/>
        <c:crosses val="autoZero"/>
        <c:auto val="1"/>
        <c:lblAlgn val="ctr"/>
        <c:lblOffset val="100"/>
        <c:noMultiLvlLbl val="0"/>
      </c:catAx>
      <c:valAx>
        <c:axId val="92586752"/>
        <c:scaling>
          <c:orientation val="minMax"/>
        </c:scaling>
        <c:delete val="0"/>
        <c:axPos val="l"/>
        <c:majorGridlines>
          <c:spPr>
            <a:ln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en-US"/>
          </a:p>
        </c:txPr>
        <c:crossAx val="92584960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0.83930462313269349"/>
          <c:y val="0.18652929022170101"/>
          <c:w val="0.16069537686730645"/>
          <c:h val="0.1943173060814206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>
          <a:latin typeface="Angsana New" panose="02020603050405020304" pitchFamily="18" charset="-34"/>
          <a:cs typeface="Angsana New" panose="02020603050405020304" pitchFamily="18" charset="-34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3"/>
          <c:order val="0"/>
          <c:tx>
            <c:strRef>
              <c:f>Sheet1!$E$3</c:f>
              <c:strCache>
                <c:ptCount val="1"/>
                <c:pt idx="0">
                  <c:v>รวม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</c:marker>
          <c:dLbls>
            <c:dLbl>
              <c:idx val="2"/>
              <c:layout>
                <c:manualLayout>
                  <c:x val="-6.3226463249880793E-2"/>
                  <c:y val="-0.213301862145082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1,769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ngsana New" panose="02020603050405020304" pitchFamily="18" charset="-34"/>
                    <a:ea typeface="+mn-ea"/>
                    <a:cs typeface="Angsana New" panose="02020603050405020304" pitchFamily="18" charset="-34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ปี 2560</c:v>
                </c:pt>
                <c:pt idx="1">
                  <c:v>ปี 2561</c:v>
                </c:pt>
                <c:pt idx="2">
                  <c:v>ปี 2562</c:v>
                </c:pt>
              </c:strCache>
            </c:strRef>
          </c:cat>
          <c:val>
            <c:numRef>
              <c:f>Sheet1!$E$4:$E$6</c:f>
              <c:numCache>
                <c:formatCode>#,##0</c:formatCode>
                <c:ptCount val="3"/>
                <c:pt idx="0">
                  <c:v>2168</c:v>
                </c:pt>
                <c:pt idx="1">
                  <c:v>2299</c:v>
                </c:pt>
                <c:pt idx="2" formatCode="General">
                  <c:v>947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2927872"/>
        <c:axId val="92929408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Sheet1!$B$3</c15:sqref>
                        </c15:formulaRef>
                      </c:ext>
                    </c:extLst>
                    <c:strCache>
                      <c:ptCount val="1"/>
                      <c:pt idx="0">
                        <c:v>บาดเจ็บ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Sheet1!$A$4:$A$6</c15:sqref>
                        </c15:formulaRef>
                      </c:ext>
                    </c:extLst>
                    <c:strCache>
                      <c:ptCount val="3"/>
                      <c:pt idx="0">
                        <c:v>ปี 2560</c:v>
                      </c:pt>
                      <c:pt idx="1">
                        <c:v>ปี 2561</c:v>
                      </c:pt>
                      <c:pt idx="2">
                        <c:v>ปี 2562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Sheet1!$B$4:$B$6</c15:sqref>
                        </c15:formulaRef>
                      </c:ext>
                    </c:extLst>
                    <c:numCache>
                      <c:formatCode>#,##0</c:formatCode>
                      <c:ptCount val="3"/>
                      <c:pt idx="0">
                        <c:v>2111</c:v>
                      </c:pt>
                      <c:pt idx="1">
                        <c:v>2225</c:v>
                      </c:pt>
                      <c:pt idx="2" formatCode="General">
                        <c:v>922</c:v>
                      </c:pt>
                    </c:numCache>
                  </c:numRef>
                </c:val>
                <c:smooth val="0"/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Sheet1!$C$3</c15:sqref>
                        </c15:formulaRef>
                      </c:ext>
                    </c:extLst>
                    <c:strCache>
                      <c:ptCount val="1"/>
                      <c:pt idx="0">
                        <c:v>ทุพพลภาพ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/>
                    </a:solidFill>
                    <a:ln w="9525">
                      <a:solidFill>
                        <a:schemeClr val="accent2"/>
                      </a:solidFill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Sheet1!$A$4:$A$6</c15:sqref>
                        </c15:formulaRef>
                      </c:ext>
                    </c:extLst>
                    <c:strCache>
                      <c:ptCount val="3"/>
                      <c:pt idx="0">
                        <c:v>ปี 2560</c:v>
                      </c:pt>
                      <c:pt idx="1">
                        <c:v>ปี 2561</c:v>
                      </c:pt>
                      <c:pt idx="2">
                        <c:v>ปี 2562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Sheet1!$C$4:$C$6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9</c:v>
                      </c:pt>
                      <c:pt idx="1">
                        <c:v>20</c:v>
                      </c:pt>
                      <c:pt idx="2">
                        <c:v>2</c:v>
                      </c:pt>
                    </c:numCache>
                  </c:numRef>
                </c:val>
                <c:smooth val="0"/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Sheet1!$D$3</c15:sqref>
                        </c15:formulaRef>
                      </c:ext>
                    </c:extLst>
                    <c:strCache>
                      <c:ptCount val="1"/>
                      <c:pt idx="0">
                        <c:v>เสียชีวิต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Sheet1!$A$4:$A$6</c15:sqref>
                        </c15:formulaRef>
                      </c:ext>
                    </c:extLst>
                    <c:strCache>
                      <c:ptCount val="3"/>
                      <c:pt idx="0">
                        <c:v>ปี 2560</c:v>
                      </c:pt>
                      <c:pt idx="1">
                        <c:v>ปี 2561</c:v>
                      </c:pt>
                      <c:pt idx="2">
                        <c:v>ปี 2562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Sheet1!$D$4:$D$6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48</c:v>
                      </c:pt>
                      <c:pt idx="1">
                        <c:v>54</c:v>
                      </c:pt>
                      <c:pt idx="2">
                        <c:v>23</c:v>
                      </c:pt>
                    </c:numCache>
                  </c:numRef>
                </c:val>
                <c:smooth val="0"/>
              </c15:ser>
            </c15:filteredLineSeries>
          </c:ext>
        </c:extLst>
      </c:lineChart>
      <c:catAx>
        <c:axId val="92927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ngsana New" panose="02020603050405020304" pitchFamily="18" charset="-34"/>
                <a:ea typeface="+mn-ea"/>
                <a:cs typeface="Angsana New" panose="02020603050405020304" pitchFamily="18" charset="-34"/>
              </a:defRPr>
            </a:pPr>
            <a:endParaRPr lang="en-US"/>
          </a:p>
        </c:txPr>
        <c:crossAx val="92929408"/>
        <c:crosses val="autoZero"/>
        <c:auto val="1"/>
        <c:lblAlgn val="ctr"/>
        <c:lblOffset val="100"/>
        <c:noMultiLvlLbl val="0"/>
      </c:catAx>
      <c:valAx>
        <c:axId val="92929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ngsana New" panose="02020603050405020304" pitchFamily="18" charset="-34"/>
                <a:ea typeface="+mn-ea"/>
                <a:cs typeface="Angsana New" panose="02020603050405020304" pitchFamily="18" charset="-34"/>
              </a:defRPr>
            </a:pPr>
            <a:endParaRPr lang="en-US"/>
          </a:p>
        </c:txPr>
        <c:crossAx val="92927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D48DD9-7301-4867-AC76-878A3CC8CCB5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88DF7BFC-2022-4AC9-9115-6A7BD71DA578}">
      <dgm:prSet phldrT="[ข้อความ]" phldr="1"/>
      <dgm:spPr>
        <a:noFill/>
      </dgm:spPr>
      <dgm:t>
        <a:bodyPr/>
        <a:lstStyle/>
        <a:p>
          <a:endParaRPr lang="th-TH"/>
        </a:p>
      </dgm:t>
    </dgm:pt>
    <dgm:pt modelId="{EAF43CB1-A9F4-4CAE-9CD8-D62B326430E0}" type="parTrans" cxnId="{665C47BE-9AB7-4CCD-AC2E-3F9F3034187A}">
      <dgm:prSet/>
      <dgm:spPr/>
      <dgm:t>
        <a:bodyPr/>
        <a:lstStyle/>
        <a:p>
          <a:endParaRPr lang="th-TH"/>
        </a:p>
      </dgm:t>
    </dgm:pt>
    <dgm:pt modelId="{3966613A-0462-45F3-B742-3E8C6DB5E886}" type="sibTrans" cxnId="{665C47BE-9AB7-4CCD-AC2E-3F9F3034187A}">
      <dgm:prSet/>
      <dgm:spPr/>
      <dgm:t>
        <a:bodyPr/>
        <a:lstStyle/>
        <a:p>
          <a:endParaRPr lang="th-TH"/>
        </a:p>
      </dgm:t>
    </dgm:pt>
    <dgm:pt modelId="{2AD27F56-FF9B-4AD8-A441-1761D8215466}">
      <dgm:prSet phldrT="[ข้อความ]" phldr="1"/>
      <dgm:spPr>
        <a:noFill/>
      </dgm:spPr>
      <dgm:t>
        <a:bodyPr/>
        <a:lstStyle/>
        <a:p>
          <a:endParaRPr lang="th-TH"/>
        </a:p>
      </dgm:t>
    </dgm:pt>
    <dgm:pt modelId="{69EB804C-F90B-415E-84C7-7D83774867F6}" type="parTrans" cxnId="{803B0E45-7958-4E71-B092-561A7077AA86}">
      <dgm:prSet/>
      <dgm:spPr/>
      <dgm:t>
        <a:bodyPr/>
        <a:lstStyle/>
        <a:p>
          <a:endParaRPr lang="th-TH"/>
        </a:p>
      </dgm:t>
    </dgm:pt>
    <dgm:pt modelId="{31FE6C0C-8CF0-4045-93EC-BAF0946E0C0D}" type="sibTrans" cxnId="{803B0E45-7958-4E71-B092-561A7077AA86}">
      <dgm:prSet/>
      <dgm:spPr/>
      <dgm:t>
        <a:bodyPr/>
        <a:lstStyle/>
        <a:p>
          <a:endParaRPr lang="th-TH"/>
        </a:p>
      </dgm:t>
    </dgm:pt>
    <dgm:pt modelId="{CA5EB6C2-F18B-40A8-B690-D345DB01636B}">
      <dgm:prSet phldrT="[ข้อความ]" phldr="1"/>
      <dgm:spPr>
        <a:noFill/>
      </dgm:spPr>
      <dgm:t>
        <a:bodyPr/>
        <a:lstStyle/>
        <a:p>
          <a:endParaRPr lang="th-TH" dirty="0"/>
        </a:p>
      </dgm:t>
    </dgm:pt>
    <dgm:pt modelId="{A53B2A4D-A324-4039-908A-CE55E354AA85}" type="parTrans" cxnId="{1314582C-DEC5-49E2-9D0B-CB059897B805}">
      <dgm:prSet/>
      <dgm:spPr/>
      <dgm:t>
        <a:bodyPr/>
        <a:lstStyle/>
        <a:p>
          <a:endParaRPr lang="th-TH"/>
        </a:p>
      </dgm:t>
    </dgm:pt>
    <dgm:pt modelId="{28B9B489-92FB-4DD9-BA40-450F51DEBF5B}" type="sibTrans" cxnId="{1314582C-DEC5-49E2-9D0B-CB059897B805}">
      <dgm:prSet/>
      <dgm:spPr/>
      <dgm:t>
        <a:bodyPr/>
        <a:lstStyle/>
        <a:p>
          <a:endParaRPr lang="th-TH"/>
        </a:p>
      </dgm:t>
    </dgm:pt>
    <dgm:pt modelId="{CD1AB5A7-953C-44C8-8CA7-8C2BD157177B}" type="pres">
      <dgm:prSet presAssocID="{C0D48DD9-7301-4867-AC76-878A3CC8CCB5}" presName="compositeShape" presStyleCnt="0">
        <dgm:presLayoutVars>
          <dgm:chMax val="7"/>
          <dgm:dir/>
          <dgm:resizeHandles val="exact"/>
        </dgm:presLayoutVars>
      </dgm:prSet>
      <dgm:spPr/>
    </dgm:pt>
    <dgm:pt modelId="{20127895-CF13-4507-B432-3F6190AA82B7}" type="pres">
      <dgm:prSet presAssocID="{C0D48DD9-7301-4867-AC76-878A3CC8CCB5}" presName="wedge1" presStyleLbl="node1" presStyleIdx="0" presStyleCnt="3"/>
      <dgm:spPr/>
      <dgm:t>
        <a:bodyPr/>
        <a:lstStyle/>
        <a:p>
          <a:endParaRPr lang="th-TH"/>
        </a:p>
      </dgm:t>
    </dgm:pt>
    <dgm:pt modelId="{00211F81-E87D-4095-9FB3-117987E58886}" type="pres">
      <dgm:prSet presAssocID="{C0D48DD9-7301-4867-AC76-878A3CC8CCB5}" presName="dummy1a" presStyleCnt="0"/>
      <dgm:spPr/>
    </dgm:pt>
    <dgm:pt modelId="{ADD3DCC8-6D9E-447A-B343-DDD06B3BBD56}" type="pres">
      <dgm:prSet presAssocID="{C0D48DD9-7301-4867-AC76-878A3CC8CCB5}" presName="dummy1b" presStyleCnt="0"/>
      <dgm:spPr/>
    </dgm:pt>
    <dgm:pt modelId="{F2348F1D-3FBE-4BFD-9E1F-F5B4A4F4F724}" type="pres">
      <dgm:prSet presAssocID="{C0D48DD9-7301-4867-AC76-878A3CC8CCB5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883B67B-2FB9-4DB5-8C93-0CF05DBE7A37}" type="pres">
      <dgm:prSet presAssocID="{C0D48DD9-7301-4867-AC76-878A3CC8CCB5}" presName="wedge2" presStyleLbl="node1" presStyleIdx="1" presStyleCnt="3"/>
      <dgm:spPr/>
      <dgm:t>
        <a:bodyPr/>
        <a:lstStyle/>
        <a:p>
          <a:endParaRPr lang="th-TH"/>
        </a:p>
      </dgm:t>
    </dgm:pt>
    <dgm:pt modelId="{21934875-0F66-4051-BC70-65428DE69D4C}" type="pres">
      <dgm:prSet presAssocID="{C0D48DD9-7301-4867-AC76-878A3CC8CCB5}" presName="dummy2a" presStyleCnt="0"/>
      <dgm:spPr/>
    </dgm:pt>
    <dgm:pt modelId="{F1FAEE29-514E-4CE8-9D50-A3E580F62C5A}" type="pres">
      <dgm:prSet presAssocID="{C0D48DD9-7301-4867-AC76-878A3CC8CCB5}" presName="dummy2b" presStyleCnt="0"/>
      <dgm:spPr/>
    </dgm:pt>
    <dgm:pt modelId="{9B46470B-810D-4B80-9628-70D3B7B97FDF}" type="pres">
      <dgm:prSet presAssocID="{C0D48DD9-7301-4867-AC76-878A3CC8CCB5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EB95FBF-42C8-49C4-8585-627201145795}" type="pres">
      <dgm:prSet presAssocID="{C0D48DD9-7301-4867-AC76-878A3CC8CCB5}" presName="wedge3" presStyleLbl="node1" presStyleIdx="2" presStyleCnt="3"/>
      <dgm:spPr/>
      <dgm:t>
        <a:bodyPr/>
        <a:lstStyle/>
        <a:p>
          <a:endParaRPr lang="th-TH"/>
        </a:p>
      </dgm:t>
    </dgm:pt>
    <dgm:pt modelId="{194953C0-C651-4CC4-90FA-37A915105674}" type="pres">
      <dgm:prSet presAssocID="{C0D48DD9-7301-4867-AC76-878A3CC8CCB5}" presName="dummy3a" presStyleCnt="0"/>
      <dgm:spPr/>
    </dgm:pt>
    <dgm:pt modelId="{5F9BC365-4A42-455F-A028-AF6ACFC23881}" type="pres">
      <dgm:prSet presAssocID="{C0D48DD9-7301-4867-AC76-878A3CC8CCB5}" presName="dummy3b" presStyleCnt="0"/>
      <dgm:spPr/>
    </dgm:pt>
    <dgm:pt modelId="{358A6A38-3011-4F13-974A-239505763F32}" type="pres">
      <dgm:prSet presAssocID="{C0D48DD9-7301-4867-AC76-878A3CC8CCB5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F93A1A2-3254-4CCB-A7AC-A0F9F2AFBBEF}" type="pres">
      <dgm:prSet presAssocID="{3966613A-0462-45F3-B742-3E8C6DB5E886}" presName="arrowWedge1" presStyleLbl="fgSibTrans2D1" presStyleIdx="0" presStyleCnt="3"/>
      <dgm:spPr>
        <a:solidFill>
          <a:srgbClr val="0E2AFA"/>
        </a:solidFill>
      </dgm:spPr>
    </dgm:pt>
    <dgm:pt modelId="{EBFCD6A1-AD03-4916-BE03-679BCC96948E}" type="pres">
      <dgm:prSet presAssocID="{31FE6C0C-8CF0-4045-93EC-BAF0946E0C0D}" presName="arrowWedge2" presStyleLbl="fgSibTrans2D1" presStyleIdx="1" presStyleCnt="3"/>
      <dgm:spPr>
        <a:solidFill>
          <a:srgbClr val="0E2AFA"/>
        </a:solidFill>
      </dgm:spPr>
    </dgm:pt>
    <dgm:pt modelId="{285F2036-21B0-4210-BD76-EAFFF9C5259F}" type="pres">
      <dgm:prSet presAssocID="{28B9B489-92FB-4DD9-BA40-450F51DEBF5B}" presName="arrowWedge3" presStyleLbl="fgSibTrans2D1" presStyleIdx="2" presStyleCnt="3"/>
      <dgm:spPr>
        <a:solidFill>
          <a:srgbClr val="0E2AFA"/>
        </a:solidFill>
      </dgm:spPr>
    </dgm:pt>
  </dgm:ptLst>
  <dgm:cxnLst>
    <dgm:cxn modelId="{36C4796A-E6BD-47A5-86E8-8E671B34D9D0}" type="presOf" srcId="{88DF7BFC-2022-4AC9-9115-6A7BD71DA578}" destId="{F2348F1D-3FBE-4BFD-9E1F-F5B4A4F4F724}" srcOrd="1" destOrd="0" presId="urn:microsoft.com/office/officeart/2005/8/layout/cycle8"/>
    <dgm:cxn modelId="{9B3E4A6D-0D86-4203-9D27-AA4F61F8CC70}" type="presOf" srcId="{88DF7BFC-2022-4AC9-9115-6A7BD71DA578}" destId="{20127895-CF13-4507-B432-3F6190AA82B7}" srcOrd="0" destOrd="0" presId="urn:microsoft.com/office/officeart/2005/8/layout/cycle8"/>
    <dgm:cxn modelId="{F5CB291F-3B9D-42BD-ADD4-43C9B49CFEA5}" type="presOf" srcId="{CA5EB6C2-F18B-40A8-B690-D345DB01636B}" destId="{1EB95FBF-42C8-49C4-8585-627201145795}" srcOrd="0" destOrd="0" presId="urn:microsoft.com/office/officeart/2005/8/layout/cycle8"/>
    <dgm:cxn modelId="{1314582C-DEC5-49E2-9D0B-CB059897B805}" srcId="{C0D48DD9-7301-4867-AC76-878A3CC8CCB5}" destId="{CA5EB6C2-F18B-40A8-B690-D345DB01636B}" srcOrd="2" destOrd="0" parTransId="{A53B2A4D-A324-4039-908A-CE55E354AA85}" sibTransId="{28B9B489-92FB-4DD9-BA40-450F51DEBF5B}"/>
    <dgm:cxn modelId="{804C2DE7-B635-4447-AE26-AFCC57E767F7}" type="presOf" srcId="{CA5EB6C2-F18B-40A8-B690-D345DB01636B}" destId="{358A6A38-3011-4F13-974A-239505763F32}" srcOrd="1" destOrd="0" presId="urn:microsoft.com/office/officeart/2005/8/layout/cycle8"/>
    <dgm:cxn modelId="{803B0E45-7958-4E71-B092-561A7077AA86}" srcId="{C0D48DD9-7301-4867-AC76-878A3CC8CCB5}" destId="{2AD27F56-FF9B-4AD8-A441-1761D8215466}" srcOrd="1" destOrd="0" parTransId="{69EB804C-F90B-415E-84C7-7D83774867F6}" sibTransId="{31FE6C0C-8CF0-4045-93EC-BAF0946E0C0D}"/>
    <dgm:cxn modelId="{E1A610FC-9260-45B8-ADB8-D51765C94251}" type="presOf" srcId="{2AD27F56-FF9B-4AD8-A441-1761D8215466}" destId="{9B46470B-810D-4B80-9628-70D3B7B97FDF}" srcOrd="1" destOrd="0" presId="urn:microsoft.com/office/officeart/2005/8/layout/cycle8"/>
    <dgm:cxn modelId="{665C47BE-9AB7-4CCD-AC2E-3F9F3034187A}" srcId="{C0D48DD9-7301-4867-AC76-878A3CC8CCB5}" destId="{88DF7BFC-2022-4AC9-9115-6A7BD71DA578}" srcOrd="0" destOrd="0" parTransId="{EAF43CB1-A9F4-4CAE-9CD8-D62B326430E0}" sibTransId="{3966613A-0462-45F3-B742-3E8C6DB5E886}"/>
    <dgm:cxn modelId="{4E1C1E5F-1077-49B0-94DE-4F3D9A84C50F}" type="presOf" srcId="{C0D48DD9-7301-4867-AC76-878A3CC8CCB5}" destId="{CD1AB5A7-953C-44C8-8CA7-8C2BD157177B}" srcOrd="0" destOrd="0" presId="urn:microsoft.com/office/officeart/2005/8/layout/cycle8"/>
    <dgm:cxn modelId="{420DADD8-6F1F-4ADE-902F-C867F943F1F5}" type="presOf" srcId="{2AD27F56-FF9B-4AD8-A441-1761D8215466}" destId="{B883B67B-2FB9-4DB5-8C93-0CF05DBE7A37}" srcOrd="0" destOrd="0" presId="urn:microsoft.com/office/officeart/2005/8/layout/cycle8"/>
    <dgm:cxn modelId="{6DB64ABF-1E83-4D45-8794-6CBB62978F66}" type="presParOf" srcId="{CD1AB5A7-953C-44C8-8CA7-8C2BD157177B}" destId="{20127895-CF13-4507-B432-3F6190AA82B7}" srcOrd="0" destOrd="0" presId="urn:microsoft.com/office/officeart/2005/8/layout/cycle8"/>
    <dgm:cxn modelId="{A76232E0-2A08-4444-9353-AA06B20931D6}" type="presParOf" srcId="{CD1AB5A7-953C-44C8-8CA7-8C2BD157177B}" destId="{00211F81-E87D-4095-9FB3-117987E58886}" srcOrd="1" destOrd="0" presId="urn:microsoft.com/office/officeart/2005/8/layout/cycle8"/>
    <dgm:cxn modelId="{2D24064E-A251-402C-AA33-8F960B6AD772}" type="presParOf" srcId="{CD1AB5A7-953C-44C8-8CA7-8C2BD157177B}" destId="{ADD3DCC8-6D9E-447A-B343-DDD06B3BBD56}" srcOrd="2" destOrd="0" presId="urn:microsoft.com/office/officeart/2005/8/layout/cycle8"/>
    <dgm:cxn modelId="{FF31C94D-B1FD-44C8-A874-6CB5006D4397}" type="presParOf" srcId="{CD1AB5A7-953C-44C8-8CA7-8C2BD157177B}" destId="{F2348F1D-3FBE-4BFD-9E1F-F5B4A4F4F724}" srcOrd="3" destOrd="0" presId="urn:microsoft.com/office/officeart/2005/8/layout/cycle8"/>
    <dgm:cxn modelId="{6ED16FB3-4B58-4397-97C2-E2972869813F}" type="presParOf" srcId="{CD1AB5A7-953C-44C8-8CA7-8C2BD157177B}" destId="{B883B67B-2FB9-4DB5-8C93-0CF05DBE7A37}" srcOrd="4" destOrd="0" presId="urn:microsoft.com/office/officeart/2005/8/layout/cycle8"/>
    <dgm:cxn modelId="{D59BB16C-25C7-4590-BB68-2CEA918E4EDD}" type="presParOf" srcId="{CD1AB5A7-953C-44C8-8CA7-8C2BD157177B}" destId="{21934875-0F66-4051-BC70-65428DE69D4C}" srcOrd="5" destOrd="0" presId="urn:microsoft.com/office/officeart/2005/8/layout/cycle8"/>
    <dgm:cxn modelId="{68D20637-8E68-4AD3-9622-DD9265B56CEA}" type="presParOf" srcId="{CD1AB5A7-953C-44C8-8CA7-8C2BD157177B}" destId="{F1FAEE29-514E-4CE8-9D50-A3E580F62C5A}" srcOrd="6" destOrd="0" presId="urn:microsoft.com/office/officeart/2005/8/layout/cycle8"/>
    <dgm:cxn modelId="{D23B7FD4-0333-4E50-9165-65AA57E7FBFB}" type="presParOf" srcId="{CD1AB5A7-953C-44C8-8CA7-8C2BD157177B}" destId="{9B46470B-810D-4B80-9628-70D3B7B97FDF}" srcOrd="7" destOrd="0" presId="urn:microsoft.com/office/officeart/2005/8/layout/cycle8"/>
    <dgm:cxn modelId="{B99B1992-1331-4AD9-B4BB-60123CE58CBC}" type="presParOf" srcId="{CD1AB5A7-953C-44C8-8CA7-8C2BD157177B}" destId="{1EB95FBF-42C8-49C4-8585-627201145795}" srcOrd="8" destOrd="0" presId="urn:microsoft.com/office/officeart/2005/8/layout/cycle8"/>
    <dgm:cxn modelId="{467B77F5-F7BB-43BD-BE8A-4CFE03127DA2}" type="presParOf" srcId="{CD1AB5A7-953C-44C8-8CA7-8C2BD157177B}" destId="{194953C0-C651-4CC4-90FA-37A915105674}" srcOrd="9" destOrd="0" presId="urn:microsoft.com/office/officeart/2005/8/layout/cycle8"/>
    <dgm:cxn modelId="{3E8D7AA4-FEAB-4FCF-BDE3-1137A77F8D11}" type="presParOf" srcId="{CD1AB5A7-953C-44C8-8CA7-8C2BD157177B}" destId="{5F9BC365-4A42-455F-A028-AF6ACFC23881}" srcOrd="10" destOrd="0" presId="urn:microsoft.com/office/officeart/2005/8/layout/cycle8"/>
    <dgm:cxn modelId="{CF29EF66-63D4-4E0D-8432-F3D10778BA02}" type="presParOf" srcId="{CD1AB5A7-953C-44C8-8CA7-8C2BD157177B}" destId="{358A6A38-3011-4F13-974A-239505763F32}" srcOrd="11" destOrd="0" presId="urn:microsoft.com/office/officeart/2005/8/layout/cycle8"/>
    <dgm:cxn modelId="{22005A4B-E2F8-406F-A673-B3F00804DBA7}" type="presParOf" srcId="{CD1AB5A7-953C-44C8-8CA7-8C2BD157177B}" destId="{9F93A1A2-3254-4CCB-A7AC-A0F9F2AFBBEF}" srcOrd="12" destOrd="0" presId="urn:microsoft.com/office/officeart/2005/8/layout/cycle8"/>
    <dgm:cxn modelId="{10151651-E3A0-448F-8DC1-4AF94C6D7A85}" type="presParOf" srcId="{CD1AB5A7-953C-44C8-8CA7-8C2BD157177B}" destId="{EBFCD6A1-AD03-4916-BE03-679BCC96948E}" srcOrd="13" destOrd="0" presId="urn:microsoft.com/office/officeart/2005/8/layout/cycle8"/>
    <dgm:cxn modelId="{FF7AC892-7A8D-41DE-8326-6D186DF35084}" type="presParOf" srcId="{CD1AB5A7-953C-44C8-8CA7-8C2BD157177B}" destId="{285F2036-21B0-4210-BD76-EAFFF9C5259F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8D1DD-C06F-4BF6-91B2-3A6C6566884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F625C-1901-46CB-A6ED-BDB53F8C2A3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98080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chemeClr val="tx1"/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F92C18C-7FBE-43A6-9576-C8F8FF13AE1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91B415A-2CCC-443F-8F1C-8A3D913E5BF7}" type="slidenum">
              <a:rPr lang="th-TH" smtClean="0"/>
              <a:t>‹#›</a:t>
            </a:fld>
            <a:endParaRPr lang="th-TH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879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C18C-7FBE-43A6-9576-C8F8FF13AE1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B415A-2CCC-443F-8F1C-8A3D913E5BF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976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C18C-7FBE-43A6-9576-C8F8FF13AE1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B415A-2CCC-443F-8F1C-8A3D913E5BF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639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C18C-7FBE-43A6-9576-C8F8FF13AE1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B415A-2CCC-443F-8F1C-8A3D913E5BF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596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C18C-7FBE-43A6-9576-C8F8FF13AE1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B415A-2CCC-443F-8F1C-8A3D913E5BF7}" type="slidenum">
              <a:rPr lang="th-TH" smtClean="0"/>
              <a:t>‹#›</a:t>
            </a:fld>
            <a:endParaRPr lang="th-TH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96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C18C-7FBE-43A6-9576-C8F8FF13AE1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B415A-2CCC-443F-8F1C-8A3D913E5BF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1896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C18C-7FBE-43A6-9576-C8F8FF13AE1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B415A-2CCC-443F-8F1C-8A3D913E5BF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459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C18C-7FBE-43A6-9576-C8F8FF13AE1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B415A-2CCC-443F-8F1C-8A3D913E5BF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778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C18C-7FBE-43A6-9576-C8F8FF13AE1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B415A-2CCC-443F-8F1C-8A3D913E5BF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542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C18C-7FBE-43A6-9576-C8F8FF13AE1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B415A-2CCC-443F-8F1C-8A3D913E5BF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207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C18C-7FBE-43A6-9576-C8F8FF13AE1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B415A-2CCC-443F-8F1C-8A3D913E5BF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784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8F92C18C-7FBE-43A6-9576-C8F8FF13AE16}" type="datetimeFigureOut">
              <a:rPr lang="th-TH" smtClean="0"/>
              <a:t>20/11/62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91B415A-2CCC-443F-8F1C-8A3D913E5BF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0307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tx1"/>
        </a:buClr>
        <a:buSzPct val="80000"/>
        <a:buFont typeface="Corbe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microsoft.com/office/2007/relationships/hdphoto" Target="../media/hdphoto2.wdp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30.png"/><Relationship Id="rId3" Type="http://schemas.openxmlformats.org/officeDocument/2006/relationships/image" Target="../media/image26.png"/><Relationship Id="rId7" Type="http://schemas.openxmlformats.org/officeDocument/2006/relationships/diagramColors" Target="../diagrams/colors1.xml"/><Relationship Id="rId12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28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27.png"/><Relationship Id="rId4" Type="http://schemas.openxmlformats.org/officeDocument/2006/relationships/diagramData" Target="../diagrams/data1.xml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jpeg"/><Relationship Id="rId2" Type="http://schemas.openxmlformats.org/officeDocument/2006/relationships/image" Target="../media/image52.png"/><Relationship Id="rId16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1.jpeg"/><Relationship Id="rId5" Type="http://schemas.openxmlformats.org/officeDocument/2006/relationships/image" Target="../media/image55.png"/><Relationship Id="rId15" Type="http://schemas.openxmlformats.org/officeDocument/2006/relationships/image" Target="../media/image6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jpeg"/><Relationship Id="rId1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1.xls"/><Relationship Id="rId3" Type="http://schemas.openxmlformats.org/officeDocument/2006/relationships/image" Target="../media/image10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11" Type="http://schemas.openxmlformats.org/officeDocument/2006/relationships/image" Target="../media/image86.jpeg"/><Relationship Id="rId5" Type="http://schemas.openxmlformats.org/officeDocument/2006/relationships/image" Target="../media/image81.jpeg"/><Relationship Id="rId10" Type="http://schemas.openxmlformats.org/officeDocument/2006/relationships/image" Target="../media/image10.png"/><Relationship Id="rId4" Type="http://schemas.openxmlformats.org/officeDocument/2006/relationships/image" Target="../media/image80.png"/><Relationship Id="rId9" Type="http://schemas.openxmlformats.org/officeDocument/2006/relationships/image" Target="../media/image8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jpeg"/><Relationship Id="rId4" Type="http://schemas.openxmlformats.org/officeDocument/2006/relationships/image" Target="../media/image9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0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4.jpeg"/><Relationship Id="rId7" Type="http://schemas.openxmlformats.org/officeDocument/2006/relationships/image" Target="../media/image105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g"/><Relationship Id="rId3" Type="http://schemas.openxmlformats.org/officeDocument/2006/relationships/image" Target="../media/image115.jpeg"/><Relationship Id="rId7" Type="http://schemas.openxmlformats.org/officeDocument/2006/relationships/image" Target="../media/image119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7" Type="http://schemas.openxmlformats.org/officeDocument/2006/relationships/image" Target="../media/image1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eg"/><Relationship Id="rId5" Type="http://schemas.openxmlformats.org/officeDocument/2006/relationships/image" Target="../media/image123.jpg"/><Relationship Id="rId4" Type="http://schemas.openxmlformats.org/officeDocument/2006/relationships/image" Target="../media/image122.jp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jpeg"/><Relationship Id="rId3" Type="http://schemas.openxmlformats.org/officeDocument/2006/relationships/image" Target="../media/image126.jpg"/><Relationship Id="rId7" Type="http://schemas.openxmlformats.org/officeDocument/2006/relationships/image" Target="../media/image12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jpg"/><Relationship Id="rId5" Type="http://schemas.openxmlformats.org/officeDocument/2006/relationships/image" Target="../media/image105.jpg"/><Relationship Id="rId4" Type="http://schemas.openxmlformats.org/officeDocument/2006/relationships/image" Target="../media/image127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eg"/><Relationship Id="rId3" Type="http://schemas.openxmlformats.org/officeDocument/2006/relationships/image" Target="../media/image46.png"/><Relationship Id="rId7" Type="http://schemas.openxmlformats.org/officeDocument/2006/relationships/image" Target="../media/image1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jpeg"/><Relationship Id="rId11" Type="http://schemas.openxmlformats.org/officeDocument/2006/relationships/image" Target="../media/image119.jpg"/><Relationship Id="rId5" Type="http://schemas.openxmlformats.org/officeDocument/2006/relationships/image" Target="../media/image132.jpeg"/><Relationship Id="rId10" Type="http://schemas.openxmlformats.org/officeDocument/2006/relationships/image" Target="../media/image136.jpg"/><Relationship Id="rId4" Type="http://schemas.openxmlformats.org/officeDocument/2006/relationships/image" Target="../media/image131.png"/><Relationship Id="rId9" Type="http://schemas.openxmlformats.org/officeDocument/2006/relationships/image" Target="../media/image13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png"/><Relationship Id="rId5" Type="http://schemas.openxmlformats.org/officeDocument/2006/relationships/oleObject" Target="../embeddings/Microsoft_Excel_97-2003_Worksheet2.xls"/><Relationship Id="rId4" Type="http://schemas.openxmlformats.org/officeDocument/2006/relationships/oleObject" Target="../embeddings/oleObject2.bin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jpeg"/><Relationship Id="rId5" Type="http://schemas.openxmlformats.org/officeDocument/2006/relationships/image" Target="../media/image146.jpeg"/><Relationship Id="rId4" Type="http://schemas.openxmlformats.org/officeDocument/2006/relationships/image" Target="../media/image14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png"/><Relationship Id="rId5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oleObject3.bin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53.png"/><Relationship Id="rId7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10" Type="http://schemas.microsoft.com/office/2007/relationships/hdphoto" Target="../media/hdphoto2.wdp"/><Relationship Id="rId4" Type="http://schemas.openxmlformats.org/officeDocument/2006/relationships/image" Target="../media/image1.jpe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3247" y="205552"/>
            <a:ext cx="11724640" cy="6428711"/>
          </a:xfrm>
          <a:prstGeom prst="rect">
            <a:avLst/>
          </a:prstGeom>
          <a:gradFill flip="none" rotWithShape="1">
            <a:gsLst>
              <a:gs pos="0">
                <a:srgbClr val="009900"/>
              </a:gs>
              <a:gs pos="39000">
                <a:srgbClr val="92D050"/>
              </a:gs>
              <a:gs pos="79000">
                <a:schemeClr val="bg1"/>
              </a:gs>
            </a:gsLst>
            <a:lin ang="16200000" scaled="1"/>
            <a:tileRect/>
          </a:gra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2" name="Picture 6" descr="https://f.tpkcdn.com/review-source/34365dd8-af25-a3f4-ead7-59074312acf4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31A1C7"/>
              </a:clrFrom>
              <a:clrTo>
                <a:srgbClr val="31A1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2"/>
          <a:stretch/>
        </p:blipFill>
        <p:spPr bwMode="auto">
          <a:xfrm>
            <a:off x="233247" y="257173"/>
            <a:ext cx="11724640" cy="4441439"/>
          </a:xfrm>
          <a:prstGeom prst="rect">
            <a:avLst/>
          </a:prstGeom>
          <a:noFill/>
          <a:ln>
            <a:noFill/>
          </a:ln>
          <a:effectLst>
            <a:softEdge rad="571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&quot;à¸à¸£à¸°à¸à¸²à¸à¸à¸²à¸¡à¹à¸à¸§à¸µ &quot;à¹à¸­à¸à¸ªà¸à¸£à¸µ à¸à¸à¸¡à¸à¸©à¸±à¸à¸£à¸´à¸¢à¸²à¸à¸¹à¹à¸¢à¸´à¹à¸à¹à¸«à¸ à¸à¸¹à¹à¸ªà¸à¸²à¸à¸à¸²à¸à¸£à¸°à¸à¸²à¸à¸¸à¸«à¸£à¸´à¸ à¸¸à¸à¸à¸±à¸¢ à¹à¸«à¹à¹à¸à¹à¸à¸«à¸¥à¸±à¸à¹à¸à¸à¸­à¸à¸à¸²à¸§à¸à¸¸à¸à¸à¹à¸«à¸à¸·à¸­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6" b="89749" l="0" r="100000">
                        <a14:foregroundMark x1="50938" y1="61287" x2="47969" y2="72083"/>
                        <a14:foregroundMark x1="47969" y1="39804" x2="31406" y2="62814"/>
                        <a14:foregroundMark x1="37813" y1="60196" x2="36406" y2="65431"/>
                        <a14:foregroundMark x1="74844" y1="34896" x2="84531" y2="42857"/>
                        <a14:foregroundMark x1="82813" y1="38931" x2="95938" y2="75682"/>
                        <a14:foregroundMark x1="63125" y1="6979" x2="72031" y2="12868"/>
                        <a14:foregroundMark x1="63438" y1="5889" x2="72188" y2="12432"/>
                        <a14:foregroundMark x1="12656" y1="52454" x2="2031" y2="67067"/>
                        <a14:foregroundMark x1="3750" y1="69138" x2="44531" y2="68593"/>
                        <a14:foregroundMark x1="4219" y1="71210" x2="33594" y2="71101"/>
                        <a14:foregroundMark x1="22656" y1="11341" x2="23281" y2="53871"/>
                        <a14:foregroundMark x1="22031" y1="19411" x2="20313" y2="24646"/>
                        <a14:foregroundMark x1="22813" y1="10033" x2="24219" y2="21810"/>
                        <a14:foregroundMark x1="1875" y1="70120" x2="9063" y2="65431"/>
                        <a14:foregroundMark x1="82500" y1="55725" x2="84375" y2="58997"/>
                        <a14:backgroundMark x1="10938" y1="7415" x2="0" y2="43621"/>
                        <a14:backgroundMark x1="22813" y1="5562" x2="3438" y2="53871"/>
                        <a14:backgroundMark x1="25938" y1="4253" x2="37344" y2="40567"/>
                        <a14:backgroundMark x1="40625" y1="3708" x2="42031" y2="30425"/>
                        <a14:backgroundMark x1="55156" y1="4580" x2="47813" y2="29662"/>
                        <a14:backgroundMark x1="66719" y1="3708" x2="95313" y2="12650"/>
                        <a14:backgroundMark x1="81719" y1="9706" x2="93594" y2="45365"/>
                        <a14:backgroundMark x1="49688" y1="51472" x2="47969" y2="54853"/>
                        <a14:backgroundMark x1="37969" y1="42312" x2="37969" y2="47001"/>
                        <a14:backgroundMark x1="46250" y1="54744" x2="49688" y2="57361"/>
                        <a14:backgroundMark x1="79688" y1="53871" x2="84531" y2="63250"/>
                        <a14:backgroundMark x1="77969" y1="53544" x2="80469" y2="57470"/>
                        <a14:backgroundMark x1="77500" y1="52781" x2="79844" y2="52236"/>
                        <a14:backgroundMark x1="4688" y1="53653" x2="469" y2="59106"/>
                        <a14:backgroundMark x1="44844" y1="55725" x2="48438" y2="58233"/>
                        <a14:backgroundMark x1="52969" y1="75900" x2="70938" y2="75791"/>
                        <a14:backgroundMark x1="5313" y1="54526" x2="0" y2="685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676" b="28192"/>
          <a:stretch/>
        </p:blipFill>
        <p:spPr bwMode="auto">
          <a:xfrm>
            <a:off x="5978770" y="313357"/>
            <a:ext cx="5979118" cy="6320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กล่องข้อความ 3"/>
          <p:cNvSpPr txBox="1"/>
          <p:nvPr/>
        </p:nvSpPr>
        <p:spPr>
          <a:xfrm>
            <a:off x="3404980" y="5396971"/>
            <a:ext cx="5369326" cy="1123712"/>
          </a:xfrm>
          <a:prstGeom prst="roundRect">
            <a:avLst/>
          </a:prstGeom>
          <a:solidFill>
            <a:schemeClr val="bg1">
              <a:alpha val="7098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คณะกรรมการพัฒนาคุณภาพชีวิตระดับอำเภอ</a:t>
            </a:r>
          </a:p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อำเภอเมืองลำพูน จังหวัดลำพูน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14167" t="14247" r="15208" b="64778"/>
          <a:stretch/>
        </p:blipFill>
        <p:spPr>
          <a:xfrm>
            <a:off x="7909977" y="257173"/>
            <a:ext cx="4028549" cy="67299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524" y="116599"/>
            <a:ext cx="5369326" cy="5369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7" descr="H:\งานรวม 2559\JOB1\งานวิเชียร  ปิงชัย 3\DHS PCA QOF 59\รูปจังหวัดลำพูน\images (11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50" y="5411086"/>
            <a:ext cx="1627872" cy="1108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H:\งานรวม 2559\JOB1\งานวิเชียร  ปิงชัย 3\DHS PCA QOF 59\รูปจังหวัดลำพูน\images (5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43" y="3936123"/>
            <a:ext cx="2919607" cy="15639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H:\งานรวม 2559\JOB1\งานวิเชียร  ปิงชัย 3\DHS PCA QOF 59\รูปจังหวัดลำพูน\images (7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778" y="5425202"/>
            <a:ext cx="1457972" cy="1108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ตัวแทนเนื้อหา 4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877" b="98903" l="0" r="95943">
                        <a14:foregroundMark x1="26535" y1="53635" x2="75000" y2="56104"/>
                        <a14:foregroundMark x1="34430" y1="40329" x2="70833" y2="43210"/>
                        <a14:foregroundMark x1="30921" y1="58711" x2="53070" y2="80796"/>
                        <a14:foregroundMark x1="33114" y1="49794" x2="69846" y2="65295"/>
                        <a14:foregroundMark x1="72917" y1="60219" x2="57346" y2="81344"/>
                        <a14:foregroundMark x1="38268" y1="62003" x2="66776" y2="68587"/>
                        <a14:foregroundMark x1="35307" y1="43621" x2="62500" y2="36077"/>
                        <a14:foregroundMark x1="40789" y1="32785" x2="67763" y2="41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28" t="14067" r="16731" b="5797"/>
          <a:stretch/>
        </p:blipFill>
        <p:spPr>
          <a:xfrm>
            <a:off x="296310" y="313357"/>
            <a:ext cx="2468144" cy="154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92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สี่เหลี่ยมผืนผ้า 9"/>
          <p:cNvSpPr/>
          <p:nvPr/>
        </p:nvSpPr>
        <p:spPr>
          <a:xfrm>
            <a:off x="2782389" y="496389"/>
            <a:ext cx="8085908" cy="1071154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altLang="th-TH" sz="3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ร้อยละการเกิดอุบัติเหตุจำแนกตามพฤติกรรมเสี่ยง  ปี 2557 -2561</a:t>
            </a:r>
            <a:endParaRPr lang="th-TH" sz="3200" b="1" dirty="0">
              <a:solidFill>
                <a:schemeClr val="tx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573" y="2037370"/>
            <a:ext cx="9601878" cy="434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378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73" name="Picture 6" descr="https://f.tpkcdn.com/review-source/34365dd8-af25-a3f4-ead7-59074312acf4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009AC8"/>
              </a:clrFrom>
              <a:clrTo>
                <a:srgbClr val="009AC8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2"/>
          <a:stretch/>
        </p:blipFill>
        <p:spPr bwMode="auto">
          <a:xfrm>
            <a:off x="2565778" y="1"/>
            <a:ext cx="9626221" cy="6127844"/>
          </a:xfrm>
          <a:prstGeom prst="rect">
            <a:avLst/>
          </a:prstGeom>
          <a:noFill/>
          <a:ln>
            <a:noFill/>
          </a:ln>
          <a:effectLst>
            <a:softEdge rad="571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สี่เหลี่ยมผืนผ้า 76"/>
          <p:cNvSpPr/>
          <p:nvPr/>
        </p:nvSpPr>
        <p:spPr>
          <a:xfrm>
            <a:off x="262326" y="888999"/>
            <a:ext cx="1347961" cy="685800"/>
          </a:xfrm>
          <a:prstGeom prst="rect">
            <a:avLst/>
          </a:prstGeom>
          <a:solidFill>
            <a:srgbClr val="007E6E">
              <a:alpha val="80000"/>
            </a:srgbClr>
          </a:solidFill>
          <a:ln w="28575">
            <a:solidFill>
              <a:schemeClr val="bg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5" name="กลุ่ม 4"/>
          <p:cNvGrpSpPr/>
          <p:nvPr/>
        </p:nvGrpSpPr>
        <p:grpSpPr>
          <a:xfrm>
            <a:off x="262326" y="33621"/>
            <a:ext cx="11700561" cy="1541178"/>
            <a:chOff x="88900" y="33621"/>
            <a:chExt cx="11874500" cy="1541178"/>
          </a:xfrm>
        </p:grpSpPr>
        <p:sp>
          <p:nvSpPr>
            <p:cNvPr id="74" name="สามเหลี่ยมหน้าจั่ว 73"/>
            <p:cNvSpPr/>
            <p:nvPr/>
          </p:nvSpPr>
          <p:spPr>
            <a:xfrm>
              <a:off x="88900" y="33621"/>
              <a:ext cx="11873986" cy="829979"/>
            </a:xfrm>
            <a:prstGeom prst="triangle">
              <a:avLst/>
            </a:prstGeom>
            <a:solidFill>
              <a:srgbClr val="003C3D">
                <a:alpha val="80000"/>
              </a:srgb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5" name="สี่เหลี่ยมผืนผ้า 74"/>
            <p:cNvSpPr/>
            <p:nvPr/>
          </p:nvSpPr>
          <p:spPr>
            <a:xfrm>
              <a:off x="1524000" y="888999"/>
              <a:ext cx="10439400" cy="685800"/>
            </a:xfrm>
            <a:prstGeom prst="rect">
              <a:avLst/>
            </a:prstGeom>
            <a:solidFill>
              <a:srgbClr val="007E6E">
                <a:alpha val="80000"/>
              </a:srgbClr>
            </a:solidFill>
            <a:ln w="2857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96" name="กล่องข้อความ 95"/>
            <p:cNvSpPr txBox="1"/>
            <p:nvPr/>
          </p:nvSpPr>
          <p:spPr>
            <a:xfrm>
              <a:off x="3485583" y="196944"/>
              <a:ext cx="50811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600" b="1" dirty="0" smtClean="0">
                  <a:solidFill>
                    <a:schemeClr val="bg1"/>
                  </a:solidFill>
                  <a:cs typeface="+mj-cs"/>
                </a:rPr>
                <a:t>คนอำเภอเมืองลำพูนไม่ทอดทิ้งกัน</a:t>
              </a:r>
              <a:endParaRPr lang="th-TH" sz="1600" b="1" dirty="0">
                <a:solidFill>
                  <a:schemeClr val="bg1"/>
                </a:solidFill>
                <a:cs typeface="+mj-cs"/>
              </a:endParaRPr>
            </a:p>
          </p:txBody>
        </p:sp>
        <p:sp>
          <p:nvSpPr>
            <p:cNvPr id="97" name="กล่องข้อความ 96"/>
            <p:cNvSpPr txBox="1"/>
            <p:nvPr/>
          </p:nvSpPr>
          <p:spPr>
            <a:xfrm>
              <a:off x="3485583" y="452733"/>
              <a:ext cx="508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 smtClean="0">
                  <a:solidFill>
                    <a:schemeClr val="bg1"/>
                  </a:solidFill>
                  <a:cs typeface="+mj-cs"/>
                </a:rPr>
                <a:t>คนอำเภอเมืองลำพูนสุขภาพดี  ชีวีปลอดโรค  ขับขี่ปลอดภัย</a:t>
              </a:r>
              <a:endParaRPr lang="th-TH" sz="2400" b="1" dirty="0">
                <a:solidFill>
                  <a:schemeClr val="bg1"/>
                </a:solidFill>
                <a:cs typeface="+mj-cs"/>
              </a:endParaRPr>
            </a:p>
          </p:txBody>
        </p:sp>
        <p:sp>
          <p:nvSpPr>
            <p:cNvPr id="98" name="กล่องข้อความ 97"/>
            <p:cNvSpPr txBox="1"/>
            <p:nvPr/>
          </p:nvSpPr>
          <p:spPr>
            <a:xfrm>
              <a:off x="88900" y="1052551"/>
              <a:ext cx="1368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800" b="1" dirty="0" smtClean="0">
                  <a:solidFill>
                    <a:schemeClr val="bg1"/>
                  </a:solidFill>
                  <a:cs typeface="+mj-cs"/>
                </a:rPr>
                <a:t>เป้าหมาย</a:t>
              </a:r>
              <a:endParaRPr lang="th-TH" sz="1800" b="1" dirty="0">
                <a:solidFill>
                  <a:schemeClr val="bg1"/>
                </a:solidFill>
                <a:cs typeface="+mj-cs"/>
              </a:endParaRPr>
            </a:p>
          </p:txBody>
        </p:sp>
        <p:sp>
          <p:nvSpPr>
            <p:cNvPr id="103" name="กล่องข้อความ 102"/>
            <p:cNvSpPr txBox="1"/>
            <p:nvPr/>
          </p:nvSpPr>
          <p:spPr>
            <a:xfrm>
              <a:off x="1661198" y="1026332"/>
              <a:ext cx="101879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 smtClean="0">
                  <a:solidFill>
                    <a:schemeClr val="bg1"/>
                  </a:solidFill>
                  <a:cs typeface="+mj-cs"/>
                </a:rPr>
                <a:t>ประชาชนคนอำเภอเมืองลำพูน  ขับขี่ปลอดภัย  ไม่ตายด้วยอุบัติเหตุทางถนน</a:t>
              </a:r>
              <a:endParaRPr lang="th-TH" sz="2400" b="1" dirty="0">
                <a:solidFill>
                  <a:schemeClr val="bg1"/>
                </a:solidFill>
                <a:cs typeface="+mj-cs"/>
              </a:endParaRPr>
            </a:p>
          </p:txBody>
        </p:sp>
      </p:grpSp>
      <p:grpSp>
        <p:nvGrpSpPr>
          <p:cNvPr id="4" name="กลุ่ม 3"/>
          <p:cNvGrpSpPr/>
          <p:nvPr/>
        </p:nvGrpSpPr>
        <p:grpSpPr>
          <a:xfrm>
            <a:off x="212834" y="5886981"/>
            <a:ext cx="11762792" cy="762147"/>
            <a:chOff x="35395" y="6044641"/>
            <a:chExt cx="11955997" cy="762147"/>
          </a:xfrm>
        </p:grpSpPr>
        <p:sp>
          <p:nvSpPr>
            <p:cNvPr id="91" name="สี่เหลี่ยมผืนผ้า 90"/>
            <p:cNvSpPr/>
            <p:nvPr/>
          </p:nvSpPr>
          <p:spPr>
            <a:xfrm>
              <a:off x="88900" y="6049285"/>
              <a:ext cx="1368000" cy="754280"/>
            </a:xfrm>
            <a:prstGeom prst="rect">
              <a:avLst/>
            </a:prstGeom>
            <a:solidFill>
              <a:srgbClr val="809F31">
                <a:alpha val="80000"/>
              </a:srgbClr>
            </a:solidFill>
            <a:ln w="2857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/>
            </a:p>
          </p:txBody>
        </p:sp>
        <p:sp>
          <p:nvSpPr>
            <p:cNvPr id="92" name="สี่เหลี่ยมผืนผ้า 91"/>
            <p:cNvSpPr/>
            <p:nvPr/>
          </p:nvSpPr>
          <p:spPr>
            <a:xfrm>
              <a:off x="1521777" y="6049285"/>
              <a:ext cx="2592000" cy="754280"/>
            </a:xfrm>
            <a:prstGeom prst="rect">
              <a:avLst/>
            </a:prstGeom>
            <a:solidFill>
              <a:srgbClr val="BCD436">
                <a:alpha val="80000"/>
              </a:srgbClr>
            </a:solidFill>
            <a:ln w="2857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/>
            </a:p>
          </p:txBody>
        </p:sp>
        <p:sp>
          <p:nvSpPr>
            <p:cNvPr id="93" name="สี่เหลี่ยมผืนผ้า 92"/>
            <p:cNvSpPr/>
            <p:nvPr/>
          </p:nvSpPr>
          <p:spPr>
            <a:xfrm>
              <a:off x="4134154" y="6052508"/>
              <a:ext cx="2592000" cy="754280"/>
            </a:xfrm>
            <a:prstGeom prst="rect">
              <a:avLst/>
            </a:prstGeom>
            <a:solidFill>
              <a:srgbClr val="BCD436">
                <a:alpha val="80000"/>
              </a:srgbClr>
            </a:solidFill>
            <a:ln w="2857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/>
            </a:p>
          </p:txBody>
        </p:sp>
        <p:sp>
          <p:nvSpPr>
            <p:cNvPr id="94" name="สี่เหลี่ยมผืนผ้า 93"/>
            <p:cNvSpPr/>
            <p:nvPr/>
          </p:nvSpPr>
          <p:spPr>
            <a:xfrm>
              <a:off x="6760198" y="6052508"/>
              <a:ext cx="2592000" cy="754280"/>
            </a:xfrm>
            <a:prstGeom prst="rect">
              <a:avLst/>
            </a:prstGeom>
            <a:solidFill>
              <a:srgbClr val="BCD436">
                <a:alpha val="80000"/>
              </a:srgbClr>
            </a:solidFill>
            <a:ln w="2857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/>
            </a:p>
          </p:txBody>
        </p:sp>
        <p:sp>
          <p:nvSpPr>
            <p:cNvPr id="95" name="สี่เหลี่ยมผืนผ้า 94"/>
            <p:cNvSpPr/>
            <p:nvPr/>
          </p:nvSpPr>
          <p:spPr>
            <a:xfrm>
              <a:off x="9370887" y="6044641"/>
              <a:ext cx="2592000" cy="754280"/>
            </a:xfrm>
            <a:prstGeom prst="rect">
              <a:avLst/>
            </a:prstGeom>
            <a:solidFill>
              <a:srgbClr val="BCD436">
                <a:alpha val="80000"/>
              </a:srgbClr>
            </a:solidFill>
            <a:ln w="2857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/>
            </a:p>
          </p:txBody>
        </p:sp>
        <p:sp>
          <p:nvSpPr>
            <p:cNvPr id="102" name="กล่องข้อความ 101"/>
            <p:cNvSpPr txBox="1"/>
            <p:nvPr/>
          </p:nvSpPr>
          <p:spPr>
            <a:xfrm>
              <a:off x="35395" y="6172135"/>
              <a:ext cx="136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b="1" dirty="0" smtClean="0">
                  <a:cs typeface="+mj-cs"/>
                </a:rPr>
                <a:t>ระดับความสำเร็จ</a:t>
              </a:r>
            </a:p>
            <a:p>
              <a:pPr algn="ctr"/>
              <a:r>
                <a:rPr lang="th-TH" sz="1400" b="1" dirty="0" smtClean="0">
                  <a:cs typeface="+mj-cs"/>
                </a:rPr>
                <a:t>ปี 2562</a:t>
              </a:r>
              <a:endParaRPr lang="th-TH" sz="1400" b="1" dirty="0">
                <a:cs typeface="+mj-cs"/>
              </a:endParaRPr>
            </a:p>
          </p:txBody>
        </p:sp>
        <p:sp>
          <p:nvSpPr>
            <p:cNvPr id="119" name="กล่องข้อความ 118"/>
            <p:cNvSpPr txBox="1"/>
            <p:nvPr/>
          </p:nvSpPr>
          <p:spPr>
            <a:xfrm>
              <a:off x="639332" y="6049285"/>
              <a:ext cx="2417673" cy="30777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b="1" u="sng" dirty="0" err="1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ไตรมาส</a:t>
              </a:r>
              <a:r>
                <a:rPr lang="th-TH" sz="1400" b="1" u="sng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1</a:t>
              </a:r>
              <a:endParaRPr lang="th-TH" sz="1400" b="1" u="sng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0" name="กล่องข้อความ 119"/>
            <p:cNvSpPr txBox="1"/>
            <p:nvPr/>
          </p:nvSpPr>
          <p:spPr>
            <a:xfrm>
              <a:off x="3215796" y="6071571"/>
              <a:ext cx="2475070" cy="30777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b="1" u="sng" dirty="0" err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ไตรมาส</a:t>
              </a:r>
              <a:r>
                <a:rPr lang="th-TH" sz="1400" b="1" u="sng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1400" b="1" u="sng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2</a:t>
              </a:r>
              <a:endParaRPr lang="th-TH" sz="1400" b="1" u="sng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1" name="กล่องข้อความ 120"/>
            <p:cNvSpPr txBox="1"/>
            <p:nvPr/>
          </p:nvSpPr>
          <p:spPr>
            <a:xfrm>
              <a:off x="5943870" y="6058598"/>
              <a:ext cx="2286038" cy="30777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b="1" u="sng" dirty="0" err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ไตรมาส</a:t>
              </a:r>
              <a:r>
                <a:rPr lang="th-TH" sz="1400" b="1" u="sng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1400" b="1" u="sng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3</a:t>
              </a:r>
              <a:endParaRPr lang="th-TH" sz="1400" b="1" u="sng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2" name="กล่องข้อความ 121"/>
            <p:cNvSpPr txBox="1"/>
            <p:nvPr/>
          </p:nvSpPr>
          <p:spPr>
            <a:xfrm>
              <a:off x="8566717" y="6071571"/>
              <a:ext cx="2320082" cy="30777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b="1" u="sng" dirty="0" err="1">
                  <a:latin typeface="TH SarabunPSK" panose="020B0500040200020003" pitchFamily="34" charset="-34"/>
                  <a:cs typeface="TH SarabunPSK" panose="020B0500040200020003" pitchFamily="34" charset="-34"/>
                </a:rPr>
                <a:t>ไตรมาส</a:t>
              </a:r>
              <a:r>
                <a:rPr lang="th-TH" sz="1400" b="1" u="sng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1400" b="1" u="sng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4</a:t>
              </a:r>
              <a:endParaRPr lang="th-TH" sz="1400" b="1" u="sng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3" name="กล่องข้อความ 122"/>
            <p:cNvSpPr txBox="1"/>
            <p:nvPr/>
          </p:nvSpPr>
          <p:spPr>
            <a:xfrm>
              <a:off x="9431913" y="6301084"/>
              <a:ext cx="2559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มี</a:t>
              </a:r>
              <a:r>
                <a:rPr lang="th-TH" sz="8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การจัดทำรายงานสรุปกิจกรรมดำเนินงาน</a:t>
              </a:r>
              <a:endParaRPr lang="en-US" sz="8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lvl="0"/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อุบัติเหตุทางถนนลดลง เปรียบเทียบข้อมูลการบาด</a:t>
              </a:r>
              <a:r>
                <a:rPr lang="th-TH" sz="8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เจ็บ และ</a:t>
              </a:r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เสียชีวิต กับ</a:t>
              </a:r>
              <a:r>
                <a:rPr lang="th-TH" sz="8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ปีที่ผ่านมา</a:t>
              </a:r>
              <a:endParaRPr lang="th-TH" sz="800" dirty="0" smtClean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lvl="0"/>
              <a:r>
                <a:rPr lang="th-TH" sz="8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อัตราการเสียชีวิตจากการบาดเจ็บทางถนนลดลงจากปี</a:t>
              </a:r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ก่อนหน้า</a:t>
              </a:r>
              <a:endParaRPr lang="th-TH" sz="8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4" name="กล่องข้อความ 123"/>
            <p:cNvSpPr txBox="1"/>
            <p:nvPr/>
          </p:nvSpPr>
          <p:spPr>
            <a:xfrm>
              <a:off x="1606355" y="6306434"/>
              <a:ext cx="25594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มีทีมระดับอำเภอ/ตำบล ในการป้องกันอุบัติเหตุทางถนน</a:t>
              </a:r>
            </a:p>
            <a:p>
              <a:pPr lvl="0"/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มีข้อมูลปัญหา และการชี้เป้าจุดเสี่ยงต่อการ</a:t>
              </a:r>
              <a:endParaRPr lang="en-US" sz="8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5" name="กล่องข้อความ 124"/>
            <p:cNvSpPr txBox="1"/>
            <p:nvPr/>
          </p:nvSpPr>
          <p:spPr>
            <a:xfrm>
              <a:off x="4187434" y="6301083"/>
              <a:ext cx="2559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มีการจัดการจุดเสี่ยง</a:t>
              </a:r>
              <a:r>
                <a:rPr lang="th-TH" sz="8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ต่อการการเกิดอุบัติเหตุทาง</a:t>
              </a:r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ถนน</a:t>
              </a:r>
            </a:p>
            <a:p>
              <a:pPr lvl="0"/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มีการรณรงค์/ให้</a:t>
              </a:r>
              <a:r>
                <a:rPr lang="th-TH" sz="8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ความรู้</a:t>
              </a:r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ประชาสัมพันธ์ ร่วมกับ</a:t>
              </a:r>
              <a:r>
                <a:rPr lang="th-TH" sz="8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ทีมสหสาขา</a:t>
              </a:r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วิชาชีพและเครือข่าย</a:t>
              </a:r>
            </a:p>
            <a:p>
              <a:pPr lvl="0"/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มีแผนงาน/ โครงการ โดยชุมชนเพื่อชุมชน</a:t>
              </a:r>
            </a:p>
          </p:txBody>
        </p:sp>
        <p:sp>
          <p:nvSpPr>
            <p:cNvPr id="126" name="กล่องข้อความ 125"/>
            <p:cNvSpPr txBox="1"/>
            <p:nvPr/>
          </p:nvSpPr>
          <p:spPr>
            <a:xfrm>
              <a:off x="6830569" y="6301084"/>
              <a:ext cx="2559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8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</a:t>
              </a:r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ตำบล/ชุมชน มี</a:t>
              </a:r>
              <a:r>
                <a:rPr lang="th-TH" sz="8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การดำเนินงานตามแผนงาน</a:t>
              </a:r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/ โครงการ</a:t>
              </a:r>
              <a:endParaRPr lang="th-TH" sz="8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lvl="0"/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มี</a:t>
              </a:r>
              <a:r>
                <a:rPr lang="th-TH" sz="800" dirty="0"/>
                <a:t>การขับเคลื่อนด่านชุมชน </a:t>
              </a:r>
              <a:r>
                <a:rPr lang="th-TH" sz="800" dirty="0" smtClean="0"/>
                <a:t>ให้ความรู้แก่ประชาชน  ช่วงเทศกาลสงกรานต์</a:t>
              </a:r>
            </a:p>
            <a:p>
              <a:r>
                <a:rPr lang="th-TH" sz="8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- </a:t>
              </a:r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มี</a:t>
              </a:r>
              <a:r>
                <a:rPr lang="th-TH" sz="8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รายงาน</a:t>
              </a:r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สอบสวนการ</a:t>
              </a:r>
              <a:r>
                <a:rPr lang="th-TH" sz="8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เสียชีวิตจากอุบัติเหตุ</a:t>
              </a:r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จราจร (เมื่อมี </a:t>
              </a:r>
              <a:r>
                <a:rPr lang="en-US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Case </a:t>
              </a:r>
              <a:r>
                <a:rPr lang="th-TH" sz="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ในพื้นที่)</a:t>
              </a:r>
              <a:endParaRPr lang="th-TH" sz="8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331" y="1587767"/>
            <a:ext cx="3291670" cy="1797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5" name="ตัวแทนเนื้อหา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0969947"/>
              </p:ext>
            </p:extLst>
          </p:nvPr>
        </p:nvGraphicFramePr>
        <p:xfrm>
          <a:off x="1596600" y="3131034"/>
          <a:ext cx="8955600" cy="30554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4" name="รูปภาพ 10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287" y="3384785"/>
            <a:ext cx="2499773" cy="2499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1428" y="4010721"/>
            <a:ext cx="3316686" cy="1775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1428" y="1979961"/>
            <a:ext cx="3316686" cy="1823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49177" y="4010721"/>
            <a:ext cx="3396587" cy="1825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49177" y="1959219"/>
            <a:ext cx="3396587" cy="1861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890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429692" y="2739861"/>
            <a:ext cx="7615646" cy="1384995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ประเด็น</a:t>
            </a:r>
            <a:r>
              <a:rPr lang="th-TH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การป้องกันอุบัติเหตุทาง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ถนน</a:t>
            </a:r>
          </a:p>
          <a:p>
            <a:pPr algn="ctr">
              <a:defRPr/>
            </a:pPr>
            <a:r>
              <a:rPr lang="th-TH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(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Safe People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)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endParaRPr lang="th-TH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2976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161108" y="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ชื่อเรื่อง 11"/>
          <p:cNvSpPr txBox="1">
            <a:spLocks/>
          </p:cNvSpPr>
          <p:nvPr/>
        </p:nvSpPr>
        <p:spPr>
          <a:xfrm>
            <a:off x="3010989" y="587596"/>
            <a:ext cx="7596051" cy="918755"/>
          </a:xfrm>
          <a:prstGeom prst="rect">
            <a:avLst/>
          </a:prstGeom>
          <a:solidFill>
            <a:srgbClr val="00B0F0"/>
          </a:solidFill>
          <a:ln w="19050" cap="flat" cmpd="sng" algn="ctr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การอบรมให้ความรู้อาสาสมัครสาธารณสุขและเครือข่าย</a:t>
            </a:r>
            <a:endParaRPr lang="th-TH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5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789" y="1860369"/>
            <a:ext cx="4532811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รูปภาพ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108" y="1872162"/>
            <a:ext cx="4954876" cy="2625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รูปภาพ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789" y="4532812"/>
            <a:ext cx="4532811" cy="207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รูปภาพ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108" y="4545874"/>
            <a:ext cx="4942175" cy="204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56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133956" y="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2717075" y="496389"/>
            <a:ext cx="8033656" cy="69142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th-TH" altLang="th-TH" sz="4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การเสริมสร้างวินัยจราจรตั้งแต่วัยเด็ก</a:t>
            </a:r>
          </a:p>
        </p:txBody>
      </p:sp>
      <p:pic>
        <p:nvPicPr>
          <p:cNvPr id="10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248" y="1330233"/>
            <a:ext cx="4257464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รูปภาพ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874" y="1317170"/>
            <a:ext cx="4415246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85" y="3987936"/>
            <a:ext cx="4257464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874" y="3987935"/>
            <a:ext cx="4415246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55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9" name="สี่เหลี่ยมผืนผ้า 8"/>
          <p:cNvSpPr/>
          <p:nvPr/>
        </p:nvSpPr>
        <p:spPr>
          <a:xfrm>
            <a:off x="2676734" y="530248"/>
            <a:ext cx="8033656" cy="69142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th-TH" altLang="th-TH" sz="4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การเสริมสร้างวินัยจราจรตั้งแต่วัยเด็ก</a:t>
            </a:r>
          </a:p>
        </p:txBody>
      </p:sp>
      <p:pic>
        <p:nvPicPr>
          <p:cNvPr id="13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47" y="4428344"/>
            <a:ext cx="3538104" cy="2023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24"/>
          <a:stretch/>
        </p:blipFill>
        <p:spPr bwMode="auto">
          <a:xfrm>
            <a:off x="4114951" y="4428344"/>
            <a:ext cx="3065917" cy="2023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752" y="4428344"/>
            <a:ext cx="2028728" cy="2023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รูปภาพ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397" y="4428345"/>
            <a:ext cx="2276395" cy="2023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F:\ผลงาน\รร.สุขบัญญัติ\ตัดต่อสุขบัญญํติ\20\DSC018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2547" y="1775714"/>
            <a:ext cx="3806733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4" descr="F:\ผลงาน\รร.สุขบัญญัติ\ตัดต่อสุขบัญญํติ\20\DSC0204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87853" y="1787282"/>
            <a:ext cx="3879939" cy="2425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" descr="F:\ผลงาน\รร.สุขบัญญัติ\ตัดต่อสุขบัญญํติ\20\DSC071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7880" y="1787282"/>
            <a:ext cx="3161373" cy="2425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419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429692" y="2739861"/>
            <a:ext cx="7615646" cy="1384995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ประเด็น</a:t>
            </a:r>
            <a:r>
              <a:rPr lang="th-TH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การป้องกันอุบัติเหตุทาง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ถนน</a:t>
            </a:r>
          </a:p>
          <a:p>
            <a:pPr algn="ctr">
              <a:defRPr/>
            </a:pPr>
            <a:r>
              <a:rPr lang="th-TH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(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Safe Road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)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endParaRPr lang="th-TH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6947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75765" y="609600"/>
            <a:ext cx="9875520" cy="1356360"/>
          </a:xfrm>
        </p:spPr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-45992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63" y="216919"/>
            <a:ext cx="1064463" cy="1024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1541419" y="481003"/>
            <a:ext cx="9718764" cy="1077218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altLang="th-TH" sz="32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ตำบล</a:t>
            </a:r>
            <a:r>
              <a:rPr lang="th-TH" altLang="th-TH" sz="32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อุโมงค์นำร่องขับเคลื่อนลดอุบัติเหตุทางถนน </a:t>
            </a:r>
            <a:r>
              <a:rPr lang="th-TH" altLang="th-TH" sz="32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altLang="th-TH" sz="32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32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altLang="th-TH" sz="32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Thailand Big Move: Road safety</a:t>
            </a:r>
            <a:r>
              <a:rPr lang="th-TH" altLang="th-TH" sz="32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altLang="th-TH" sz="32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9" name="ตัวแทนเนื้อหา 4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1810884"/>
            <a:ext cx="5486400" cy="4641850"/>
          </a:xfrm>
        </p:spPr>
      </p:pic>
      <p:pic>
        <p:nvPicPr>
          <p:cNvPr id="10" name="ตัวแทนเนื้อหา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1" y="1828801"/>
            <a:ext cx="5133703" cy="46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9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664824" y="481905"/>
            <a:ext cx="7615646" cy="76944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การกำหนดจุดเสี่ยง</a:t>
            </a:r>
            <a:endParaRPr lang="th-TH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1" t="2206" r="18158" b="21239"/>
          <a:stretch>
            <a:fillRect/>
          </a:stretch>
        </p:blipFill>
        <p:spPr bwMode="auto">
          <a:xfrm>
            <a:off x="775294" y="2036717"/>
            <a:ext cx="4841736" cy="4194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ชื่อเรื่อง 1"/>
          <p:cNvSpPr txBox="1">
            <a:spLocks/>
          </p:cNvSpPr>
          <p:nvPr/>
        </p:nvSpPr>
        <p:spPr bwMode="auto">
          <a:xfrm>
            <a:off x="1345258" y="4629376"/>
            <a:ext cx="3701808" cy="767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altLang="th-TH" sz="4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จุดเสี่ยงตำบลอุโมงค์</a:t>
            </a:r>
          </a:p>
        </p:txBody>
      </p:sp>
      <p:pic>
        <p:nvPicPr>
          <p:cNvPr id="14" name="Picture 2" descr="https://img4.tnews.co.th/userfiles/images/1(5821).jpg"/>
          <p:cNvPicPr>
            <a:picLocks/>
          </p:cNvPicPr>
          <p:nvPr/>
        </p:nvPicPr>
        <p:blipFill>
          <a:blip r:embed="rId4"/>
          <a:srcRect l="20672" r="20672"/>
          <a:stretch>
            <a:fillRect/>
          </a:stretch>
        </p:blipFill>
        <p:spPr bwMode="auto">
          <a:xfrm>
            <a:off x="5866433" y="2040981"/>
            <a:ext cx="2592917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à¹à¸à¸ à¸²à¸à¸­à¸²à¸à¸à¸°à¸¡à¸µ à¸£à¸à¹à¸, à¸à¹à¸­à¸à¸à¹à¸², à¸à¹à¸à¹à¸¡à¹ à¹à¸¥à¸°à¸ªà¸à¸²à¸à¸à¸µà¹à¸à¸¥à¸²à¸à¹à¸à¹à¸"/>
          <p:cNvPicPr>
            <a:picLocks/>
          </p:cNvPicPr>
          <p:nvPr/>
        </p:nvPicPr>
        <p:blipFill>
          <a:blip r:embed="rId5"/>
          <a:srcRect l="20672" r="20672"/>
          <a:stretch>
            <a:fillRect/>
          </a:stretch>
        </p:blipFill>
        <p:spPr bwMode="auto">
          <a:xfrm>
            <a:off x="8621003" y="2082571"/>
            <a:ext cx="2592917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075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832" y="-341989"/>
            <a:ext cx="9717206" cy="755149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สี่เหลี่ยมผืนผ้า 3"/>
          <p:cNvSpPr/>
          <p:nvPr/>
        </p:nvSpPr>
        <p:spPr>
          <a:xfrm>
            <a:off x="9441699" y="26426"/>
            <a:ext cx="2750301" cy="882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รูปแบบอิสระ 12"/>
          <p:cNvSpPr/>
          <p:nvPr/>
        </p:nvSpPr>
        <p:spPr>
          <a:xfrm>
            <a:off x="4181475" y="1405718"/>
            <a:ext cx="1971843" cy="4367284"/>
          </a:xfrm>
          <a:custGeom>
            <a:avLst/>
            <a:gdLst>
              <a:gd name="connsiteX0" fmla="*/ 1965277 w 1971843"/>
              <a:gd name="connsiteY0" fmla="*/ 0 h 4367284"/>
              <a:gd name="connsiteX1" fmla="*/ 1965277 w 1971843"/>
              <a:gd name="connsiteY1" fmla="*/ 1460310 h 4367284"/>
              <a:gd name="connsiteX2" fmla="*/ 1897038 w 1971843"/>
              <a:gd name="connsiteY2" fmla="*/ 1815152 h 4367284"/>
              <a:gd name="connsiteX3" fmla="*/ 1473958 w 1971843"/>
              <a:gd name="connsiteY3" fmla="*/ 2756848 h 4367284"/>
              <a:gd name="connsiteX4" fmla="*/ 1078173 w 1971843"/>
              <a:gd name="connsiteY4" fmla="*/ 3357349 h 4367284"/>
              <a:gd name="connsiteX5" fmla="*/ 0 w 1971843"/>
              <a:gd name="connsiteY5" fmla="*/ 4367284 h 4367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1843" h="4367284">
                <a:moveTo>
                  <a:pt x="1965277" y="0"/>
                </a:moveTo>
                <a:cubicBezTo>
                  <a:pt x="1970963" y="578892"/>
                  <a:pt x="1976650" y="1157785"/>
                  <a:pt x="1965277" y="1460310"/>
                </a:cubicBezTo>
                <a:cubicBezTo>
                  <a:pt x="1953904" y="1762835"/>
                  <a:pt x="1978924" y="1599062"/>
                  <a:pt x="1897038" y="1815152"/>
                </a:cubicBezTo>
                <a:cubicBezTo>
                  <a:pt x="1815152" y="2031242"/>
                  <a:pt x="1610435" y="2499815"/>
                  <a:pt x="1473958" y="2756848"/>
                </a:cubicBezTo>
                <a:cubicBezTo>
                  <a:pt x="1337481" y="3013881"/>
                  <a:pt x="1323833" y="3088943"/>
                  <a:pt x="1078173" y="3357349"/>
                </a:cubicBezTo>
                <a:cubicBezTo>
                  <a:pt x="832513" y="3625755"/>
                  <a:pt x="416256" y="3996519"/>
                  <a:pt x="0" y="4367284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2213605" y="1158033"/>
            <a:ext cx="1692049" cy="49537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ตำบลอุโมงค์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313509" y="63714"/>
            <a:ext cx="11430000" cy="807913"/>
          </a:xfrm>
          <a:prstGeom prst="rect">
            <a:avLst/>
          </a:prstGeom>
          <a:solidFill>
            <a:srgbClr val="FFFF00">
              <a:alpha val="13000"/>
            </a:srgbClr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1050" b="1" dirty="0">
              <a:solidFill>
                <a:prstClr val="black"/>
              </a:solidFill>
              <a:latin typeface="2005_iannnnnGMO" panose="02000000000000000000" pitchFamily="2" charset="0"/>
              <a:ea typeface="Tahoma" pitchFamily="34" charset="0"/>
              <a:cs typeface="2005_iannnnnGMO" panose="02000000000000000000" pitchFamily="2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3600" b="1" dirty="0" smtClean="0">
                <a:solidFill>
                  <a:prstClr val="black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แผนที่เฝ้าระวังจุดเสี่ยงอุบัติเหตุทางถนน ตำบลอุโมงค์</a:t>
            </a:r>
            <a:endParaRPr lang="th-TH" sz="3600" b="1" dirty="0">
              <a:solidFill>
                <a:prstClr val="black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 rot="18955780">
            <a:off x="3869880" y="4847555"/>
            <a:ext cx="1409118" cy="4953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ถนนลำพูน - เชียงใหม่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รูปแบบอิสระ 19"/>
          <p:cNvSpPr/>
          <p:nvPr/>
        </p:nvSpPr>
        <p:spPr>
          <a:xfrm>
            <a:off x="4181475" y="1552575"/>
            <a:ext cx="1782588" cy="4114800"/>
          </a:xfrm>
          <a:custGeom>
            <a:avLst/>
            <a:gdLst>
              <a:gd name="connsiteX0" fmla="*/ 1352550 w 1782588"/>
              <a:gd name="connsiteY0" fmla="*/ 0 h 4114800"/>
              <a:gd name="connsiteX1" fmla="*/ 1266825 w 1782588"/>
              <a:gd name="connsiteY1" fmla="*/ 161925 h 4114800"/>
              <a:gd name="connsiteX2" fmla="*/ 1238250 w 1782588"/>
              <a:gd name="connsiteY2" fmla="*/ 390525 h 4114800"/>
              <a:gd name="connsiteX3" fmla="*/ 1343025 w 1782588"/>
              <a:gd name="connsiteY3" fmla="*/ 647700 h 4114800"/>
              <a:gd name="connsiteX4" fmla="*/ 1533525 w 1782588"/>
              <a:gd name="connsiteY4" fmla="*/ 1038225 h 4114800"/>
              <a:gd name="connsiteX5" fmla="*/ 1771650 w 1782588"/>
              <a:gd name="connsiteY5" fmla="*/ 1400175 h 4114800"/>
              <a:gd name="connsiteX6" fmla="*/ 1714500 w 1782588"/>
              <a:gd name="connsiteY6" fmla="*/ 1828800 h 4114800"/>
              <a:gd name="connsiteX7" fmla="*/ 1466850 w 1782588"/>
              <a:gd name="connsiteY7" fmla="*/ 2390775 h 4114800"/>
              <a:gd name="connsiteX8" fmla="*/ 1209675 w 1782588"/>
              <a:gd name="connsiteY8" fmla="*/ 2943225 h 4114800"/>
              <a:gd name="connsiteX9" fmla="*/ 676275 w 1782588"/>
              <a:gd name="connsiteY9" fmla="*/ 3495675 h 4114800"/>
              <a:gd name="connsiteX10" fmla="*/ 0 w 1782588"/>
              <a:gd name="connsiteY10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82588" h="4114800">
                <a:moveTo>
                  <a:pt x="1352550" y="0"/>
                </a:moveTo>
                <a:cubicBezTo>
                  <a:pt x="1319212" y="48418"/>
                  <a:pt x="1285875" y="96837"/>
                  <a:pt x="1266825" y="161925"/>
                </a:cubicBezTo>
                <a:cubicBezTo>
                  <a:pt x="1247775" y="227013"/>
                  <a:pt x="1225550" y="309562"/>
                  <a:pt x="1238250" y="390525"/>
                </a:cubicBezTo>
                <a:cubicBezTo>
                  <a:pt x="1250950" y="471488"/>
                  <a:pt x="1293813" y="539750"/>
                  <a:pt x="1343025" y="647700"/>
                </a:cubicBezTo>
                <a:cubicBezTo>
                  <a:pt x="1392237" y="755650"/>
                  <a:pt x="1462088" y="912813"/>
                  <a:pt x="1533525" y="1038225"/>
                </a:cubicBezTo>
                <a:cubicBezTo>
                  <a:pt x="1604963" y="1163638"/>
                  <a:pt x="1741488" y="1268413"/>
                  <a:pt x="1771650" y="1400175"/>
                </a:cubicBezTo>
                <a:cubicBezTo>
                  <a:pt x="1801812" y="1531937"/>
                  <a:pt x="1765300" y="1663700"/>
                  <a:pt x="1714500" y="1828800"/>
                </a:cubicBezTo>
                <a:cubicBezTo>
                  <a:pt x="1663700" y="1993900"/>
                  <a:pt x="1550987" y="2205038"/>
                  <a:pt x="1466850" y="2390775"/>
                </a:cubicBezTo>
                <a:cubicBezTo>
                  <a:pt x="1382713" y="2576512"/>
                  <a:pt x="1341437" y="2759075"/>
                  <a:pt x="1209675" y="2943225"/>
                </a:cubicBezTo>
                <a:cubicBezTo>
                  <a:pt x="1077913" y="3127375"/>
                  <a:pt x="877887" y="3300413"/>
                  <a:pt x="676275" y="3495675"/>
                </a:cubicBezTo>
                <a:cubicBezTo>
                  <a:pt x="474663" y="3690937"/>
                  <a:pt x="237331" y="3902868"/>
                  <a:pt x="0" y="4114800"/>
                </a:cubicBez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สี่เหลี่ยมผืนผ้า 20"/>
          <p:cNvSpPr/>
          <p:nvPr/>
        </p:nvSpPr>
        <p:spPr>
          <a:xfrm rot="14634793">
            <a:off x="4674618" y="1970073"/>
            <a:ext cx="1409118" cy="4953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ถนนลำพูน - เชียงใหม่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 rot="18812926">
            <a:off x="4656274" y="4561783"/>
            <a:ext cx="1409118" cy="4953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ถนนเรียบทางรถไฟ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สี่เหลี่ยมผืนผ้า 22"/>
          <p:cNvSpPr/>
          <p:nvPr/>
        </p:nvSpPr>
        <p:spPr>
          <a:xfrm rot="16200000">
            <a:off x="5553128" y="1608295"/>
            <a:ext cx="1409118" cy="4953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ถนนเรียบทางรถไฟ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4" name="สี่เหลี่ยมผืนผ้า 23"/>
          <p:cNvSpPr/>
          <p:nvPr/>
        </p:nvSpPr>
        <p:spPr>
          <a:xfrm rot="17389728">
            <a:off x="5531354" y="3729105"/>
            <a:ext cx="2108391" cy="4953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ถนน</a:t>
            </a:r>
            <a:r>
              <a:rPr lang="th-TH" sz="1200" b="1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ชุปเปอร์</a:t>
            </a: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ลำปาง - เชียงใหม่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2" name="รูปภาพ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948" y="3122461"/>
            <a:ext cx="725952" cy="381125"/>
          </a:xfrm>
          <a:prstGeom prst="rect">
            <a:avLst/>
          </a:prstGeom>
        </p:spPr>
      </p:pic>
      <p:sp>
        <p:nvSpPr>
          <p:cNvPr id="33" name="สี่เหลี่ยมผืนผ้า 32"/>
          <p:cNvSpPr/>
          <p:nvPr/>
        </p:nvSpPr>
        <p:spPr>
          <a:xfrm>
            <a:off x="5174929" y="3378180"/>
            <a:ext cx="1001358" cy="30583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สถานีรถไฟ บ้านป่าเส้า</a:t>
            </a:r>
            <a:endParaRPr lang="th-TH" sz="1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0" name="รูปภาพ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632" y="3345285"/>
            <a:ext cx="379958" cy="379958"/>
          </a:xfrm>
          <a:prstGeom prst="rect">
            <a:avLst/>
          </a:prstGeom>
        </p:spPr>
      </p:pic>
      <p:pic>
        <p:nvPicPr>
          <p:cNvPr id="36" name="รูปภาพ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575" y="2782340"/>
            <a:ext cx="344177" cy="344177"/>
          </a:xfrm>
          <a:prstGeom prst="rect">
            <a:avLst/>
          </a:prstGeom>
        </p:spPr>
      </p:pic>
      <p:pic>
        <p:nvPicPr>
          <p:cNvPr id="37" name="รูปภาพ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312" y="4081794"/>
            <a:ext cx="272615" cy="272615"/>
          </a:xfrm>
          <a:prstGeom prst="rect">
            <a:avLst/>
          </a:prstGeom>
        </p:spPr>
      </p:pic>
      <p:pic>
        <p:nvPicPr>
          <p:cNvPr id="38" name="รูปภาพ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90" y="4074344"/>
            <a:ext cx="272615" cy="272615"/>
          </a:xfrm>
          <a:prstGeom prst="rect">
            <a:avLst/>
          </a:prstGeom>
        </p:spPr>
      </p:pic>
      <p:pic>
        <p:nvPicPr>
          <p:cNvPr id="39" name="รูปภาพ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68" y="3595665"/>
            <a:ext cx="725952" cy="381125"/>
          </a:xfrm>
          <a:prstGeom prst="rect">
            <a:avLst/>
          </a:prstGeom>
        </p:spPr>
      </p:pic>
      <p:sp>
        <p:nvSpPr>
          <p:cNvPr id="40" name="สี่เหลี่ยมผืนผ้า 39"/>
          <p:cNvSpPr/>
          <p:nvPr/>
        </p:nvSpPr>
        <p:spPr>
          <a:xfrm>
            <a:off x="1001561" y="3623265"/>
            <a:ext cx="1001358" cy="30583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สถานีรถไฟ บ้านป่าเส้า</a:t>
            </a:r>
            <a:endParaRPr lang="th-TH" sz="1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1" name="สี่เหลี่ยมผืนผ้า 40"/>
          <p:cNvSpPr/>
          <p:nvPr/>
        </p:nvSpPr>
        <p:spPr>
          <a:xfrm>
            <a:off x="1001561" y="4041358"/>
            <a:ext cx="1001358" cy="30583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ทางตัดข้าม ทางรถไฟ</a:t>
            </a:r>
            <a:endParaRPr lang="th-TH" sz="1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43" name="ตัวเชื่อมต่อตรง 42"/>
          <p:cNvCxnSpPr/>
          <p:nvPr/>
        </p:nvCxnSpPr>
        <p:spPr>
          <a:xfrm>
            <a:off x="629567" y="3378180"/>
            <a:ext cx="30753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ตัวเชื่อมต่อตรง 43"/>
          <p:cNvCxnSpPr/>
          <p:nvPr/>
        </p:nvCxnSpPr>
        <p:spPr>
          <a:xfrm>
            <a:off x="629567" y="3056952"/>
            <a:ext cx="307533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ตัวเชื่อมต่อตรง 44"/>
          <p:cNvCxnSpPr/>
          <p:nvPr/>
        </p:nvCxnSpPr>
        <p:spPr>
          <a:xfrm>
            <a:off x="629567" y="2803689"/>
            <a:ext cx="307533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สี่เหลี่ยมผืนผ้า 45"/>
          <p:cNvSpPr/>
          <p:nvPr/>
        </p:nvSpPr>
        <p:spPr>
          <a:xfrm>
            <a:off x="994921" y="3192765"/>
            <a:ext cx="1326771" cy="32968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ถนนลำพูน - เชียงใหม่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7" name="สี่เหลี่ยมผืนผ้า 46"/>
          <p:cNvSpPr/>
          <p:nvPr/>
        </p:nvSpPr>
        <p:spPr>
          <a:xfrm>
            <a:off x="1002444" y="2880271"/>
            <a:ext cx="1326771" cy="32968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ถนนเรียบทางรถไฟ</a:t>
            </a:r>
          </a:p>
        </p:txBody>
      </p:sp>
      <p:sp>
        <p:nvSpPr>
          <p:cNvPr id="48" name="สี่เหลี่ยมผืนผ้า 47"/>
          <p:cNvSpPr/>
          <p:nvPr/>
        </p:nvSpPr>
        <p:spPr>
          <a:xfrm>
            <a:off x="994922" y="2609349"/>
            <a:ext cx="1326771" cy="32968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ถนนลำพูน - เชียงใหม่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52" name="กลุ่ม 51"/>
          <p:cNvGrpSpPr/>
          <p:nvPr/>
        </p:nvGrpSpPr>
        <p:grpSpPr>
          <a:xfrm>
            <a:off x="6125160" y="3013014"/>
            <a:ext cx="205518" cy="221390"/>
            <a:chOff x="6246046" y="3052632"/>
            <a:chExt cx="205518" cy="221390"/>
          </a:xfrm>
        </p:grpSpPr>
        <p:pic>
          <p:nvPicPr>
            <p:cNvPr id="49" name="รูปภาพ 4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50" name="รูปภาพ 4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51" name="รูปภาพ 5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grpSp>
        <p:nvGrpSpPr>
          <p:cNvPr id="53" name="กลุ่ม 52"/>
          <p:cNvGrpSpPr/>
          <p:nvPr/>
        </p:nvGrpSpPr>
        <p:grpSpPr>
          <a:xfrm>
            <a:off x="5884273" y="3675532"/>
            <a:ext cx="205518" cy="221390"/>
            <a:chOff x="6246046" y="3052632"/>
            <a:chExt cx="205518" cy="221390"/>
          </a:xfrm>
        </p:grpSpPr>
        <p:pic>
          <p:nvPicPr>
            <p:cNvPr id="54" name="รูปภาพ 5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55" name="รูปภาพ 5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56" name="รูปภาพ 5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grpSp>
        <p:nvGrpSpPr>
          <p:cNvPr id="57" name="กลุ่ม 56"/>
          <p:cNvGrpSpPr/>
          <p:nvPr/>
        </p:nvGrpSpPr>
        <p:grpSpPr>
          <a:xfrm>
            <a:off x="5578522" y="4263029"/>
            <a:ext cx="205518" cy="221390"/>
            <a:chOff x="6246046" y="3052632"/>
            <a:chExt cx="205518" cy="221390"/>
          </a:xfrm>
        </p:grpSpPr>
        <p:pic>
          <p:nvPicPr>
            <p:cNvPr id="58" name="รูปภาพ 5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59" name="รูปภาพ 5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60" name="รูปภาพ 5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grpSp>
        <p:nvGrpSpPr>
          <p:cNvPr id="61" name="กลุ่ม 60"/>
          <p:cNvGrpSpPr/>
          <p:nvPr/>
        </p:nvGrpSpPr>
        <p:grpSpPr>
          <a:xfrm>
            <a:off x="673238" y="4454364"/>
            <a:ext cx="205518" cy="221390"/>
            <a:chOff x="6246046" y="3052632"/>
            <a:chExt cx="205518" cy="221390"/>
          </a:xfrm>
        </p:grpSpPr>
        <p:pic>
          <p:nvPicPr>
            <p:cNvPr id="62" name="รูปภาพ 6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63" name="รูปภาพ 6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64" name="รูปภาพ 6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sp>
        <p:nvSpPr>
          <p:cNvPr id="65" name="สี่เหลี่ยมผืนผ้า 64"/>
          <p:cNvSpPr/>
          <p:nvPr/>
        </p:nvSpPr>
        <p:spPr>
          <a:xfrm>
            <a:off x="1001561" y="4383053"/>
            <a:ext cx="1455889" cy="30583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จุดเสี่ยงอุบัติเหตุทางถนน (วิกฤ</a:t>
            </a:r>
            <a:r>
              <a:rPr lang="th-TH" sz="1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</a:t>
            </a:r>
            <a:r>
              <a:rPr lang="th-TH" sz="1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1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66" name="กลุ่ม 65"/>
          <p:cNvGrpSpPr/>
          <p:nvPr/>
        </p:nvGrpSpPr>
        <p:grpSpPr>
          <a:xfrm>
            <a:off x="5164357" y="4347847"/>
            <a:ext cx="205518" cy="221390"/>
            <a:chOff x="6246046" y="3052632"/>
            <a:chExt cx="205518" cy="221390"/>
          </a:xfrm>
        </p:grpSpPr>
        <p:pic>
          <p:nvPicPr>
            <p:cNvPr id="67" name="รูปภาพ 66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68" name="รูปภาพ 67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69" name="รูปภาพ 68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grpSp>
        <p:nvGrpSpPr>
          <p:cNvPr id="70" name="กลุ่ม 69"/>
          <p:cNvGrpSpPr/>
          <p:nvPr/>
        </p:nvGrpSpPr>
        <p:grpSpPr>
          <a:xfrm>
            <a:off x="5495075" y="3666593"/>
            <a:ext cx="205518" cy="221390"/>
            <a:chOff x="6246046" y="3052632"/>
            <a:chExt cx="205518" cy="221390"/>
          </a:xfrm>
        </p:grpSpPr>
        <p:pic>
          <p:nvPicPr>
            <p:cNvPr id="71" name="รูปภาพ 70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72" name="รูปภาพ 71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73" name="รูปภาพ 72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grpSp>
        <p:nvGrpSpPr>
          <p:cNvPr id="74" name="กลุ่ม 73"/>
          <p:cNvGrpSpPr/>
          <p:nvPr/>
        </p:nvGrpSpPr>
        <p:grpSpPr>
          <a:xfrm>
            <a:off x="5740266" y="2885844"/>
            <a:ext cx="205518" cy="221390"/>
            <a:chOff x="6246046" y="3052632"/>
            <a:chExt cx="205518" cy="221390"/>
          </a:xfrm>
        </p:grpSpPr>
        <p:pic>
          <p:nvPicPr>
            <p:cNvPr id="75" name="รูปภาพ 74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76" name="รูปภาพ 75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77" name="รูปภาพ 76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grpSp>
        <p:nvGrpSpPr>
          <p:cNvPr id="78" name="กลุ่ม 77"/>
          <p:cNvGrpSpPr/>
          <p:nvPr/>
        </p:nvGrpSpPr>
        <p:grpSpPr>
          <a:xfrm>
            <a:off x="5598720" y="2212370"/>
            <a:ext cx="205518" cy="221390"/>
            <a:chOff x="6246046" y="3052632"/>
            <a:chExt cx="205518" cy="221390"/>
          </a:xfrm>
        </p:grpSpPr>
        <p:pic>
          <p:nvPicPr>
            <p:cNvPr id="79" name="รูปภาพ 78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80" name="รูปภาพ 79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81" name="รูปภาพ 80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grpSp>
        <p:nvGrpSpPr>
          <p:cNvPr id="82" name="กลุ่ม 81"/>
          <p:cNvGrpSpPr/>
          <p:nvPr/>
        </p:nvGrpSpPr>
        <p:grpSpPr>
          <a:xfrm>
            <a:off x="6235391" y="4809468"/>
            <a:ext cx="205518" cy="221390"/>
            <a:chOff x="6246046" y="3052632"/>
            <a:chExt cx="205518" cy="221390"/>
          </a:xfrm>
        </p:grpSpPr>
        <p:pic>
          <p:nvPicPr>
            <p:cNvPr id="83" name="รูปภาพ 82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84" name="รูปภาพ 83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85" name="รูปภาพ 84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grpSp>
        <p:nvGrpSpPr>
          <p:cNvPr id="86" name="กลุ่ม 85"/>
          <p:cNvGrpSpPr/>
          <p:nvPr/>
        </p:nvGrpSpPr>
        <p:grpSpPr>
          <a:xfrm>
            <a:off x="6781005" y="3911350"/>
            <a:ext cx="205518" cy="221390"/>
            <a:chOff x="6246046" y="3052632"/>
            <a:chExt cx="205518" cy="221390"/>
          </a:xfrm>
        </p:grpSpPr>
        <p:pic>
          <p:nvPicPr>
            <p:cNvPr id="87" name="รูปภาพ 86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88" name="รูปภาพ 87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89" name="รูปภาพ 88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grpSp>
        <p:nvGrpSpPr>
          <p:cNvPr id="90" name="กลุ่ม 89"/>
          <p:cNvGrpSpPr/>
          <p:nvPr/>
        </p:nvGrpSpPr>
        <p:grpSpPr>
          <a:xfrm>
            <a:off x="7050026" y="3132494"/>
            <a:ext cx="205518" cy="221390"/>
            <a:chOff x="6246046" y="3052632"/>
            <a:chExt cx="205518" cy="221390"/>
          </a:xfrm>
        </p:grpSpPr>
        <p:pic>
          <p:nvPicPr>
            <p:cNvPr id="91" name="รูปภาพ 90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92" name="รูปภาพ 91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93" name="รูปภาพ 92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grpSp>
        <p:nvGrpSpPr>
          <p:cNvPr id="94" name="กลุ่ม 93"/>
          <p:cNvGrpSpPr/>
          <p:nvPr/>
        </p:nvGrpSpPr>
        <p:grpSpPr>
          <a:xfrm>
            <a:off x="6916900" y="2236922"/>
            <a:ext cx="205518" cy="221390"/>
            <a:chOff x="6246046" y="3052632"/>
            <a:chExt cx="205518" cy="221390"/>
          </a:xfrm>
        </p:grpSpPr>
        <p:pic>
          <p:nvPicPr>
            <p:cNvPr id="95" name="รูปภาพ 94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96" name="รูปภาพ 95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97" name="รูปภาพ 96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grpSp>
        <p:nvGrpSpPr>
          <p:cNvPr id="98" name="กลุ่ม 97"/>
          <p:cNvGrpSpPr/>
          <p:nvPr/>
        </p:nvGrpSpPr>
        <p:grpSpPr>
          <a:xfrm>
            <a:off x="6197158" y="2305524"/>
            <a:ext cx="205518" cy="221390"/>
            <a:chOff x="6246046" y="3052632"/>
            <a:chExt cx="205518" cy="221390"/>
          </a:xfrm>
        </p:grpSpPr>
        <p:pic>
          <p:nvPicPr>
            <p:cNvPr id="99" name="รูปภาพ 98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100" name="รูปภาพ 99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101" name="รูปภาพ 100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grpSp>
        <p:nvGrpSpPr>
          <p:cNvPr id="102" name="กลุ่ม 101"/>
          <p:cNvGrpSpPr/>
          <p:nvPr/>
        </p:nvGrpSpPr>
        <p:grpSpPr>
          <a:xfrm>
            <a:off x="648731" y="4826161"/>
            <a:ext cx="205518" cy="221390"/>
            <a:chOff x="6246046" y="3052632"/>
            <a:chExt cx="205518" cy="221390"/>
          </a:xfrm>
        </p:grpSpPr>
        <p:pic>
          <p:nvPicPr>
            <p:cNvPr id="103" name="รูปภาพ 102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0493">
              <a:off x="6336070" y="3125730"/>
              <a:ext cx="137135" cy="93852"/>
            </a:xfrm>
            <a:prstGeom prst="rect">
              <a:avLst/>
            </a:prstGeom>
          </p:spPr>
        </p:pic>
        <p:pic>
          <p:nvPicPr>
            <p:cNvPr id="104" name="รูปภาพ 103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6586">
              <a:off x="6255731" y="3052632"/>
              <a:ext cx="137135" cy="93852"/>
            </a:xfrm>
            <a:prstGeom prst="rect">
              <a:avLst/>
            </a:prstGeom>
          </p:spPr>
        </p:pic>
        <p:pic>
          <p:nvPicPr>
            <p:cNvPr id="105" name="รูปภาพ 104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973714">
              <a:off x="6224404" y="3158529"/>
              <a:ext cx="137135" cy="93852"/>
            </a:xfrm>
            <a:prstGeom prst="rect">
              <a:avLst/>
            </a:prstGeom>
          </p:spPr>
        </p:pic>
      </p:grpSp>
      <p:sp>
        <p:nvSpPr>
          <p:cNvPr id="106" name="สี่เหลี่ยมผืนผ้า 105"/>
          <p:cNvSpPr/>
          <p:nvPr/>
        </p:nvSpPr>
        <p:spPr>
          <a:xfrm>
            <a:off x="1001561" y="4776576"/>
            <a:ext cx="1455889" cy="30583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จุดเสี่ยงอุบัติเหตุทางถนน </a:t>
            </a:r>
            <a:endParaRPr lang="th-TH" sz="1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7" name="สี่เหลี่ยมผืนผ้า 106"/>
          <p:cNvSpPr/>
          <p:nvPr/>
        </p:nvSpPr>
        <p:spPr>
          <a:xfrm>
            <a:off x="544157" y="2215220"/>
            <a:ext cx="1559350" cy="329688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สัญญาณลักษณ์แสดงบนแผนที่</a:t>
            </a:r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9" name="สี่เหลี่ยมผืนผ้า 108"/>
          <p:cNvSpPr/>
          <p:nvPr/>
        </p:nvSpPr>
        <p:spPr>
          <a:xfrm>
            <a:off x="4658511" y="2959540"/>
            <a:ext cx="1137130" cy="1777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หมู่ที่ 9 บ้านป่าเส้า</a:t>
            </a:r>
            <a:endParaRPr lang="th-TH" sz="1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0" name="สี่เหลี่ยมผืนผ้า 109"/>
          <p:cNvSpPr/>
          <p:nvPr/>
        </p:nvSpPr>
        <p:spPr>
          <a:xfrm>
            <a:off x="4044722" y="4090421"/>
            <a:ext cx="1325611" cy="1958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หมู่ที่ 10 บ้านชัยสถาน</a:t>
            </a:r>
            <a:endParaRPr lang="th-TH" sz="1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สามเหลี่ยมหน้าจั่ว 1"/>
          <p:cNvSpPr/>
          <p:nvPr/>
        </p:nvSpPr>
        <p:spPr>
          <a:xfrm rot="8389118">
            <a:off x="5547873" y="2097018"/>
            <a:ext cx="443860" cy="1051754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12" name="Picture 2" descr="https://img4.tnews.co.th/userfiles/images/1(5821).jpg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2" r="20672"/>
          <a:stretch>
            <a:fillRect/>
          </a:stretch>
        </p:blipFill>
        <p:spPr bwMode="auto">
          <a:xfrm>
            <a:off x="4550163" y="1232445"/>
            <a:ext cx="1137961" cy="129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4" name="สามเหลี่ยมหน้าจั่ว 113"/>
          <p:cNvSpPr/>
          <p:nvPr/>
        </p:nvSpPr>
        <p:spPr>
          <a:xfrm rot="13033277">
            <a:off x="6387780" y="2161032"/>
            <a:ext cx="443860" cy="1051754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11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705" y="1542164"/>
            <a:ext cx="1123243" cy="1006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" name="สามเหลี่ยมหน้าจั่ว 114"/>
          <p:cNvSpPr/>
          <p:nvPr/>
        </p:nvSpPr>
        <p:spPr>
          <a:xfrm rot="17179570">
            <a:off x="6023535" y="4014872"/>
            <a:ext cx="443860" cy="1051754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13" name="Picture 2" descr="à¹à¸à¸ à¸²à¸à¸­à¸²à¸à¸à¸°à¸¡à¸µ à¸£à¸à¹à¸, à¸à¹à¸­à¸à¸à¹à¸², à¸à¹à¸à¹à¸¡à¹ à¹à¸¥à¸°à¸ªà¸à¸²à¸à¸à¸µà¹à¸à¸¥à¸²à¸à¹à¸à¹à¸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2" r="20672"/>
          <a:stretch>
            <a:fillRect/>
          </a:stretch>
        </p:blipFill>
        <p:spPr bwMode="auto">
          <a:xfrm>
            <a:off x="6591821" y="4051950"/>
            <a:ext cx="1159642" cy="1203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7" name="สามเหลี่ยมหน้าจั่ว 116"/>
          <p:cNvSpPr/>
          <p:nvPr/>
        </p:nvSpPr>
        <p:spPr>
          <a:xfrm rot="15298562">
            <a:off x="7026104" y="1678152"/>
            <a:ext cx="789091" cy="2273757"/>
          </a:xfrm>
          <a:prstGeom prst="triangl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16" name="ตัวแทนเนื้อหา 10"/>
          <p:cNvPicPr>
            <a:picLocks noGrp="1" noChangeAspect="1"/>
          </p:cNvPicPr>
          <p:nvPr>
            <p:ph idx="1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630" y="1378321"/>
            <a:ext cx="2635851" cy="16360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8" name="สามเหลี่ยมหน้าจั่ว 117"/>
          <p:cNvSpPr/>
          <p:nvPr/>
        </p:nvSpPr>
        <p:spPr>
          <a:xfrm rot="5648373">
            <a:off x="4309043" y="2536915"/>
            <a:ext cx="789091" cy="2273757"/>
          </a:xfrm>
          <a:prstGeom prst="triangl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848" y="2752751"/>
            <a:ext cx="2303873" cy="1252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9" name="สามเหลี่ยมหน้าจั่ว 118"/>
          <p:cNvSpPr/>
          <p:nvPr/>
        </p:nvSpPr>
        <p:spPr>
          <a:xfrm rot="4395497">
            <a:off x="4117777" y="3630074"/>
            <a:ext cx="789091" cy="2273757"/>
          </a:xfrm>
          <a:prstGeom prst="triangl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0" name="สามเหลี่ยมหน้าจั่ว 119"/>
          <p:cNvSpPr/>
          <p:nvPr/>
        </p:nvSpPr>
        <p:spPr>
          <a:xfrm rot="19406771">
            <a:off x="5576772" y="4520330"/>
            <a:ext cx="789091" cy="1594210"/>
          </a:xfrm>
          <a:prstGeom prst="triangl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2" t="19968" r="18182" b="15189"/>
          <a:stretch/>
        </p:blipFill>
        <p:spPr>
          <a:xfrm>
            <a:off x="2370289" y="4457743"/>
            <a:ext cx="1878797" cy="1091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907" y="5345263"/>
            <a:ext cx="2280171" cy="1229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1" name="สามเหลี่ยมหน้าจั่ว 120"/>
          <p:cNvSpPr/>
          <p:nvPr/>
        </p:nvSpPr>
        <p:spPr>
          <a:xfrm rot="15386084">
            <a:off x="6362360" y="3124514"/>
            <a:ext cx="443860" cy="1051754"/>
          </a:xfrm>
          <a:prstGeom prst="triangl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502" y="2994644"/>
            <a:ext cx="1125690" cy="844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8" name="สี่เหลี่ยมผืนผ้า 107"/>
          <p:cNvSpPr/>
          <p:nvPr/>
        </p:nvSpPr>
        <p:spPr>
          <a:xfrm>
            <a:off x="6167881" y="2649516"/>
            <a:ext cx="1137130" cy="1777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หมู่ที่ 7 </a:t>
            </a:r>
            <a:r>
              <a:rPr lang="th-TH" sz="14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บ้านเชตวัน</a:t>
            </a:r>
            <a:endParaRPr lang="th-TH" sz="1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0618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ตัดมุมสี่เหลี่ยมผืนผ้าด้านทแยงมุม 20"/>
          <p:cNvSpPr/>
          <p:nvPr/>
        </p:nvSpPr>
        <p:spPr>
          <a:xfrm>
            <a:off x="1966498" y="532666"/>
            <a:ext cx="9880480" cy="876300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000" b="1" dirty="0" smtClean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</a:rPr>
              <a:t>ประเด็น</a:t>
            </a:r>
            <a:r>
              <a:rPr lang="th-TH" sz="4000" b="1" dirty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</a:rPr>
              <a:t>การพัฒนาคุณภาพชีวิตระดับอำเภอ(</a:t>
            </a:r>
            <a:r>
              <a:rPr lang="th-TH" sz="4000" b="1" dirty="0" err="1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</a:rPr>
              <a:t>พชอ</a:t>
            </a:r>
            <a:r>
              <a:rPr lang="th-TH" sz="4000" b="1" dirty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</a:rPr>
              <a:t>.</a:t>
            </a:r>
            <a:r>
              <a:rPr lang="th-TH" sz="4000" b="1" dirty="0" smtClean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</a:rPr>
              <a:t>)อำเภอ</a:t>
            </a:r>
            <a:r>
              <a:rPr lang="th-TH" sz="4000" b="1" dirty="0">
                <a:solidFill>
                  <a:schemeClr val="accent3">
                    <a:lumMod val="50000"/>
                  </a:schemeClr>
                </a:solidFill>
                <a:latin typeface="TH SarabunPSK" pitchFamily="34" charset="-34"/>
              </a:rPr>
              <a:t>เมืองลำพูน</a:t>
            </a:r>
            <a:endParaRPr kumimoji="0" lang="th-TH" sz="4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ตัวแทนเนื้อหา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66498" y="1628775"/>
            <a:ext cx="9880480" cy="4889591"/>
          </a:xfrm>
          <a:prstGeom prst="rect">
            <a:avLst/>
          </a:prstGeom>
        </p:spPr>
      </p:pic>
      <p:pic>
        <p:nvPicPr>
          <p:cNvPr id="13" name="Picture 7" descr="H:\รูปกิจกรรม\1513681_119191295085413_1736996899888118820_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58" y="4149725"/>
            <a:ext cx="18113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/>
          <p:nvPr/>
        </p:nvPicPr>
        <p:blipFill>
          <a:blip r:embed="rId6"/>
          <a:srcRect l="26743" t="5405" r="49105" b="28661"/>
          <a:stretch>
            <a:fillRect/>
          </a:stretch>
        </p:blipFill>
        <p:spPr bwMode="auto">
          <a:xfrm>
            <a:off x="10027884" y="2050960"/>
            <a:ext cx="1803400" cy="11715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4" name="วัตถุ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5640583"/>
              </p:ext>
            </p:extLst>
          </p:nvPr>
        </p:nvGraphicFramePr>
        <p:xfrm>
          <a:off x="9516745" y="5221060"/>
          <a:ext cx="193675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r:id="rId8" imgW="6194073" imgH="4163929" progId="Excel.Chart.8">
                  <p:embed/>
                </p:oleObj>
              </mc:Choice>
              <mc:Fallback>
                <p:oleObj r:id="rId8" imgW="6194073" imgH="4163929" progId="Excel.Chart.8">
                  <p:embed/>
                  <p:pic>
                    <p:nvPicPr>
                      <p:cNvPr id="0" name="วัตถุ 1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16745" y="5221060"/>
                        <a:ext cx="1936750" cy="1008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827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-1524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377439" y="481905"/>
            <a:ext cx="8882743" cy="1323439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altLang="th-TH" sz="3600" b="1" dirty="0">
                <a:solidFill>
                  <a:schemeClr val="tx2"/>
                </a:solidFill>
              </a:rPr>
              <a:t>ประชุมเพื่อวางแผนการทำงานร่วมกันเพื่อวิเคราะห์หาสาเหตุและปัจจัยที่เป็นต้นเหตุของการเกิดอุบัติเหตุ เพื่อแก้ปัญหาจุดเสี่ยง</a:t>
            </a:r>
            <a:endParaRPr lang="th-TH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pic>
        <p:nvPicPr>
          <p:cNvPr id="14" name="รูปภาพ 3" descr="C:\Users\c470-30850\Downloads\งานรวมใหม่ทุกอย่าง\การประชุมสรุปงาน สสส_190207_0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85" y="1992213"/>
            <a:ext cx="5137149" cy="2982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ภาพkf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004" y="1994594"/>
            <a:ext cx="5346700" cy="2978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76"/>
          <a:stretch/>
        </p:blipFill>
        <p:spPr>
          <a:xfrm>
            <a:off x="658286" y="5204263"/>
            <a:ext cx="2609350" cy="1190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9" descr="H:\เวทีคืนข้อมูล\IMG_324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55528" y="5196008"/>
            <a:ext cx="2463800" cy="1190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948" y="5204262"/>
            <a:ext cx="2552897" cy="1220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รูปภาพ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59"/>
          <a:stretch/>
        </p:blipFill>
        <p:spPr>
          <a:xfrm>
            <a:off x="9187466" y="5204262"/>
            <a:ext cx="2085238" cy="1220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321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924825" y="660192"/>
            <a:ext cx="9875519" cy="64633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มีแผนงาน/โครงการในปีที่ดำเนินการ</a:t>
            </a:r>
            <a:endParaRPr lang="th-TH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4" name="ตัวแทนเนื้อหา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" t="8588" r="5840" b="11864"/>
          <a:stretch>
            <a:fillRect/>
          </a:stretch>
        </p:blipFill>
        <p:spPr>
          <a:xfrm>
            <a:off x="841581" y="1866900"/>
            <a:ext cx="5811998" cy="3175363"/>
          </a:xfrm>
          <a:prstGeom prst="rect">
            <a:avLst/>
          </a:prstGeom>
        </p:spPr>
      </p:pic>
      <p:pic>
        <p:nvPicPr>
          <p:cNvPr id="1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785" y="1866900"/>
            <a:ext cx="5236560" cy="317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รูปภาพ 5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81" y="5042263"/>
            <a:ext cx="3573665" cy="1502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รูปภาพ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234" y="5042263"/>
            <a:ext cx="3786717" cy="1535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รูปภาพ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951" y="5042263"/>
            <a:ext cx="3564394" cy="1535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95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-2241"/>
            <a:ext cx="12192000" cy="6858000"/>
            <a:chOff x="0" y="0"/>
            <a:chExt cx="12192000" cy="6858000"/>
          </a:xfrm>
        </p:grpSpPr>
        <p:sp>
          <p:nvSpPr>
            <p:cNvPr id="14" name="สี่เหลี่ยมผืนผ้า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24825" y="660192"/>
            <a:ext cx="9875519" cy="64633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altLang="th-TH" sz="36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อุบัติเหตุที่เกิดขึ้นบริเวณจุดเสี่ยงได้รับการแก้ไขและเกิดอุบัติเหตุลดลง</a:t>
            </a:r>
            <a:endParaRPr lang="th-TH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1" descr="C:\Users\c470-30850\Downloads\งานรวมใหม่ทุกอย่าง\1169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545" y="1457872"/>
            <a:ext cx="5236633" cy="3541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รูปภาพ 2" descr="C:\Users\c470-30850\Downloads\งานรวมใหม่ทุกอย่าง\6441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3188" y="1457873"/>
            <a:ext cx="2397156" cy="3541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6" t="6612" r="9506" b="7654"/>
          <a:stretch/>
        </p:blipFill>
        <p:spPr bwMode="auto">
          <a:xfrm>
            <a:off x="6720093" y="1449380"/>
            <a:ext cx="2564695" cy="3514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รูปภาพ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8" t="20833" r="9687" b="13750"/>
          <a:stretch/>
        </p:blipFill>
        <p:spPr>
          <a:xfrm>
            <a:off x="4959206" y="5106570"/>
            <a:ext cx="1907842" cy="14259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รูปภาพ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7" b="15625"/>
          <a:stretch/>
        </p:blipFill>
        <p:spPr>
          <a:xfrm>
            <a:off x="2619558" y="5106569"/>
            <a:ext cx="2196129" cy="1431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รูปภาพ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r="13225" b="11666"/>
          <a:stretch/>
        </p:blipFill>
        <p:spPr>
          <a:xfrm>
            <a:off x="344742" y="3768191"/>
            <a:ext cx="2131297" cy="2764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4" descr="à¹à¸à¸ à¸²à¸à¸­à¸²à¸à¸à¸°à¸¡à¸µ 2 à¸à¸, à¸ªà¸à¸²à¸à¸à¸µà¹à¸à¸¥à¸²à¸à¹à¸à¹à¸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86057" y="5106569"/>
            <a:ext cx="1497814" cy="1425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7" descr="à¹à¸à¸ à¸²à¸à¸­à¸²à¸à¸à¸°à¸¡à¸µ à¸«à¸à¸¶à¹à¸à¸à¸à¸à¸¶à¹à¸à¹à¸, à¸à¸¹à¹à¸à¸à¸à¸³à¸¥à¸±à¸à¹à¸à¸´à¸, à¸à¸¹à¹à¸à¸à¸à¸³à¸¥à¸±à¸à¸¢à¸·à¸, à¸à¹à¸à¹à¸¡à¹ à¹à¸¥à¸°à¸ªà¸à¸²à¸à¸à¸µà¹à¸à¸¥à¸²à¸à¹à¸à¹à¸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0355" y="5106569"/>
            <a:ext cx="1407523" cy="1425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รูปภาพ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605" y="5106569"/>
            <a:ext cx="1649968" cy="1425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535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16809"/>
            <a:ext cx="12192000" cy="6858000"/>
            <a:chOff x="0" y="0"/>
            <a:chExt cx="12192000" cy="6858000"/>
          </a:xfrm>
        </p:grpSpPr>
        <p:sp>
          <p:nvSpPr>
            <p:cNvPr id="14" name="สี่เหลี่ยมผืนผ้า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24825" y="660192"/>
            <a:ext cx="9875519" cy="64633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altLang="th-TH" sz="36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นวัตกรรมแก้ไขปัญหาจุดเสี่ยงในชุมชนทำให้เกิด</a:t>
            </a:r>
            <a:r>
              <a:rPr lang="th-TH" altLang="th-TH" sz="36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อุบัติเหตุลดลง</a:t>
            </a:r>
            <a:endParaRPr lang="th-TH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 descr="I:\DHB พชอ.เมืองลำพูน 2562\รูปถ่าย\16299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49" y="1959429"/>
            <a:ext cx="5387229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I:\DHB พชอ.เมืองลำพูน 2562\รูปถ่าย\16298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830" y="1959429"/>
            <a:ext cx="4650378" cy="406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42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สี่เหลี่ยมผืนผ้า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24825" y="660192"/>
            <a:ext cx="9875519" cy="64633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altLang="th-TH" sz="36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นวัตกรรมแก้ไขปัญหาจุดเสี่ยงในชุมชนทำให้เกิด</a:t>
            </a:r>
            <a:r>
              <a:rPr lang="th-TH" altLang="th-TH" sz="3600" b="1" dirty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อุบัติเหตุลดลง</a:t>
            </a:r>
            <a:endParaRPr lang="th-TH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2" name="Picture 2" descr="I:\Road safety Umong\งบ 50000 บาท\10029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527" y="2103119"/>
            <a:ext cx="4712354" cy="391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:\DHB พชอ.เมืองลำพูน 2562\รูปถ่าย\16299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23" y="2103119"/>
            <a:ext cx="4906077" cy="397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62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429692" y="2739861"/>
            <a:ext cx="7615646" cy="1384995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ประเด็น</a:t>
            </a:r>
            <a:r>
              <a:rPr lang="th-TH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การป้องกันอุบัติเหตุทาง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ถนน</a:t>
            </a:r>
          </a:p>
          <a:p>
            <a:pPr algn="ctr">
              <a:defRPr/>
            </a:pP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(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Safe Speed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)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endParaRPr lang="th-TH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6947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534195" y="481905"/>
            <a:ext cx="7615646" cy="1384995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ประเด็น</a:t>
            </a:r>
            <a:r>
              <a:rPr lang="th-TH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การป้องกันอุบัติเหตุทาง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ถนน</a:t>
            </a:r>
          </a:p>
          <a:p>
            <a:pPr algn="ctr">
              <a:defRPr/>
            </a:pP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(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Safe Speed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)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endParaRPr lang="th-TH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pic>
        <p:nvPicPr>
          <p:cNvPr id="14" name="Picture 461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045" y="2063931"/>
            <a:ext cx="2146300" cy="433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61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483" y="2063931"/>
            <a:ext cx="2624137" cy="437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D:\รูปกิจกรรมปี 2554\ออกตรวจคุ้มน่าอยู่ ปี54\รอบ2\DSC004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910" y="2063931"/>
            <a:ext cx="3420633" cy="423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358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534195" y="481905"/>
            <a:ext cx="7615646" cy="1384995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ประเด็น</a:t>
            </a:r>
            <a:r>
              <a:rPr lang="th-TH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การป้องกันอุบัติเหตุทาง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ถนน</a:t>
            </a:r>
          </a:p>
          <a:p>
            <a:pPr algn="ctr">
              <a:defRPr/>
            </a:pP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(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Safe Speed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)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endParaRPr lang="th-TH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pic>
        <p:nvPicPr>
          <p:cNvPr id="1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58" y="2458176"/>
            <a:ext cx="3372485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รูปภาพ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189" y="2458176"/>
            <a:ext cx="3448593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I:\217\พชอ_๑๙๐๔๒๘_00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306" y="2458176"/>
            <a:ext cx="2901586" cy="396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61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1905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534195" y="481905"/>
            <a:ext cx="7615646" cy="76944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altLang="th-TH" sz="3600" b="1" dirty="0">
                <a:solidFill>
                  <a:schemeClr val="tx1"/>
                </a:solidFill>
                <a:latin typeface="Kunstler Script" pitchFamily="66" charset="0"/>
                <a:cs typeface="FreesiaUPC" pitchFamily="34" charset="-34"/>
              </a:rPr>
              <a:t>การมีส่วนร่วมของชุมชนและเครือข่ายภาคเอกชน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017" y="1521312"/>
            <a:ext cx="4572001" cy="49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 descr="I:\201\5372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124" y="1521313"/>
            <a:ext cx="4896127" cy="4906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9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1905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534195" y="481905"/>
            <a:ext cx="7615646" cy="76944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altLang="th-TH" sz="3600" b="1" dirty="0">
                <a:solidFill>
                  <a:schemeClr val="tx1"/>
                </a:solidFill>
                <a:latin typeface="Kunstler Script" pitchFamily="66" charset="0"/>
                <a:cs typeface="FreesiaUPC" pitchFamily="34" charset="-34"/>
              </a:rPr>
              <a:t>การมีส่วนร่วมของชุมชนและเครือข่ายภาคเอกชน</a:t>
            </a:r>
          </a:p>
        </p:txBody>
      </p:sp>
      <p:pic>
        <p:nvPicPr>
          <p:cNvPr id="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329" y="1631770"/>
            <a:ext cx="4891282" cy="4892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371" y="1647457"/>
            <a:ext cx="5190309" cy="232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371" y="4187775"/>
            <a:ext cx="5151522" cy="2309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796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5715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ตัดมุมสี่เหลี่ยมผืนผ้าด้านทแยงมุม 20"/>
          <p:cNvSpPr/>
          <p:nvPr/>
        </p:nvSpPr>
        <p:spPr>
          <a:xfrm>
            <a:off x="2568388" y="2359949"/>
            <a:ext cx="7288306" cy="876300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th-TH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ประเด็น</a:t>
            </a:r>
            <a:r>
              <a:rPr lang="th-TH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การป้องกันอุบัติเหตุทางถนน 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endParaRPr lang="th-TH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8318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1905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977076" y="444748"/>
            <a:ext cx="9723180" cy="707886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ดูแลประชากร</a:t>
            </a:r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ทุกกลุ่มวัย ประชาชนคนอำเภอเมือง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ลำพูน อย่างมีส่วนร่วม</a:t>
            </a:r>
            <a:endParaRPr lang="th-TH" altLang="th-TH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5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35" y="1872558"/>
            <a:ext cx="3538104" cy="2023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F:\ผลงาน\รร.สุขบัญญัติ\ตัดต่อสุขบัญญํติ\20\DSC02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2331" y="1873714"/>
            <a:ext cx="3233254" cy="2020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3" descr="C:\Users\WIN-7\Desktop\112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50577" y="1863435"/>
            <a:ext cx="3445176" cy="2031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5" descr="C:\Users\WIN-7\Desktop\นักจัดการสุขภาพ_๑๙๐๕๑๗_00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2331" y="4319573"/>
            <a:ext cx="3233254" cy="1913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3" descr="H:\WORK\งานที่รับผิดชอบ\งานคุณภาพ\รูป\45040032_2421816994501062_6669645316569956352_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577" y="4303186"/>
            <a:ext cx="3445176" cy="1929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36" y="4303186"/>
            <a:ext cx="3538104" cy="1929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515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-2241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429692" y="2739861"/>
            <a:ext cx="7615646" cy="1384995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การป้องกันความเสี่ยงอุบัติเหตุทางถนน</a:t>
            </a:r>
          </a:p>
          <a:p>
            <a:pPr algn="ctr">
              <a:defRPr/>
            </a:pP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(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Safe Vehicle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)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endParaRPr lang="th-TH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2587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-15688"/>
            <a:ext cx="12192000" cy="6858000"/>
            <a:chOff x="0" y="0"/>
            <a:chExt cx="12192000" cy="6858000"/>
          </a:xfrm>
        </p:grpSpPr>
        <p:sp>
          <p:nvSpPr>
            <p:cNvPr id="14" name="สี่เหลี่ยมผืนผ้า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924825" y="660192"/>
            <a:ext cx="9875519" cy="64633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ภาครัฐคำนึงถึง</a:t>
            </a:r>
            <a:r>
              <a:rPr lang="th-TH" sz="3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ความปลอดภัยของ</a:t>
            </a:r>
            <a:r>
              <a:rPr lang="th-TH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ยานพาหนะเพื่อความปลอดภัยผู้โดยสาร</a:t>
            </a:r>
            <a:endParaRPr lang="th-TH" sz="3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173" y="1433701"/>
            <a:ext cx="4287164" cy="2421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167" y="1433701"/>
            <a:ext cx="4280688" cy="2417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167" y="4080165"/>
            <a:ext cx="4280688" cy="2447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173" y="4076628"/>
            <a:ext cx="4287164" cy="2450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020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-15688"/>
            <a:ext cx="12192000" cy="6858000"/>
            <a:chOff x="0" y="0"/>
            <a:chExt cx="12192000" cy="6858000"/>
          </a:xfrm>
        </p:grpSpPr>
        <p:sp>
          <p:nvSpPr>
            <p:cNvPr id="14" name="สี่เหลี่ยมผืนผ้า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</a:endParaRPr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</a:endParaRPr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2" y="93180"/>
            <a:ext cx="1735873" cy="14778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939843" y="476672"/>
            <a:ext cx="9875519" cy="707886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000" b="1" dirty="0" smtClean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ความ</a:t>
            </a:r>
            <a:r>
              <a:rPr lang="th-TH" sz="40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ปลอดภัยของ</a:t>
            </a:r>
            <a:r>
              <a:rPr lang="th-TH" sz="4000" b="1" dirty="0" smtClean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ยานพาหนะ</a:t>
            </a:r>
            <a:endParaRPr lang="th-TH" sz="4000" b="1" dirty="0">
              <a:solidFill>
                <a:srgbClr val="ACCBF9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3" name="Picture 2" descr="à¹à¸à¸ à¸²à¸à¸­à¸²à¸à¸à¸°à¸¡à¸µ à¸«à¸à¸¶à¹à¸à¸à¸à¸à¸¶à¹à¸à¹à¸, à¸à¸¹à¹à¸à¸à¸à¸³à¸¥à¸±à¸à¸à¸±à¹à¸, à¸£à¸à¸¡à¸­à¹à¸à¸­à¸£à¹à¹à¸à¸à¹ à¹à¸¥à¸°à¸ªà¸à¸²à¸à¸à¸µà¹à¸à¸¥à¸²à¸à¹à¸à¹à¸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8" b="23979"/>
          <a:stretch/>
        </p:blipFill>
        <p:spPr bwMode="auto">
          <a:xfrm>
            <a:off x="3590376" y="3733119"/>
            <a:ext cx="8082735" cy="270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à¹à¸¡à¹à¸¡à¸µà¸à¸³à¸­à¸à¸´à¸à¸²à¸¢à¸£à¸¹à¸à¸ à¸²à¸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9"/>
          <a:stretch/>
        </p:blipFill>
        <p:spPr bwMode="auto">
          <a:xfrm>
            <a:off x="3983337" y="1371978"/>
            <a:ext cx="7296811" cy="328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www.chiangmainews.co.th/page/wp-content/uploads/10-90-696x46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82" y="3397444"/>
            <a:ext cx="6049484" cy="300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à¹à¸à¸ à¸²à¸à¸­à¸²à¸à¸à¸°à¸¡à¸µ 1 à¸à¸, à¸à¸³à¸¥à¸±à¸à¸à¸±à¹à¸, à¸£à¸à¸¡à¸­à¹à¸à¸­à¸£à¹à¹à¸à¸à¹ à¹à¸¥à¸°à¸ªà¸à¸²à¸à¸à¸µà¹à¸à¸¥à¸²à¸à¹à¸à¹à¸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99"/>
          <a:stretch/>
        </p:blipFill>
        <p:spPr bwMode="auto">
          <a:xfrm>
            <a:off x="1096538" y="1571059"/>
            <a:ext cx="2645844" cy="292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84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14" name="สี่เหลี่ยมผืนผ้า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872573" y="565965"/>
            <a:ext cx="9983173" cy="646331"/>
          </a:xfrm>
          <a:prstGeom prst="rect">
            <a:avLst/>
          </a:prstGeom>
          <a:solidFill>
            <a:srgbClr val="9EECEA"/>
          </a:solidFill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มาตรการชุมชนให้</a:t>
            </a:r>
            <a:r>
              <a:rPr lang="th-TH" sz="3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ข้อมูล</a:t>
            </a:r>
            <a:r>
              <a:rPr lang="th-TH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ข่าวสารเพื่อ</a:t>
            </a:r>
            <a:r>
              <a:rPr lang="th-TH" sz="3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สร้างกระแสร้าง</a:t>
            </a:r>
            <a:r>
              <a:rPr lang="th-TH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กระแสสังคม 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(Advocate)</a:t>
            </a:r>
            <a:endParaRPr lang="th-TH" sz="3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" name="รูปภาพ 19" descr="D:\ปาล์ม 61\รูป 2018\รูปอุบัติเหตุทางถถ\IMG_20180411_0936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3945" y="1440896"/>
            <a:ext cx="2319128" cy="2685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รูปภาพ 20" descr="D:\ปาล์ม 61\รูป 2018\รูปอุบัติเหตุทางถถ\IMG_20180411_09274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72757" y="1440896"/>
            <a:ext cx="2413279" cy="2685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" descr="à¹à¸à¸ à¸²à¸à¸­à¸²à¸à¸à¸°à¸¡à¸µ 1 à¸à¸, à¸ªà¸à¸²à¸à¸à¸µà¹à¸à¸¥à¸²à¸à¹à¸à¹à¸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91"/>
          <a:stretch/>
        </p:blipFill>
        <p:spPr bwMode="auto">
          <a:xfrm>
            <a:off x="1829951" y="1440896"/>
            <a:ext cx="4944311" cy="2685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object 5"/>
          <p:cNvSpPr/>
          <p:nvPr/>
        </p:nvSpPr>
        <p:spPr>
          <a:xfrm>
            <a:off x="416602" y="4355109"/>
            <a:ext cx="3149417" cy="22339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3"/>
          <p:cNvSpPr/>
          <p:nvPr/>
        </p:nvSpPr>
        <p:spPr>
          <a:xfrm>
            <a:off x="7967973" y="4355108"/>
            <a:ext cx="3818064" cy="22156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6"/>
          <p:cNvSpPr/>
          <p:nvPr/>
        </p:nvSpPr>
        <p:spPr>
          <a:xfrm>
            <a:off x="3857964" y="4354260"/>
            <a:ext cx="3818065" cy="221651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315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14" name="สี่เหลี่ยมผืนผ้า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980227" y="565965"/>
            <a:ext cx="9875519" cy="646331"/>
          </a:xfrm>
          <a:prstGeom prst="rect">
            <a:avLst/>
          </a:prstGeom>
          <a:solidFill>
            <a:srgbClr val="9EECEA"/>
          </a:solidFill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ด่านชุมชนเฝ้าระวังป้องกันอุบัติเหตุ และให้ความรู้แก่ประชาชน</a:t>
            </a:r>
            <a:endParaRPr lang="th-TH" sz="3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2" t="12859" b="16532"/>
          <a:stretch/>
        </p:blipFill>
        <p:spPr>
          <a:xfrm>
            <a:off x="308589" y="4089772"/>
            <a:ext cx="3343275" cy="2411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รูปภาพ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3"/>
          <a:stretch/>
        </p:blipFill>
        <p:spPr>
          <a:xfrm>
            <a:off x="7382525" y="1440896"/>
            <a:ext cx="4094698" cy="2411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227" y="1440896"/>
            <a:ext cx="5294644" cy="2444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2" descr="D:\งานต้นธง2561-62\งานยุทธศาสตร์และแผน2562\รพสตติดดาว2562\นำเสนอ พชอและติดดาว22พค62\ภาพประกอบ\18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917" y="4073421"/>
            <a:ext cx="3937936" cy="2411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7"/>
          <a:srcRect t="20879" b="35465"/>
          <a:stretch>
            <a:fillRect/>
          </a:stretch>
        </p:blipFill>
        <p:spPr bwMode="auto">
          <a:xfrm>
            <a:off x="8027906" y="4089772"/>
            <a:ext cx="3449317" cy="2411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242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14" name="สี่เหลี่ยมผืนผ้า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980227" y="565965"/>
            <a:ext cx="9691021" cy="646331"/>
          </a:xfrm>
          <a:prstGeom prst="rect">
            <a:avLst/>
          </a:prstGeom>
          <a:solidFill>
            <a:srgbClr val="9EECEA"/>
          </a:solidFill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ดำเนินงาน</a:t>
            </a:r>
            <a:r>
              <a:rPr lang="th-TH" sz="3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มาตรการองค์กรความปลอดภัยทาง</a:t>
            </a:r>
            <a:r>
              <a:rPr lang="th-TH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ถนน</a:t>
            </a:r>
            <a:endParaRPr lang="th-TH" sz="3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9" name="รูปภาพ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576" y="1440896"/>
            <a:ext cx="4929672" cy="2685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รูปภาพ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0" t="6330" r="16785" b="8098"/>
          <a:stretch/>
        </p:blipFill>
        <p:spPr>
          <a:xfrm>
            <a:off x="1972845" y="1447460"/>
            <a:ext cx="4540131" cy="2685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26" y="4269394"/>
            <a:ext cx="2307846" cy="2307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220" y="4259607"/>
            <a:ext cx="2312893" cy="2312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5" descr="H:\ผลงาน\รร.สุขบัญญัติ\ตัดต่อสุขบัญญํติ\20\DSC0625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22485" y="4077671"/>
            <a:ext cx="2312891" cy="2683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WIN-7\Desktop\1121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12748" y="4259608"/>
            <a:ext cx="3158500" cy="2312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810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75765" y="609600"/>
            <a:ext cx="9875520" cy="1356360"/>
          </a:xfrm>
        </p:spPr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>
                  <a:solidFill>
                    <a:srgbClr val="FF0000"/>
                  </a:solidFill>
                  <a:latin typeface="Angsana New" panose="02020603050405020304" pitchFamily="18" charset="-34"/>
                  <a:cs typeface="Angsana New" panose="02020603050405020304" pitchFamily="18" charset="-34"/>
                </a:rPr>
                <a:t>ตัวชี้วัดปีงบฯ 2561  ไม่เกิน  16 /แสน </a:t>
              </a:r>
              <a:r>
                <a:rPr lang="th-TH" dirty="0" err="1">
                  <a:solidFill>
                    <a:srgbClr val="FF0000"/>
                  </a:solidFill>
                  <a:latin typeface="Angsana New" panose="02020603050405020304" pitchFamily="18" charset="-34"/>
                  <a:cs typeface="Angsana New" panose="02020603050405020304" pitchFamily="18" charset="-34"/>
                </a:rPr>
                <a:t>ปชก</a:t>
              </a:r>
              <a:r>
                <a:rPr lang="th-TH" dirty="0">
                  <a:solidFill>
                    <a:srgbClr val="FF0000"/>
                  </a:solidFill>
                  <a:latin typeface="Angsana New" panose="02020603050405020304" pitchFamily="18" charset="-34"/>
                  <a:cs typeface="Angsana New" panose="02020603050405020304" pitchFamily="18" charset="-34"/>
                </a:rPr>
                <a:t>.</a:t>
              </a:r>
            </a:p>
            <a:p>
              <a:pPr algn="ctr"/>
              <a:endParaRPr lang="th-TH" dirty="0"/>
            </a:p>
          </p:txBody>
        </p:sp>
      </p:grpSp>
      <p:pic>
        <p:nvPicPr>
          <p:cNvPr id="73" name="Picture 6" descr="https://f.tpkcdn.com/review-source/34365dd8-af25-a3f4-ead7-59074312acf4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009AC8"/>
              </a:clrFrom>
              <a:clrTo>
                <a:srgbClr val="009AC8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2"/>
          <a:stretch/>
        </p:blipFill>
        <p:spPr bwMode="auto">
          <a:xfrm>
            <a:off x="2565778" y="1"/>
            <a:ext cx="9626221" cy="6127844"/>
          </a:xfrm>
          <a:prstGeom prst="rect">
            <a:avLst/>
          </a:prstGeom>
          <a:noFill/>
          <a:ln>
            <a:noFill/>
          </a:ln>
          <a:effectLst>
            <a:softEdge rad="571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กลุ่ม 9"/>
          <p:cNvGrpSpPr/>
          <p:nvPr/>
        </p:nvGrpSpPr>
        <p:grpSpPr>
          <a:xfrm>
            <a:off x="279606" y="337704"/>
            <a:ext cx="11616559" cy="1541178"/>
            <a:chOff x="88900" y="33621"/>
            <a:chExt cx="11874500" cy="1541178"/>
          </a:xfrm>
        </p:grpSpPr>
        <p:sp>
          <p:nvSpPr>
            <p:cNvPr id="77" name="สี่เหลี่ยมผืนผ้า 76"/>
            <p:cNvSpPr/>
            <p:nvPr/>
          </p:nvSpPr>
          <p:spPr>
            <a:xfrm>
              <a:off x="88900" y="888999"/>
              <a:ext cx="1368000" cy="685800"/>
            </a:xfrm>
            <a:prstGeom prst="rect">
              <a:avLst/>
            </a:prstGeom>
            <a:solidFill>
              <a:srgbClr val="007E6E">
                <a:alpha val="80000"/>
              </a:srgbClr>
            </a:solidFill>
            <a:ln w="2857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5" name="กลุ่ม 4"/>
            <p:cNvGrpSpPr/>
            <p:nvPr/>
          </p:nvGrpSpPr>
          <p:grpSpPr>
            <a:xfrm>
              <a:off x="88900" y="33621"/>
              <a:ext cx="11874500" cy="1541178"/>
              <a:chOff x="88900" y="33621"/>
              <a:chExt cx="11874500" cy="1541178"/>
            </a:xfrm>
          </p:grpSpPr>
          <p:sp>
            <p:nvSpPr>
              <p:cNvPr id="74" name="สามเหลี่ยมหน้าจั่ว 73"/>
              <p:cNvSpPr/>
              <p:nvPr/>
            </p:nvSpPr>
            <p:spPr>
              <a:xfrm>
                <a:off x="88900" y="33621"/>
                <a:ext cx="11873986" cy="829979"/>
              </a:xfrm>
              <a:prstGeom prst="triangle">
                <a:avLst/>
              </a:prstGeom>
              <a:solidFill>
                <a:srgbClr val="003C3D">
                  <a:alpha val="80000"/>
                </a:srgbClr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5" name="สี่เหลี่ยมผืนผ้า 74"/>
              <p:cNvSpPr/>
              <p:nvPr/>
            </p:nvSpPr>
            <p:spPr>
              <a:xfrm>
                <a:off x="1524000" y="888999"/>
                <a:ext cx="10439400" cy="685800"/>
              </a:xfrm>
              <a:prstGeom prst="rect">
                <a:avLst/>
              </a:prstGeom>
              <a:solidFill>
                <a:srgbClr val="007E6E">
                  <a:alpha val="80000"/>
                </a:srgbClr>
              </a:solidFill>
              <a:ln w="28575">
                <a:solidFill>
                  <a:schemeClr val="bg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6" name="กล่องข้อความ 95"/>
              <p:cNvSpPr txBox="1"/>
              <p:nvPr/>
            </p:nvSpPr>
            <p:spPr>
              <a:xfrm>
                <a:off x="3425150" y="163931"/>
                <a:ext cx="508113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600" b="1" dirty="0" smtClean="0">
                    <a:solidFill>
                      <a:schemeClr val="bg1"/>
                    </a:solidFill>
                    <a:cs typeface="+mj-cs"/>
                  </a:rPr>
                  <a:t>ผลลัพธ์</a:t>
                </a:r>
                <a:endParaRPr lang="th-TH" sz="3600" b="1" dirty="0">
                  <a:solidFill>
                    <a:schemeClr val="bg1"/>
                  </a:solidFill>
                  <a:cs typeface="+mj-cs"/>
                </a:endParaRPr>
              </a:p>
            </p:txBody>
          </p:sp>
          <p:sp>
            <p:nvSpPr>
              <p:cNvPr id="98" name="กล่องข้อความ 97"/>
              <p:cNvSpPr txBox="1"/>
              <p:nvPr/>
            </p:nvSpPr>
            <p:spPr>
              <a:xfrm>
                <a:off x="88900" y="1052551"/>
                <a:ext cx="1368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800" b="1" dirty="0" smtClean="0">
                    <a:solidFill>
                      <a:schemeClr val="bg1"/>
                    </a:solidFill>
                    <a:cs typeface="+mj-cs"/>
                  </a:rPr>
                  <a:t>เป้าหมาย</a:t>
                </a:r>
                <a:endParaRPr lang="th-TH" sz="1800" b="1" dirty="0">
                  <a:solidFill>
                    <a:schemeClr val="bg1"/>
                  </a:solidFill>
                  <a:cs typeface="+mj-cs"/>
                </a:endParaRPr>
              </a:p>
            </p:txBody>
          </p:sp>
          <p:sp>
            <p:nvSpPr>
              <p:cNvPr id="103" name="กล่องข้อความ 102"/>
              <p:cNvSpPr txBox="1"/>
              <p:nvPr/>
            </p:nvSpPr>
            <p:spPr>
              <a:xfrm>
                <a:off x="1661198" y="1026332"/>
                <a:ext cx="101879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 smtClean="0">
                    <a:solidFill>
                      <a:schemeClr val="bg1"/>
                    </a:solidFill>
                    <a:cs typeface="+mj-cs"/>
                  </a:rPr>
                  <a:t>ประชาชนคนอำเภอเมือง  ขับขี่ปลอดภัย  ไม่ตายด้วยอุบัติเหตุทางถนน</a:t>
                </a:r>
                <a:endParaRPr lang="th-TH" sz="2400" b="1" dirty="0">
                  <a:solidFill>
                    <a:schemeClr val="bg1"/>
                  </a:solidFill>
                  <a:cs typeface="+mj-cs"/>
                </a:endParaRPr>
              </a:p>
            </p:txBody>
          </p:sp>
        </p:grp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95" y="19851"/>
            <a:ext cx="802692" cy="802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สี่เหลี่ยมผืนผ้า 16"/>
          <p:cNvSpPr/>
          <p:nvPr/>
        </p:nvSpPr>
        <p:spPr>
          <a:xfrm>
            <a:off x="279606" y="1892329"/>
            <a:ext cx="11616056" cy="4878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altLang="th-TH" sz="20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แนวโน้มอัตราการเสียชีวิตจากอุบัติเหตุทางถนน เปรียบเทียบเป้าหมาย </a:t>
            </a:r>
            <a:r>
              <a:rPr lang="th-TH" altLang="th-TH" sz="2000" b="1" dirty="0" smtClean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4 </a:t>
            </a:r>
            <a:r>
              <a:rPr lang="th-TH" altLang="th-TH" sz="20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ปี</a:t>
            </a:r>
            <a:r>
              <a:rPr lang="th-TH" altLang="th-TH" sz="2000" b="1" dirty="0" smtClean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ย้อนหลัง (2559 - 2562)</a:t>
            </a:r>
            <a:endParaRPr lang="th-TH" altLang="th-TH" sz="2000" b="1" dirty="0">
              <a:solidFill>
                <a:schemeClr val="tx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graphicFrame>
        <p:nvGraphicFramePr>
          <p:cNvPr id="19" name="แผนภูมิ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6817896"/>
              </p:ext>
            </p:extLst>
          </p:nvPr>
        </p:nvGraphicFramePr>
        <p:xfrm>
          <a:off x="433841" y="2728972"/>
          <a:ext cx="11350507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กล่องข้อความ 1"/>
          <p:cNvSpPr txBox="1"/>
          <p:nvPr/>
        </p:nvSpPr>
        <p:spPr>
          <a:xfrm>
            <a:off x="9695543" y="4600168"/>
            <a:ext cx="2200119" cy="115650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th-TH" sz="800" dirty="0" smtClean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sz="1400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ตัวชี้วัดปีงบฯ 2559  ไม่เกิน  16 /แสน </a:t>
            </a:r>
            <a:r>
              <a:rPr lang="th-TH" sz="1400" dirty="0" err="1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ปชก</a:t>
            </a:r>
            <a:r>
              <a:rPr lang="th-TH" sz="1400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.</a:t>
            </a:r>
          </a:p>
          <a:p>
            <a:r>
              <a:rPr lang="th-TH" sz="14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ตัวชี้วัดปีงบฯ </a:t>
            </a:r>
            <a:r>
              <a:rPr lang="th-TH" sz="1400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2560  </a:t>
            </a:r>
            <a:r>
              <a:rPr lang="th-TH" sz="14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ไม่เกิน  </a:t>
            </a:r>
            <a:r>
              <a:rPr lang="th-TH" sz="1400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18 </a:t>
            </a:r>
            <a:r>
              <a:rPr lang="th-TH" sz="14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/แสน </a:t>
            </a:r>
            <a:r>
              <a:rPr lang="th-TH" sz="1400" dirty="0" err="1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ปชก</a:t>
            </a:r>
            <a:r>
              <a:rPr lang="th-TH" sz="14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.</a:t>
            </a:r>
          </a:p>
          <a:p>
            <a:r>
              <a:rPr lang="th-TH" sz="14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ตัวชี้วัดปีงบฯ 2561  ไม่เกิน  16 /แสน </a:t>
            </a:r>
            <a:r>
              <a:rPr lang="th-TH" sz="1400" dirty="0" err="1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ปชก</a:t>
            </a:r>
            <a:r>
              <a:rPr lang="th-TH" sz="14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.</a:t>
            </a:r>
          </a:p>
          <a:p>
            <a:r>
              <a:rPr lang="th-TH" sz="14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ตัวชี้วัดปีงบฯ </a:t>
            </a:r>
            <a:r>
              <a:rPr lang="th-TH" sz="1400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2562  </a:t>
            </a:r>
            <a:r>
              <a:rPr lang="th-TH" sz="14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ไม่เกิน  </a:t>
            </a:r>
            <a:r>
              <a:rPr lang="th-TH" sz="1400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14 </a:t>
            </a:r>
            <a:r>
              <a:rPr lang="th-TH" sz="14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/แสน </a:t>
            </a:r>
            <a:r>
              <a:rPr lang="th-TH" sz="1400" dirty="0" err="1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ปชก</a:t>
            </a:r>
            <a:r>
              <a:rPr lang="th-TH" sz="1400" dirty="0" smtClean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.</a:t>
            </a:r>
            <a:endParaRPr lang="th-TH" sz="14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875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75765" y="609600"/>
            <a:ext cx="9875520" cy="1356360"/>
          </a:xfrm>
        </p:spPr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>
                  <a:solidFill>
                    <a:srgbClr val="FF0000"/>
                  </a:solidFill>
                  <a:latin typeface="Angsana New" panose="02020603050405020304" pitchFamily="18" charset="-34"/>
                  <a:cs typeface="Angsana New" panose="02020603050405020304" pitchFamily="18" charset="-34"/>
                </a:rPr>
                <a:t>ตัวชี้วัดปีงบฯ 2561  ไม่เกิน  16 /แสน </a:t>
              </a:r>
              <a:r>
                <a:rPr lang="th-TH" dirty="0" err="1">
                  <a:solidFill>
                    <a:srgbClr val="FF0000"/>
                  </a:solidFill>
                  <a:latin typeface="Angsana New" panose="02020603050405020304" pitchFamily="18" charset="-34"/>
                  <a:cs typeface="Angsana New" panose="02020603050405020304" pitchFamily="18" charset="-34"/>
                </a:rPr>
                <a:t>ปชก</a:t>
              </a:r>
              <a:r>
                <a:rPr lang="th-TH" dirty="0">
                  <a:solidFill>
                    <a:srgbClr val="FF0000"/>
                  </a:solidFill>
                  <a:latin typeface="Angsana New" panose="02020603050405020304" pitchFamily="18" charset="-34"/>
                  <a:cs typeface="Angsana New" panose="02020603050405020304" pitchFamily="18" charset="-34"/>
                </a:rPr>
                <a:t>.</a:t>
              </a:r>
            </a:p>
            <a:p>
              <a:pPr algn="ctr"/>
              <a:endParaRPr lang="th-TH" dirty="0"/>
            </a:p>
          </p:txBody>
        </p:sp>
      </p:grpSp>
      <p:pic>
        <p:nvPicPr>
          <p:cNvPr id="73" name="Picture 6" descr="https://f.tpkcdn.com/review-source/34365dd8-af25-a3f4-ead7-59074312acf4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009AC8"/>
              </a:clrFrom>
              <a:clrTo>
                <a:srgbClr val="009AC8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2"/>
          <a:stretch/>
        </p:blipFill>
        <p:spPr bwMode="auto">
          <a:xfrm>
            <a:off x="2565778" y="1"/>
            <a:ext cx="9626221" cy="6127844"/>
          </a:xfrm>
          <a:prstGeom prst="rect">
            <a:avLst/>
          </a:prstGeom>
          <a:noFill/>
          <a:ln>
            <a:noFill/>
          </a:ln>
          <a:effectLst>
            <a:softEdge rad="571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กลุ่ม 9"/>
          <p:cNvGrpSpPr/>
          <p:nvPr/>
        </p:nvGrpSpPr>
        <p:grpSpPr>
          <a:xfrm>
            <a:off x="279606" y="337704"/>
            <a:ext cx="11616559" cy="1541178"/>
            <a:chOff x="88900" y="33621"/>
            <a:chExt cx="11874500" cy="1541178"/>
          </a:xfrm>
        </p:grpSpPr>
        <p:sp>
          <p:nvSpPr>
            <p:cNvPr id="77" name="สี่เหลี่ยมผืนผ้า 76"/>
            <p:cNvSpPr/>
            <p:nvPr/>
          </p:nvSpPr>
          <p:spPr>
            <a:xfrm>
              <a:off x="88900" y="888999"/>
              <a:ext cx="1368000" cy="685800"/>
            </a:xfrm>
            <a:prstGeom prst="rect">
              <a:avLst/>
            </a:prstGeom>
            <a:solidFill>
              <a:srgbClr val="007E6E">
                <a:alpha val="80000"/>
              </a:srgbClr>
            </a:solidFill>
            <a:ln w="2857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5" name="กลุ่ม 4"/>
            <p:cNvGrpSpPr/>
            <p:nvPr/>
          </p:nvGrpSpPr>
          <p:grpSpPr>
            <a:xfrm>
              <a:off x="88900" y="33621"/>
              <a:ext cx="11874500" cy="1541178"/>
              <a:chOff x="88900" y="33621"/>
              <a:chExt cx="11874500" cy="1541178"/>
            </a:xfrm>
          </p:grpSpPr>
          <p:sp>
            <p:nvSpPr>
              <p:cNvPr id="74" name="สามเหลี่ยมหน้าจั่ว 73"/>
              <p:cNvSpPr/>
              <p:nvPr/>
            </p:nvSpPr>
            <p:spPr>
              <a:xfrm>
                <a:off x="88900" y="33621"/>
                <a:ext cx="11873986" cy="829979"/>
              </a:xfrm>
              <a:prstGeom prst="triangle">
                <a:avLst/>
              </a:prstGeom>
              <a:solidFill>
                <a:srgbClr val="003C3D">
                  <a:alpha val="80000"/>
                </a:srgbClr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5" name="สี่เหลี่ยมผืนผ้า 74"/>
              <p:cNvSpPr/>
              <p:nvPr/>
            </p:nvSpPr>
            <p:spPr>
              <a:xfrm>
                <a:off x="1524000" y="888999"/>
                <a:ext cx="10439400" cy="685800"/>
              </a:xfrm>
              <a:prstGeom prst="rect">
                <a:avLst/>
              </a:prstGeom>
              <a:solidFill>
                <a:srgbClr val="007E6E">
                  <a:alpha val="80000"/>
                </a:srgbClr>
              </a:solidFill>
              <a:ln w="28575">
                <a:solidFill>
                  <a:schemeClr val="bg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6" name="กล่องข้อความ 95"/>
              <p:cNvSpPr txBox="1"/>
              <p:nvPr/>
            </p:nvSpPr>
            <p:spPr>
              <a:xfrm>
                <a:off x="3425150" y="163931"/>
                <a:ext cx="508113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600" b="1" dirty="0" smtClean="0">
                    <a:solidFill>
                      <a:schemeClr val="bg1"/>
                    </a:solidFill>
                    <a:cs typeface="+mj-cs"/>
                  </a:rPr>
                  <a:t>ผลลัพธ์</a:t>
                </a:r>
                <a:endParaRPr lang="th-TH" sz="3600" b="1" dirty="0">
                  <a:solidFill>
                    <a:schemeClr val="bg1"/>
                  </a:solidFill>
                  <a:cs typeface="+mj-cs"/>
                </a:endParaRPr>
              </a:p>
            </p:txBody>
          </p:sp>
          <p:sp>
            <p:nvSpPr>
              <p:cNvPr id="98" name="กล่องข้อความ 97"/>
              <p:cNvSpPr txBox="1"/>
              <p:nvPr/>
            </p:nvSpPr>
            <p:spPr>
              <a:xfrm>
                <a:off x="88900" y="1052551"/>
                <a:ext cx="1368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800" b="1" dirty="0" smtClean="0">
                    <a:solidFill>
                      <a:schemeClr val="bg1"/>
                    </a:solidFill>
                    <a:cs typeface="+mj-cs"/>
                  </a:rPr>
                  <a:t>เป้าหมาย</a:t>
                </a:r>
                <a:endParaRPr lang="th-TH" sz="1800" b="1" dirty="0">
                  <a:solidFill>
                    <a:schemeClr val="bg1"/>
                  </a:solidFill>
                  <a:cs typeface="+mj-cs"/>
                </a:endParaRPr>
              </a:p>
            </p:txBody>
          </p:sp>
          <p:sp>
            <p:nvSpPr>
              <p:cNvPr id="103" name="กล่องข้อความ 102"/>
              <p:cNvSpPr txBox="1"/>
              <p:nvPr/>
            </p:nvSpPr>
            <p:spPr>
              <a:xfrm>
                <a:off x="1661198" y="1026332"/>
                <a:ext cx="101879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 smtClean="0">
                    <a:solidFill>
                      <a:schemeClr val="bg1"/>
                    </a:solidFill>
                    <a:cs typeface="+mj-cs"/>
                  </a:rPr>
                  <a:t>ประชาชนคนอำเภอเมือง  ขับขี่ปลอดภัย  ไม่ตายด้วยอุบัติเหตุทางถนน</a:t>
                </a:r>
                <a:endParaRPr lang="th-TH" sz="2400" b="1" dirty="0">
                  <a:solidFill>
                    <a:schemeClr val="bg1"/>
                  </a:solidFill>
                  <a:cs typeface="+mj-cs"/>
                </a:endParaRPr>
              </a:p>
            </p:txBody>
          </p:sp>
        </p:grp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95" y="19851"/>
            <a:ext cx="802692" cy="802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สี่เหลี่ยมผืนผ้า 16"/>
          <p:cNvSpPr/>
          <p:nvPr/>
        </p:nvSpPr>
        <p:spPr>
          <a:xfrm>
            <a:off x="279606" y="1892329"/>
            <a:ext cx="11616056" cy="4878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altLang="th-TH" sz="2000" b="1" dirty="0" smtClean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พฤติกรรมเสี่ยงของผู้เสียชีวิตจากอุบัติเหตุทางถนน สู่การดำเนินงาน</a:t>
            </a:r>
            <a:r>
              <a:rPr lang="th-TH" altLang="th-TH" sz="2000" b="1" dirty="0" err="1" smtClean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ไตรมาส</a:t>
            </a:r>
            <a:r>
              <a:rPr lang="th-TH" altLang="th-TH" sz="20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altLang="th-TH" sz="2000" b="1" dirty="0" smtClean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4  ปีงบประมาณ 2562</a:t>
            </a:r>
            <a:endParaRPr lang="th-TH" altLang="th-TH" sz="2000" b="1" dirty="0">
              <a:solidFill>
                <a:schemeClr val="tx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13460"/>
              </p:ext>
            </p:extLst>
          </p:nvPr>
        </p:nvGraphicFramePr>
        <p:xfrm>
          <a:off x="279606" y="2510758"/>
          <a:ext cx="3276394" cy="17783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4036"/>
                <a:gridCol w="870529"/>
                <a:gridCol w="841829"/>
              </a:tblGrid>
              <a:tr h="44459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พฤติกรรมเสี่ยง</a:t>
                      </a:r>
                      <a:endParaRPr lang="th-TH" sz="2400" b="1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15878" marR="15878" marT="15878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จำนวน</a:t>
                      </a:r>
                      <a:endParaRPr lang="th-TH" sz="2400" b="1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15878" marR="15878" marT="15878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ร้อยละ</a:t>
                      </a:r>
                      <a:endParaRPr lang="th-TH" sz="2400" b="1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15878" marR="15878" marT="15878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4459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ดื่มเหล้า</a:t>
                      </a:r>
                      <a:endParaRPr lang="th-TH" sz="2400" b="0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15878" marR="15878" marT="15878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12</a:t>
                      </a:r>
                      <a:endParaRPr lang="th-TH" sz="2400" b="0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15878" marR="15878" marT="15878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31.58</a:t>
                      </a:r>
                      <a:endParaRPr lang="th-TH" sz="2400" b="0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15878" marR="15878" marT="15878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4459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ไม่ดื่ม</a:t>
                      </a:r>
                      <a:endParaRPr lang="th-TH" sz="2400" b="0" i="0" u="none" strike="noStrike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15878" marR="15878" marT="15878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</a:t>
                      </a:r>
                      <a:endParaRPr lang="th-TH" sz="2400" b="0" i="0" u="none" strike="noStrike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15878" marR="15878" marT="15878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21.05</a:t>
                      </a:r>
                      <a:endParaRPr lang="th-TH" sz="2400" b="0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15878" marR="15878" marT="15878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4459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ไม่ทราบ</a:t>
                      </a:r>
                      <a:endParaRPr lang="th-TH" sz="2400" b="0" i="0" u="none" strike="noStrike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15878" marR="15878" marT="15878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18</a:t>
                      </a:r>
                      <a:endParaRPr lang="th-TH" sz="2400" b="0" i="0" u="none" strike="noStrike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15878" marR="15878" marT="15878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47.37</a:t>
                      </a:r>
                      <a:endParaRPr lang="th-TH" sz="2400" b="0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15878" marR="15878" marT="15878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773475"/>
              </p:ext>
            </p:extLst>
          </p:nvPr>
        </p:nvGraphicFramePr>
        <p:xfrm>
          <a:off x="279606" y="4434115"/>
          <a:ext cx="3263778" cy="20682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52285"/>
                <a:gridCol w="801729"/>
                <a:gridCol w="909764"/>
              </a:tblGrid>
              <a:tr h="51707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พฤติกรรมเสี่ยง</a:t>
                      </a:r>
                      <a:endParaRPr lang="th-TH" sz="2400" b="1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rgbClr val="1C99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จำนวน</a:t>
                      </a:r>
                      <a:endParaRPr lang="th-TH" sz="2400" b="1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rgbClr val="1C99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ร้อยละ</a:t>
                      </a:r>
                      <a:endParaRPr lang="th-TH" sz="2400" b="1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rgbClr val="1C9993"/>
                    </a:solidFill>
                  </a:tcPr>
                </a:tc>
              </a:tr>
              <a:tr h="51707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สวมหมวก</a:t>
                      </a:r>
                      <a:endParaRPr lang="th-TH" sz="2400" b="0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</a:t>
                      </a:r>
                      <a:endParaRPr lang="th-TH" sz="2400" b="0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5.26</a:t>
                      </a:r>
                      <a:endParaRPr lang="th-TH" sz="2400" b="0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1707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ไม่สวมหมวก</a:t>
                      </a:r>
                      <a:endParaRPr lang="th-TH" sz="2400" b="0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28</a:t>
                      </a:r>
                      <a:endParaRPr lang="th-TH" sz="2400" b="0" i="0" u="none" strike="noStrike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73.68</a:t>
                      </a:r>
                      <a:endParaRPr lang="th-TH" sz="2400" b="0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1707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ไม่ทราบ</a:t>
                      </a:r>
                      <a:endParaRPr lang="th-TH" sz="2400" b="0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8</a:t>
                      </a:r>
                      <a:endParaRPr lang="th-TH" sz="2400" b="0" i="0" u="none" strike="noStrike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u="none" strike="noStrike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21.05</a:t>
                      </a:r>
                      <a:endParaRPr lang="th-TH" sz="2400" b="0" i="0" u="none" strike="noStrike" dirty="0">
                        <a:effectLst/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 cstate="print"/>
          <a:srcRect l="14876"/>
          <a:stretch>
            <a:fillRect/>
          </a:stretch>
        </p:blipFill>
        <p:spPr bwMode="auto">
          <a:xfrm>
            <a:off x="3976911" y="2546492"/>
            <a:ext cx="2207790" cy="1755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6" descr="H:\WORK\งานที่รับผิดชอบ\งานคุณภาพ\รูป\48420834_2514556065227154_6588022482471485440_n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5" t="6493" r="17464" b="17835"/>
          <a:stretch/>
        </p:blipFill>
        <p:spPr bwMode="auto">
          <a:xfrm>
            <a:off x="6275276" y="2546492"/>
            <a:ext cx="1454089" cy="1755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I:\217\พชอ_๑๙๐๔๒๘_005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34" r="21971"/>
          <a:stretch/>
        </p:blipFill>
        <p:spPr bwMode="auto">
          <a:xfrm>
            <a:off x="7920792" y="4477286"/>
            <a:ext cx="1868861" cy="2048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รูปภาพ 25" descr="D:\ปาล์ม 61\รูป 2018\รูปอุบัติเหตุทางถถ\IMG_20180411_093628.jpg"/>
          <p:cNvPicPr/>
          <p:nvPr/>
        </p:nvPicPr>
        <p:blipFill rotWithShape="1">
          <a:blip r:embed="rId7" cstate="print"/>
          <a:srcRect r="11170" b="9474"/>
          <a:stretch/>
        </p:blipFill>
        <p:spPr bwMode="auto">
          <a:xfrm>
            <a:off x="9882480" y="4477286"/>
            <a:ext cx="1963538" cy="2048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รูปภาพ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7" y="4477286"/>
            <a:ext cx="2027559" cy="2048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รูปภาพ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776" y="4477286"/>
            <a:ext cx="1751189" cy="2048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ลูกศรขวา 12"/>
          <p:cNvSpPr/>
          <p:nvPr/>
        </p:nvSpPr>
        <p:spPr>
          <a:xfrm>
            <a:off x="3586927" y="4992914"/>
            <a:ext cx="331928" cy="609600"/>
          </a:xfrm>
          <a:prstGeom prst="rightArrow">
            <a:avLst/>
          </a:prstGeom>
          <a:solidFill>
            <a:srgbClr val="1C9993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0" name="ลูกศรขวา 29"/>
          <p:cNvSpPr/>
          <p:nvPr/>
        </p:nvSpPr>
        <p:spPr>
          <a:xfrm>
            <a:off x="3586927" y="3195245"/>
            <a:ext cx="331928" cy="609600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object 3"/>
          <p:cNvSpPr/>
          <p:nvPr/>
        </p:nvSpPr>
        <p:spPr>
          <a:xfrm>
            <a:off x="7846771" y="2546021"/>
            <a:ext cx="1919021" cy="1755785"/>
          </a:xfrm>
          <a:prstGeom prst="rect">
            <a:avLst/>
          </a:prstGeom>
          <a:blipFill>
            <a:blip r:embed="rId10" cstate="print"/>
            <a:srcRect/>
            <a:stretch>
              <a:fillRect l="-15851" t="-11462" r="-15117" b="-17729"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"/>
          <p:cNvSpPr/>
          <p:nvPr/>
        </p:nvSpPr>
        <p:spPr>
          <a:xfrm>
            <a:off x="9882480" y="2536167"/>
            <a:ext cx="1963538" cy="1785080"/>
          </a:xfrm>
          <a:prstGeom prst="rect">
            <a:avLst/>
          </a:prstGeom>
          <a:blipFill>
            <a:blip r:embed="rId11" cstate="print"/>
            <a:srcRect/>
            <a:stretch>
              <a:fillRect r="-11704" b="-10960"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5116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75765" y="609600"/>
            <a:ext cx="9875520" cy="1356360"/>
          </a:xfrm>
        </p:spPr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73" name="Picture 6" descr="https://f.tpkcdn.com/review-source/34365dd8-af25-a3f4-ead7-59074312acf4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009AC8"/>
              </a:clrFrom>
              <a:clrTo>
                <a:srgbClr val="009AC8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2"/>
          <a:stretch/>
        </p:blipFill>
        <p:spPr bwMode="auto">
          <a:xfrm>
            <a:off x="2565778" y="1"/>
            <a:ext cx="9626221" cy="6127844"/>
          </a:xfrm>
          <a:prstGeom prst="rect">
            <a:avLst/>
          </a:prstGeom>
          <a:noFill/>
          <a:ln>
            <a:noFill/>
          </a:ln>
          <a:effectLst>
            <a:softEdge rad="571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กลุ่ม 9"/>
          <p:cNvGrpSpPr/>
          <p:nvPr/>
        </p:nvGrpSpPr>
        <p:grpSpPr>
          <a:xfrm>
            <a:off x="279606" y="337704"/>
            <a:ext cx="11616559" cy="1541178"/>
            <a:chOff x="88900" y="33621"/>
            <a:chExt cx="11874500" cy="1541178"/>
          </a:xfrm>
        </p:grpSpPr>
        <p:sp>
          <p:nvSpPr>
            <p:cNvPr id="77" name="สี่เหลี่ยมผืนผ้า 76"/>
            <p:cNvSpPr/>
            <p:nvPr/>
          </p:nvSpPr>
          <p:spPr>
            <a:xfrm>
              <a:off x="88900" y="888999"/>
              <a:ext cx="1368000" cy="685800"/>
            </a:xfrm>
            <a:prstGeom prst="rect">
              <a:avLst/>
            </a:prstGeom>
            <a:solidFill>
              <a:srgbClr val="007E6E">
                <a:alpha val="80000"/>
              </a:srgbClr>
            </a:solidFill>
            <a:ln w="2857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5" name="กลุ่ม 4"/>
            <p:cNvGrpSpPr/>
            <p:nvPr/>
          </p:nvGrpSpPr>
          <p:grpSpPr>
            <a:xfrm>
              <a:off x="88900" y="33621"/>
              <a:ext cx="11874500" cy="1541178"/>
              <a:chOff x="88900" y="33621"/>
              <a:chExt cx="11874500" cy="1541178"/>
            </a:xfrm>
          </p:grpSpPr>
          <p:sp>
            <p:nvSpPr>
              <p:cNvPr id="74" name="สามเหลี่ยมหน้าจั่ว 73"/>
              <p:cNvSpPr/>
              <p:nvPr/>
            </p:nvSpPr>
            <p:spPr>
              <a:xfrm>
                <a:off x="88900" y="33621"/>
                <a:ext cx="11873986" cy="829979"/>
              </a:xfrm>
              <a:prstGeom prst="triangle">
                <a:avLst/>
              </a:prstGeom>
              <a:solidFill>
                <a:srgbClr val="003C3D">
                  <a:alpha val="80000"/>
                </a:srgbClr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5" name="สี่เหลี่ยมผืนผ้า 74"/>
              <p:cNvSpPr/>
              <p:nvPr/>
            </p:nvSpPr>
            <p:spPr>
              <a:xfrm>
                <a:off x="1524000" y="888999"/>
                <a:ext cx="10439400" cy="685800"/>
              </a:xfrm>
              <a:prstGeom prst="rect">
                <a:avLst/>
              </a:prstGeom>
              <a:solidFill>
                <a:srgbClr val="007E6E">
                  <a:alpha val="80000"/>
                </a:srgbClr>
              </a:solidFill>
              <a:ln w="28575">
                <a:solidFill>
                  <a:schemeClr val="bg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6" name="กล่องข้อความ 95"/>
              <p:cNvSpPr txBox="1"/>
              <p:nvPr/>
            </p:nvSpPr>
            <p:spPr>
              <a:xfrm>
                <a:off x="3425150" y="163931"/>
                <a:ext cx="508113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600" b="1" dirty="0" smtClean="0">
                    <a:solidFill>
                      <a:schemeClr val="bg1"/>
                    </a:solidFill>
                    <a:cs typeface="+mj-cs"/>
                  </a:rPr>
                  <a:t>ผลลัพธ์</a:t>
                </a:r>
                <a:endParaRPr lang="th-TH" sz="3600" b="1" dirty="0">
                  <a:solidFill>
                    <a:schemeClr val="bg1"/>
                  </a:solidFill>
                  <a:cs typeface="+mj-cs"/>
                </a:endParaRPr>
              </a:p>
            </p:txBody>
          </p:sp>
          <p:sp>
            <p:nvSpPr>
              <p:cNvPr id="98" name="กล่องข้อความ 97"/>
              <p:cNvSpPr txBox="1"/>
              <p:nvPr/>
            </p:nvSpPr>
            <p:spPr>
              <a:xfrm>
                <a:off x="88900" y="1052551"/>
                <a:ext cx="1368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800" b="1" dirty="0" smtClean="0">
                    <a:solidFill>
                      <a:schemeClr val="bg1"/>
                    </a:solidFill>
                    <a:cs typeface="+mj-cs"/>
                  </a:rPr>
                  <a:t>เป้าหมาย</a:t>
                </a:r>
                <a:endParaRPr lang="th-TH" sz="1800" b="1" dirty="0">
                  <a:solidFill>
                    <a:schemeClr val="bg1"/>
                  </a:solidFill>
                  <a:cs typeface="+mj-cs"/>
                </a:endParaRPr>
              </a:p>
            </p:txBody>
          </p:sp>
          <p:sp>
            <p:nvSpPr>
              <p:cNvPr id="103" name="กล่องข้อความ 102"/>
              <p:cNvSpPr txBox="1"/>
              <p:nvPr/>
            </p:nvSpPr>
            <p:spPr>
              <a:xfrm>
                <a:off x="1661198" y="1026332"/>
                <a:ext cx="101879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 smtClean="0">
                    <a:solidFill>
                      <a:schemeClr val="bg1"/>
                    </a:solidFill>
                    <a:cs typeface="+mj-cs"/>
                  </a:rPr>
                  <a:t>ประชาชนคนอำเภอเมือง  ขับขี่ปลอดภัย  ไม่ตายด้วยอุบัติเหตุทางถนน</a:t>
                </a:r>
                <a:endParaRPr lang="th-TH" sz="2400" b="1" dirty="0">
                  <a:solidFill>
                    <a:schemeClr val="bg1"/>
                  </a:solidFill>
                  <a:cs typeface="+mj-cs"/>
                </a:endParaRPr>
              </a:p>
            </p:txBody>
          </p:sp>
        </p:grp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95" y="19851"/>
            <a:ext cx="802692" cy="802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สี่เหลี่ยมผืนผ้า 16"/>
          <p:cNvSpPr/>
          <p:nvPr/>
        </p:nvSpPr>
        <p:spPr>
          <a:xfrm>
            <a:off x="279606" y="1892329"/>
            <a:ext cx="11616056" cy="4878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altLang="th-TH" sz="20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จำนวน</a:t>
            </a:r>
            <a:r>
              <a:rPr lang="th-TH" altLang="th-TH" sz="2000" b="1" dirty="0" smtClean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ผู้ประสบอุบัติเหตุทาง</a:t>
            </a:r>
            <a:r>
              <a:rPr lang="th-TH" altLang="th-TH" sz="20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ถนน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อำเภอเมืองลำพูน เปรียบเทียบ </a:t>
            </a:r>
            <a:r>
              <a:rPr lang="en-US" sz="20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3</a:t>
            </a:r>
            <a:r>
              <a:rPr lang="en-US" sz="2000" b="1" dirty="0" smtClean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ปี </a:t>
            </a:r>
            <a:r>
              <a:rPr lang="en-US" sz="2000" b="1" dirty="0" smtClean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; 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ปี 2560 – 2562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(18 พ.ย.2562) จากรายงานการ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ใช้สิทธิ </a:t>
            </a:r>
            <a:r>
              <a:rPr lang="th-TH" sz="2000" b="1" dirty="0" err="1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พรบ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.</a:t>
            </a:r>
          </a:p>
        </p:txBody>
      </p:sp>
      <p:graphicFrame>
        <p:nvGraphicFramePr>
          <p:cNvPr id="20" name="แผนภูมิ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8977297"/>
              </p:ext>
            </p:extLst>
          </p:nvPr>
        </p:nvGraphicFramePr>
        <p:xfrm>
          <a:off x="488577" y="2550927"/>
          <a:ext cx="11188195" cy="3563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กล่องข้อความ 3"/>
          <p:cNvSpPr txBox="1"/>
          <p:nvPr/>
        </p:nvSpPr>
        <p:spPr>
          <a:xfrm>
            <a:off x="8108576" y="6089448"/>
            <a:ext cx="3787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600" b="1" dirty="0" smtClean="0">
                <a:solidFill>
                  <a:srgbClr val="1C9993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ข้อมูลจาก </a:t>
            </a:r>
            <a:r>
              <a:rPr lang="en-US" sz="1600" b="1" dirty="0" smtClean="0">
                <a:solidFill>
                  <a:srgbClr val="1C9993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1600" b="1" dirty="0" smtClean="0">
                <a:solidFill>
                  <a:srgbClr val="1C9993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ศูนย์</a:t>
            </a:r>
            <a:r>
              <a:rPr lang="th-TH" sz="1600" b="1" dirty="0">
                <a:solidFill>
                  <a:srgbClr val="1C9993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ข้อมูลอุบัติเหตุ </a:t>
            </a:r>
            <a:r>
              <a:rPr lang="en-US" sz="1600" b="1" dirty="0">
                <a:solidFill>
                  <a:srgbClr val="1C9993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Thai </a:t>
            </a:r>
            <a:r>
              <a:rPr lang="en-US" sz="1600" b="1" dirty="0" smtClean="0">
                <a:solidFill>
                  <a:srgbClr val="1C9993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RSC</a:t>
            </a:r>
          </a:p>
          <a:p>
            <a:pPr algn="r"/>
            <a:r>
              <a:rPr lang="en-US" sz="1600" b="1" dirty="0">
                <a:solidFill>
                  <a:srgbClr val="1C9993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http://www.thairsc.com</a:t>
            </a:r>
            <a:r>
              <a:rPr lang="en-US" sz="1600" b="1" dirty="0" smtClean="0">
                <a:solidFill>
                  <a:srgbClr val="1C9993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/  (</a:t>
            </a:r>
            <a:r>
              <a:rPr lang="th-TH" sz="1600" b="1" dirty="0" smtClean="0">
                <a:solidFill>
                  <a:srgbClr val="1C9993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สืบค้น  18 พ.ย. 2562)</a:t>
            </a:r>
            <a:endParaRPr lang="th-TH" sz="1600" b="1" dirty="0">
              <a:solidFill>
                <a:srgbClr val="1C9993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2882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4" name="วัตถุ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096193"/>
              </p:ext>
            </p:extLst>
          </p:nvPr>
        </p:nvGraphicFramePr>
        <p:xfrm>
          <a:off x="1364096" y="1866900"/>
          <a:ext cx="9987528" cy="475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1" r:id="rId5" imgW="8333954" imgH="4627265" progId="Excel.Chart.8">
                  <p:embed/>
                </p:oleObj>
              </mc:Choice>
              <mc:Fallback>
                <p:oleObj r:id="rId5" imgW="8333954" imgH="4627265" progId="Excel.Chart.8">
                  <p:embed/>
                  <p:pic>
                    <p:nvPicPr>
                      <p:cNvPr id="0" name="ตัวแทนเนื้อหา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4096" y="1866900"/>
                        <a:ext cx="9987528" cy="475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สี่เหลี่ยมผืนผ้า 9"/>
          <p:cNvSpPr/>
          <p:nvPr/>
        </p:nvSpPr>
        <p:spPr>
          <a:xfrm>
            <a:off x="2155372" y="496389"/>
            <a:ext cx="9353006" cy="888274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th-TH" altLang="th-TH" sz="3200" b="1" dirty="0" smtClean="0">
                <a:solidFill>
                  <a:schemeClr val="tx1"/>
                </a:solidFill>
                <a:latin typeface="TH SarabunPSK" pitchFamily="34" charset="-34"/>
                <a:ea typeface="Tahoma" pitchFamily="34" charset="-34"/>
                <a:cs typeface="TH SarabunPSK" pitchFamily="34" charset="-34"/>
              </a:rPr>
              <a:t>แนวโน้ม</a:t>
            </a:r>
            <a:r>
              <a:rPr lang="th-TH" altLang="th-TH" sz="3200" b="1" dirty="0">
                <a:solidFill>
                  <a:schemeClr val="tx1"/>
                </a:solidFill>
                <a:latin typeface="TH SarabunPSK" pitchFamily="34" charset="-34"/>
                <a:ea typeface="Tahoma" pitchFamily="34" charset="-34"/>
                <a:cs typeface="TH SarabunPSK" pitchFamily="34" charset="-34"/>
              </a:rPr>
              <a:t>อัตราการเสียชีวิตจากอุบัติเหตุทางถนน เปรียบเทียบเป้าหมาย </a:t>
            </a:r>
            <a:r>
              <a:rPr lang="en-US" altLang="th-TH" sz="3200" b="1" dirty="0">
                <a:solidFill>
                  <a:schemeClr val="tx1"/>
                </a:solidFill>
                <a:latin typeface="TH SarabunPSK" pitchFamily="34" charset="-34"/>
                <a:ea typeface="Tahoma" pitchFamily="34" charset="-34"/>
                <a:cs typeface="TH SarabunPSK" pitchFamily="34" charset="-34"/>
              </a:rPr>
              <a:t>5 </a:t>
            </a:r>
            <a:r>
              <a:rPr lang="th-TH" altLang="th-TH" sz="3200" b="1" dirty="0">
                <a:solidFill>
                  <a:schemeClr val="tx1"/>
                </a:solidFill>
                <a:latin typeface="TH SarabunPSK" pitchFamily="34" charset="-34"/>
                <a:ea typeface="Tahoma" pitchFamily="34" charset="-34"/>
                <a:cs typeface="TH SarabunPSK" pitchFamily="34" charset="-34"/>
              </a:rPr>
              <a:t>ปีย้อนหลัง</a:t>
            </a:r>
            <a:endParaRPr lang="th-TH" altLang="th-TH" sz="32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6084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-2241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429692" y="2256536"/>
            <a:ext cx="7615646" cy="261610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ผลงานเด่น 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(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Best practice</a:t>
            </a: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) </a:t>
            </a:r>
          </a:p>
          <a:p>
            <a:pPr algn="ctr">
              <a:defRPr/>
            </a:pP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ถนนปลอดภัยต้นแบบ บ้านหนองหลุม หมู่ที่ 10 ตำบลป่าสัก</a:t>
            </a:r>
            <a:b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ถ่ายทำรายการ สถานีปลอดภัย ช่อง 7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HD </a:t>
            </a:r>
            <a:b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เมื่อวันที่ 14  พฤศจิกายน  2562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endParaRPr lang="th-TH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5965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664824" y="481905"/>
            <a:ext cx="7968342" cy="76944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ต้นแบบถนนปลอดภัย (พื้นที่จุดเสี่ยงได้รับการแก้ไขโดยชุมชนเอง)</a:t>
            </a:r>
            <a:endParaRPr lang="th-TH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13" name="ชื่อเรื่อง 1"/>
          <p:cNvSpPr txBox="1">
            <a:spLocks/>
          </p:cNvSpPr>
          <p:nvPr/>
        </p:nvSpPr>
        <p:spPr bwMode="auto">
          <a:xfrm>
            <a:off x="7064497" y="1632858"/>
            <a:ext cx="3701808" cy="767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altLang="th-TH" sz="4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จุดเสี่ยง</a:t>
            </a:r>
            <a:r>
              <a:rPr lang="th-TH" altLang="th-TH" sz="4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ตำบลป่าสัก</a:t>
            </a:r>
            <a:endParaRPr lang="th-TH" altLang="th-TH" sz="44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0" t="4423" r="17721" b="3071"/>
          <a:stretch/>
        </p:blipFill>
        <p:spPr bwMode="auto">
          <a:xfrm>
            <a:off x="666206" y="2016805"/>
            <a:ext cx="5565020" cy="4336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958482" y="2383084"/>
            <a:ext cx="4745838" cy="3970318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จุดเสี่ยงในชุมชน 175 จุด</a:t>
            </a:r>
          </a:p>
          <a:p>
            <a:pPr>
              <a:defRPr/>
            </a:pPr>
            <a: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ได้รับการแก้ไข 130 จุด</a:t>
            </a:r>
          </a:p>
          <a:p>
            <a:pPr>
              <a:defRPr/>
            </a:pPr>
            <a: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สถิติอุบัติเหตุจราจรหมู่ที่ 10 </a:t>
            </a:r>
            <a:b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ปี 2561 จำนวน  15 ครั้ง</a:t>
            </a:r>
            <a:b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ปี 2562 จำนวน   7 ครั้ง</a:t>
            </a:r>
            <a:b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endParaRPr lang="th-TH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5614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1905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534195" y="481905"/>
            <a:ext cx="7615646" cy="76944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ถนนปลอดภัยต้นแบบ บ้านหนองหลุม หมู่ที่ 10 ต.ป่าสัก</a:t>
            </a:r>
            <a:endParaRPr lang="th-TH" altLang="th-TH" sz="32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4339" name="Picture 3" descr="I:\รูปถ่ายRTI ต.ป่าสัก\ช่อง7รพสต.หนองหลุม_๑๙๑๑๑๕_00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34" y="2116183"/>
            <a:ext cx="5299166" cy="401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:\รูปถ่ายRTI ต.ป่าสัก\ช่อง7รพสต.หนองหลุม_๑๙๑๑๑๕_00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120" y="2129246"/>
            <a:ext cx="5016136" cy="400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7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1905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534195" y="481905"/>
            <a:ext cx="7615646" cy="76944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ถนนปลอดภัยต้นแบบ บ้านหนองหลุม </a:t>
            </a:r>
            <a:r>
              <a:rPr lang="th-TH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หฒุ่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ที่ 10 ต.ป่าสัก</a:t>
            </a:r>
            <a:endParaRPr lang="th-TH" altLang="th-TH" sz="32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5363" name="Picture 3" descr="I:\รูปถ่ายRTI ต.ป่าสัก\2931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66" y="2129245"/>
            <a:ext cx="5368834" cy="368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I:\รูปถ่ายRTI ต.ป่าสัก\ช่อง7รพสต.หนองหลุม_๑๙๑๑๑๕_0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18" y="2161901"/>
            <a:ext cx="5244736" cy="365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515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1905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534195" y="481905"/>
            <a:ext cx="7615646" cy="76944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ถนนปลอดภัยต้นแบบ บ้านหนองหลุม </a:t>
            </a:r>
            <a:r>
              <a:rPr lang="th-TH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หฒุ่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ที่ 10 ต.ป่าสัก</a:t>
            </a:r>
            <a:endParaRPr lang="th-TH" altLang="th-TH" sz="32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6386" name="Picture 2" descr="I:\รูปถ่ายRTI ต.ป่าสัก\ช่อง7รพสต.หนองหลุม_๑๙๑๑๑๕_00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6" y="2043249"/>
            <a:ext cx="5399084" cy="395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I:\รูปถ่ายRTI ต.ป่าสัก\2931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18" y="2043250"/>
            <a:ext cx="4905102" cy="395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99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534195" y="481905"/>
            <a:ext cx="7615646" cy="76944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กระบวนการที่จะ</a:t>
            </a:r>
            <a:r>
              <a:rPr lang="th-TH" sz="4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ดำเนินการพัฒนาต่อไป</a:t>
            </a:r>
            <a:endParaRPr lang="th-TH" altLang="th-TH" sz="3600" b="1" dirty="0">
              <a:solidFill>
                <a:schemeClr val="tx1"/>
              </a:solidFill>
              <a:latin typeface="Kunstler Script" pitchFamily="66" charset="0"/>
              <a:cs typeface="FreesiaUPC" pitchFamily="34" charset="-34"/>
            </a:endParaRPr>
          </a:p>
        </p:txBody>
      </p:sp>
      <p:sp>
        <p:nvSpPr>
          <p:cNvPr id="15" name="ตัวแทนเนื้อหา 2"/>
          <p:cNvSpPr txBox="1">
            <a:spLocks/>
          </p:cNvSpPr>
          <p:nvPr/>
        </p:nvSpPr>
        <p:spPr>
          <a:xfrm>
            <a:off x="2368974" y="1615712"/>
            <a:ext cx="8695266" cy="34269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tx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th-TH" sz="28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ขยายประเด็นการขับเคลื่อน (การจัดการขยะและ</a:t>
            </a:r>
            <a:r>
              <a:rPr lang="th-TH" sz="2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สิ่งแวดล้อม,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อาหารและ</a:t>
            </a:r>
            <a:r>
              <a:rPr lang="th-TH" sz="2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ยาปลอดภัย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b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การดูแลผู้สูงอายุ </a:t>
            </a:r>
            <a:r>
              <a:rPr lang="th-TH" sz="2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ผู้พิการและผู้ด้อยโอกาส  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และการลดอุบัติเหตุ)</a:t>
            </a:r>
          </a:p>
          <a:p>
            <a:pPr>
              <a:defRPr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 </a:t>
            </a:r>
            <a:r>
              <a:rPr lang="th-TH" sz="28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อส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ม.ขับขี่ปลอดภัย สวมหมวกนิรภัย 100 </a:t>
            </a:r>
            <a:r>
              <a:rPr lang="en-US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</a:p>
          <a:p>
            <a:pPr>
              <a:defRPr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โครงการคนใจหิน(งดเหล้าครบพรรษาและตลอดไป)</a:t>
            </a:r>
            <a:endParaRPr lang="en-US" sz="28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โครงการงานศพปลอดเหล้าและอบายมุข</a:t>
            </a:r>
          </a:p>
          <a:p>
            <a:pPr marL="45720" indent="0">
              <a:buNone/>
              <a:defRPr/>
            </a:pPr>
            <a:endPara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defRPr/>
            </a:pPr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1136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-1905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ชื่อเรื่อง 11"/>
          <p:cNvSpPr txBox="1">
            <a:spLocks/>
          </p:cNvSpPr>
          <p:nvPr/>
        </p:nvSpPr>
        <p:spPr>
          <a:xfrm>
            <a:off x="3010989" y="587596"/>
            <a:ext cx="8379822" cy="918755"/>
          </a:xfrm>
          <a:prstGeom prst="rect">
            <a:avLst/>
          </a:prstGeom>
          <a:solidFill>
            <a:srgbClr val="00B0F0"/>
          </a:solidFill>
          <a:ln w="19050" cap="flat" cmpd="sng" algn="ctr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 </a:t>
            </a:r>
            <a:r>
              <a:rPr lang="th-TH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อส</a:t>
            </a:r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ม.ขับขี่ปลอดภัยสวมหมวกนิรภัย 100 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</a:t>
            </a:r>
            <a:endParaRPr lang="th-TH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ตัวแทนเนื้อหา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" t="2223" r="7584" b="2316"/>
          <a:stretch>
            <a:fillRect/>
          </a:stretch>
        </p:blipFill>
        <p:spPr>
          <a:xfrm>
            <a:off x="879991" y="1866900"/>
            <a:ext cx="4266775" cy="4284210"/>
          </a:xfrm>
          <a:prstGeom prst="rect">
            <a:avLst/>
          </a:prstGeom>
        </p:spPr>
      </p:pic>
      <p:pic>
        <p:nvPicPr>
          <p:cNvPr id="13" name="รูปภาพ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" t="22002" r="31888" b="15001"/>
          <a:stretch>
            <a:fillRect/>
          </a:stretch>
        </p:blipFill>
        <p:spPr bwMode="auto">
          <a:xfrm>
            <a:off x="5204401" y="1866900"/>
            <a:ext cx="5624708" cy="2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401" y="4493828"/>
            <a:ext cx="2976033" cy="1657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รูปภาพ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434" y="4493828"/>
            <a:ext cx="2648675" cy="1657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153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1905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534195" y="481905"/>
            <a:ext cx="7615646" cy="76944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altLang="th-TH" sz="3600" b="1" dirty="0" smtClean="0">
                <a:solidFill>
                  <a:schemeClr val="tx1"/>
                </a:solidFill>
                <a:latin typeface="Kunstler Script" pitchFamily="66" charset="0"/>
                <a:cs typeface="FreesiaUPC" pitchFamily="34" charset="-34"/>
              </a:rPr>
              <a:t>โครงการคนหัวใจหิน</a:t>
            </a:r>
            <a:endParaRPr lang="th-TH" altLang="th-TH" sz="3600" b="1" dirty="0">
              <a:solidFill>
                <a:schemeClr val="tx1"/>
              </a:solidFill>
              <a:latin typeface="Kunstler Script" pitchFamily="66" charset="0"/>
              <a:cs typeface="FreesiaUPC" pitchFamily="34" charset="-34"/>
            </a:endParaRPr>
          </a:p>
        </p:txBody>
      </p:sp>
      <p:pic>
        <p:nvPicPr>
          <p:cNvPr id="4" name="Picture 2" descr="I:\รูปกิจกรรมคนใจหิน\586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88" y="2063931"/>
            <a:ext cx="10744198" cy="437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16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1905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534195" y="481905"/>
            <a:ext cx="7615646" cy="76944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altLang="th-TH" sz="3600" b="1" dirty="0" smtClean="0">
                <a:solidFill>
                  <a:schemeClr val="tx1"/>
                </a:solidFill>
                <a:latin typeface="Kunstler Script" pitchFamily="66" charset="0"/>
                <a:cs typeface="FreesiaUPC" pitchFamily="34" charset="-34"/>
              </a:rPr>
              <a:t>โครงการคนหัวใจหิน</a:t>
            </a:r>
            <a:endParaRPr lang="th-TH" altLang="th-TH" sz="3600" b="1" dirty="0">
              <a:solidFill>
                <a:schemeClr val="tx1"/>
              </a:solidFill>
              <a:latin typeface="Kunstler Script" pitchFamily="66" charset="0"/>
              <a:cs typeface="FreesiaUPC" pitchFamily="34" charset="-34"/>
            </a:endParaRPr>
          </a:p>
        </p:txBody>
      </p:sp>
      <p:pic>
        <p:nvPicPr>
          <p:cNvPr id="18434" name="Picture 2" descr="I:\รูปกิจกรรมคนใจหิน\586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93" y="1972492"/>
            <a:ext cx="5275858" cy="434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I:\รูปกิจกรรมคนใจหิน\586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17" y="1972492"/>
            <a:ext cx="5310052" cy="434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913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1905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534195" y="481905"/>
            <a:ext cx="7615646" cy="769441"/>
          </a:xfrm>
          <a:prstGeom prst="rect">
            <a:avLst/>
          </a:prstGeom>
          <a:scene3d>
            <a:camera prst="isometricOffAxis1Righ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altLang="th-TH" sz="3600" b="1" dirty="0" smtClean="0">
                <a:solidFill>
                  <a:schemeClr val="tx1"/>
                </a:solidFill>
                <a:latin typeface="Kunstler Script" pitchFamily="66" charset="0"/>
                <a:cs typeface="FreesiaUPC" pitchFamily="34" charset="-34"/>
              </a:rPr>
              <a:t>โครงการคนหัวใจหิน</a:t>
            </a:r>
            <a:endParaRPr lang="th-TH" altLang="th-TH" sz="3600" b="1" dirty="0">
              <a:solidFill>
                <a:schemeClr val="tx1"/>
              </a:solidFill>
              <a:latin typeface="Kunstler Script" pitchFamily="66" charset="0"/>
              <a:cs typeface="FreesiaUPC" pitchFamily="34" charset="-34"/>
            </a:endParaRPr>
          </a:p>
        </p:txBody>
      </p:sp>
      <p:pic>
        <p:nvPicPr>
          <p:cNvPr id="19458" name="Picture 2" descr="I:\รูปกิจกรรมคนใจหิน\IMG-103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509" y="2152106"/>
            <a:ext cx="4153988" cy="415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I:\รูปกิจกรรมคนใจหิน\มอบเกียรติบัตรคนหัวใจหิน เมืองลำพูน_๑๙๑๑๑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3" y="2152104"/>
            <a:ext cx="5893526" cy="4157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92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สี่เหลี่ยมผืนผ้า 9"/>
          <p:cNvSpPr/>
          <p:nvPr/>
        </p:nvSpPr>
        <p:spPr>
          <a:xfrm>
            <a:off x="2782389" y="496389"/>
            <a:ext cx="7393577" cy="1071154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altLang="th-TH" sz="32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จำนวนผู้เสียชีวิตจากอุบัติเหตุทางถนน</a:t>
            </a:r>
            <a:r>
              <a:rPr lang="th-TH" sz="32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8 อำเภอ </a:t>
            </a:r>
          </a:p>
          <a:p>
            <a:pPr algn="ctr">
              <a:defRPr/>
            </a:pPr>
            <a:r>
              <a:rPr lang="th-TH" sz="32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เปรียบเทียบปีงบฯ </a:t>
            </a:r>
            <a:r>
              <a:rPr lang="en-US" sz="32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3 </a:t>
            </a:r>
            <a:r>
              <a:rPr lang="th-TH" sz="3200" b="1" dirty="0">
                <a:solidFill>
                  <a:schemeClr val="tx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ปี ห้วงเดือน ตุลาคม - กันยายน</a:t>
            </a:r>
          </a:p>
        </p:txBody>
      </p:sp>
      <p:graphicFrame>
        <p:nvGraphicFramePr>
          <p:cNvPr id="4" name="วัตถุ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8512414"/>
              </p:ext>
            </p:extLst>
          </p:nvPr>
        </p:nvGraphicFramePr>
        <p:xfrm>
          <a:off x="1175656" y="2129245"/>
          <a:ext cx="10267837" cy="4334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5" r:id="rId5" imgW="8023031" imgH="4566300" progId="Excel.Chart.8">
                  <p:embed/>
                </p:oleObj>
              </mc:Choice>
              <mc:Fallback>
                <p:oleObj r:id="rId5" imgW="8023031" imgH="4566300" progId="Excel.Chart.8">
                  <p:embed/>
                  <p:pic>
                    <p:nvPicPr>
                      <p:cNvPr id="0" name="แผนภูมิ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5656" y="2129245"/>
                        <a:ext cx="10267837" cy="43348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749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Picture 6" descr="https://f.tpkcdn.com/review-source/34365dd8-af25-a3f4-ead7-59074312acf4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31A1C7"/>
              </a:clrFrom>
              <a:clrTo>
                <a:srgbClr val="31A1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2"/>
          <a:stretch/>
        </p:blipFill>
        <p:spPr bwMode="auto">
          <a:xfrm>
            <a:off x="10401" y="0"/>
            <a:ext cx="10803987" cy="4529796"/>
          </a:xfrm>
          <a:prstGeom prst="rect">
            <a:avLst/>
          </a:prstGeom>
          <a:noFill/>
          <a:ln>
            <a:noFill/>
          </a:ln>
          <a:effectLst>
            <a:softEdge rad="571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&quot;à¸à¸£à¸°à¸à¸²à¸à¸à¸²à¸¡à¹à¸à¸§à¸µ &quot;à¹à¸­à¸à¸ªà¸à¸£à¸µ à¸à¸à¸¡à¸à¸©à¸±à¸à¸£à¸´à¸¢à¸²à¸à¸¹à¹à¸¢à¸´à¹à¸à¹à¸«à¸ à¸à¸¹à¹à¸ªà¸à¸²à¸à¸à¸²à¸à¸£à¸°à¸à¸²à¸à¸¸à¸«à¸£à¸´à¸ à¸¸à¸à¸à¸±à¸¢ à¹à¸«à¹à¹à¸à¹à¸à¸«à¸¥à¸±à¸à¹à¸à¸à¸­à¸à¸à¸²à¸§à¸à¸¸à¸à¸à¹à¸«à¸à¸·à¸­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726" b="89749" l="0" r="100000">
                        <a14:foregroundMark x1="50938" y1="61287" x2="47969" y2="72083"/>
                        <a14:foregroundMark x1="47969" y1="39804" x2="31406" y2="62814"/>
                        <a14:foregroundMark x1="37813" y1="60196" x2="36406" y2="65431"/>
                        <a14:foregroundMark x1="74844" y1="34896" x2="84531" y2="42857"/>
                        <a14:foregroundMark x1="82813" y1="38931" x2="95938" y2="75682"/>
                        <a14:foregroundMark x1="63125" y1="6979" x2="72031" y2="12868"/>
                        <a14:foregroundMark x1="63438" y1="5889" x2="72188" y2="12432"/>
                        <a14:foregroundMark x1="12656" y1="52454" x2="2031" y2="67067"/>
                        <a14:foregroundMark x1="3750" y1="69138" x2="44531" y2="68593"/>
                        <a14:foregroundMark x1="4219" y1="71210" x2="33594" y2="71101"/>
                        <a14:foregroundMark x1="22656" y1="11341" x2="23281" y2="53871"/>
                        <a14:foregroundMark x1="22031" y1="19411" x2="20313" y2="24646"/>
                        <a14:foregroundMark x1="22813" y1="10033" x2="24219" y2="21810"/>
                        <a14:foregroundMark x1="1875" y1="70120" x2="9063" y2="65431"/>
                        <a14:foregroundMark x1="82500" y1="55725" x2="84375" y2="58997"/>
                        <a14:backgroundMark x1="10938" y1="7415" x2="0" y2="43621"/>
                        <a14:backgroundMark x1="22813" y1="5562" x2="3438" y2="53871"/>
                        <a14:backgroundMark x1="25938" y1="4253" x2="37344" y2="40567"/>
                        <a14:backgroundMark x1="40625" y1="3708" x2="42031" y2="30425"/>
                        <a14:backgroundMark x1="55156" y1="4580" x2="47813" y2="29662"/>
                        <a14:backgroundMark x1="66719" y1="3708" x2="95313" y2="12650"/>
                        <a14:backgroundMark x1="81719" y1="9706" x2="93594" y2="45365"/>
                        <a14:backgroundMark x1="49688" y1="51472" x2="47969" y2="54853"/>
                        <a14:backgroundMark x1="37969" y1="42312" x2="37969" y2="47001"/>
                        <a14:backgroundMark x1="46250" y1="54744" x2="49688" y2="57361"/>
                        <a14:backgroundMark x1="79688" y1="53871" x2="84531" y2="63250"/>
                        <a14:backgroundMark x1="77969" y1="53544" x2="80469" y2="57470"/>
                        <a14:backgroundMark x1="77500" y1="52781" x2="79844" y2="52236"/>
                        <a14:backgroundMark x1="4688" y1="53653" x2="469" y2="59106"/>
                        <a14:backgroundMark x1="44844" y1="55725" x2="48438" y2="58233"/>
                        <a14:backgroundMark x1="52969" y1="75900" x2="70938" y2="75791"/>
                        <a14:backgroundMark x1="5313" y1="54526" x2="0" y2="685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676" b="28192"/>
          <a:stretch/>
        </p:blipFill>
        <p:spPr bwMode="auto">
          <a:xfrm>
            <a:off x="7174523" y="1552902"/>
            <a:ext cx="5031545" cy="5319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9"/>
          <p:cNvSpPr/>
          <p:nvPr/>
        </p:nvSpPr>
        <p:spPr>
          <a:xfrm>
            <a:off x="2929479" y="95078"/>
            <a:ext cx="479971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7200" b="1" spc="50" dirty="0" smtClean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JasmineUPC" panose="02020603050405020304" pitchFamily="18" charset="-34"/>
                <a:cs typeface="JasmineUPC" panose="02020603050405020304" pitchFamily="18" charset="-34"/>
              </a:rPr>
              <a:t>ขอขอบคุณครับ</a:t>
            </a:r>
            <a:endParaRPr lang="en-US" sz="7200" b="1" cap="none" spc="50" dirty="0">
              <a:ln w="9525" cmpd="sng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cxnSp>
        <p:nvCxnSpPr>
          <p:cNvPr id="17" name="Straight Connector 11"/>
          <p:cNvCxnSpPr/>
          <p:nvPr/>
        </p:nvCxnSpPr>
        <p:spPr>
          <a:xfrm>
            <a:off x="1871003" y="1150458"/>
            <a:ext cx="8748000" cy="0"/>
          </a:xfrm>
          <a:prstGeom prst="line">
            <a:avLst/>
          </a:prstGeom>
          <a:ln w="88900" cmpd="thickThin">
            <a:solidFill>
              <a:srgbClr val="7DAAC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6"/>
          <p:cNvSpPr/>
          <p:nvPr/>
        </p:nvSpPr>
        <p:spPr>
          <a:xfrm>
            <a:off x="1764177" y="1065856"/>
            <a:ext cx="88456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4000" b="1" spc="50" dirty="0" smtClean="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JasmineUPC" panose="02020603050405020304" pitchFamily="18" charset="-34"/>
                <a:cs typeface="JasmineUPC" panose="02020603050405020304" pitchFamily="18" charset="-34"/>
              </a:rPr>
              <a:t>คณะกรรมการพัฒนาคุณภาพชีวิตอำเภอเมืองลำพูน</a:t>
            </a:r>
            <a:endParaRPr lang="en-US" sz="4000" b="1" cap="none" spc="50" dirty="0">
              <a:ln w="9525" cmpd="sng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pic>
        <p:nvPicPr>
          <p:cNvPr id="19" name="รูปภาพ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8" y="3191231"/>
            <a:ext cx="3638634" cy="3638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"/>
          <p:cNvPicPr>
            <a:picLocks noChangeAspect="1"/>
          </p:cNvPicPr>
          <p:nvPr/>
        </p:nvPicPr>
        <p:blipFill rotWithShape="1">
          <a:blip r:embed="rId8"/>
          <a:srcRect l="14167" t="16222" r="15208" b="68904"/>
          <a:stretch/>
        </p:blipFill>
        <p:spPr>
          <a:xfrm>
            <a:off x="3800552" y="4144005"/>
            <a:ext cx="4028549" cy="477232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1" name="ตัวแทนเนื้อหา 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77" b="98903" l="0" r="95943">
                        <a14:foregroundMark x1="26535" y1="53635" x2="75000" y2="56104"/>
                        <a14:foregroundMark x1="34430" y1="40329" x2="70833" y2="43210"/>
                        <a14:foregroundMark x1="30921" y1="58711" x2="53070" y2="80796"/>
                        <a14:foregroundMark x1="33114" y1="49794" x2="69846" y2="65295"/>
                        <a14:foregroundMark x1="72917" y1="60219" x2="57346" y2="81344"/>
                        <a14:foregroundMark x1="38268" y1="62003" x2="66776" y2="68587"/>
                        <a14:foregroundMark x1="35307" y1="43621" x2="62500" y2="36077"/>
                        <a14:foregroundMark x1="40789" y1="32785" x2="67763" y2="41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28" t="14067" r="16731" b="5797"/>
          <a:stretch/>
        </p:blipFill>
        <p:spPr>
          <a:xfrm>
            <a:off x="3650268" y="4601429"/>
            <a:ext cx="3524255" cy="2199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9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381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สี่เหลี่ยมผืนผ้า 9"/>
          <p:cNvSpPr/>
          <p:nvPr/>
        </p:nvSpPr>
        <p:spPr>
          <a:xfrm>
            <a:off x="3474720" y="496389"/>
            <a:ext cx="6257109" cy="888274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th-TH" sz="3200" b="1" dirty="0">
                <a:solidFill>
                  <a:schemeClr val="tx1"/>
                </a:solidFill>
              </a:rPr>
              <a:t>อำเภอเสี่ยงทุกระดับจังหวัดลำพูน</a:t>
            </a:r>
            <a:endParaRPr lang="th-TH" altLang="th-TH" sz="32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5" t="42572" r="48701" b="21065"/>
          <a:stretch>
            <a:fillRect/>
          </a:stretch>
        </p:blipFill>
        <p:spPr bwMode="auto">
          <a:xfrm>
            <a:off x="1554480" y="2010982"/>
            <a:ext cx="10110471" cy="415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30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สี่เหลี่ยมผืนผ้า 9"/>
          <p:cNvSpPr/>
          <p:nvPr/>
        </p:nvSpPr>
        <p:spPr>
          <a:xfrm>
            <a:off x="2782389" y="496389"/>
            <a:ext cx="8085908" cy="1071154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การสอบสวนสาเหตุการบาดเจ็บจากอุบัติเหตุทางถนน</a:t>
            </a:r>
            <a:endParaRPr lang="th-TH" sz="3200" b="1" dirty="0">
              <a:solidFill>
                <a:schemeClr val="tx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pic>
        <p:nvPicPr>
          <p:cNvPr id="13" name="ตัวแทนเนื้อหา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6" t="11769" r="25838" b="26183"/>
          <a:stretch>
            <a:fillRect/>
          </a:stretch>
        </p:blipFill>
        <p:spPr>
          <a:xfrm>
            <a:off x="822172" y="1866900"/>
            <a:ext cx="5408812" cy="4357099"/>
          </a:xfrm>
          <a:prstGeom prst="rect">
            <a:avLst/>
          </a:prstGeom>
        </p:spPr>
      </p:pic>
      <p:pic>
        <p:nvPicPr>
          <p:cNvPr id="15" name="ตัวแทนเนื้อหา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7" t="16542" r="17783" b="8682"/>
          <a:stretch>
            <a:fillRect/>
          </a:stretch>
        </p:blipFill>
        <p:spPr>
          <a:xfrm>
            <a:off x="6348549" y="1866899"/>
            <a:ext cx="5342708" cy="43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03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สี่เหลี่ยมผืนผ้า 9"/>
          <p:cNvSpPr/>
          <p:nvPr/>
        </p:nvSpPr>
        <p:spPr>
          <a:xfrm>
            <a:off x="2782389" y="496389"/>
            <a:ext cx="8085908" cy="1071154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การสอบสวนสาเหตุการบาดเจ็บจากอุบัติเหตุทางถนน</a:t>
            </a:r>
            <a:endParaRPr lang="th-TH" sz="3200" b="1" dirty="0">
              <a:solidFill>
                <a:schemeClr val="tx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pic>
        <p:nvPicPr>
          <p:cNvPr id="14" name="รูปภาพ 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9" t="29520" r="34791" b="15323"/>
          <a:stretch/>
        </p:blipFill>
        <p:spPr bwMode="auto">
          <a:xfrm>
            <a:off x="1872573" y="1972894"/>
            <a:ext cx="9596616" cy="4252051"/>
          </a:xfrm>
          <a:prstGeom prst="rect">
            <a:avLst/>
          </a:prstGeom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6" descr="à¸à¸¥à¸à¸²à¸£à¸à¹à¸à¸«à¸²à¸£à¸¹à¸à¸ à¸²à¸à¸ªà¸³à¸«à¸£à¸±à¸ à¸£à¸à¸¡à¸­à¹à¸à¸­à¸£à¹à¹à¸à¸à¹ à¸à¸²à¸£à¹à¸à¸¹à¸à¸à¸²à¸§à¸à¸³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7" t="20988" r="12435" b="19752"/>
          <a:stretch/>
        </p:blipFill>
        <p:spPr bwMode="auto">
          <a:xfrm rot="21066207">
            <a:off x="5918200" y="4122021"/>
            <a:ext cx="355600" cy="2622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6" descr="à¸à¸¥à¸à¸²à¸£à¸à¹à¸à¸«à¸²à¸£à¸¹à¸à¸ à¸²à¸à¸ªà¸³à¸«à¸£à¸±à¸ à¸£à¸à¸¡à¸­à¹à¸à¸­à¸£à¹à¹à¸à¸à¹ à¸à¸²à¸£à¹à¸à¸¹à¸à¸à¸²à¸§à¸à¸³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7" t="20988" r="12435" b="19752"/>
          <a:stretch/>
        </p:blipFill>
        <p:spPr bwMode="auto">
          <a:xfrm>
            <a:off x="6469743" y="3898457"/>
            <a:ext cx="355600" cy="2622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>
            <a:off x="6978333" y="4029584"/>
            <a:ext cx="3492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7" name="รูปภาพ 16" descr="C:\Users\Administrator\Desktop\2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2494">
            <a:off x="8324932" y="4160164"/>
            <a:ext cx="390278" cy="36449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27" name="AutoShape 3"/>
          <p:cNvCxnSpPr>
            <a:cxnSpLocks noChangeShapeType="1"/>
          </p:cNvCxnSpPr>
          <p:nvPr/>
        </p:nvCxnSpPr>
        <p:spPr bwMode="auto">
          <a:xfrm flipH="1" flipV="1">
            <a:off x="7946482" y="4128824"/>
            <a:ext cx="261938" cy="1047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8" name="รูปภาพ 17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49" t="6484" r="15077" b="19426"/>
          <a:stretch/>
        </p:blipFill>
        <p:spPr bwMode="auto">
          <a:xfrm>
            <a:off x="9848667" y="2917382"/>
            <a:ext cx="1202509" cy="124333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รูปภาพ 18" descr="C:\Users\Administrator\Desktop\S__2121756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4" t="1276" r="31074" b="10382"/>
          <a:stretch/>
        </p:blipFill>
        <p:spPr bwMode="auto">
          <a:xfrm>
            <a:off x="2782389" y="2142309"/>
            <a:ext cx="1985554" cy="166752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รูปภาพ 19" descr="C:\Users\Administrator\Desktop\อบ.ใหญ่โค้งเขียวหวาน_๑๙๐๗๑๗_001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686" y="2142309"/>
            <a:ext cx="1235254" cy="16675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9250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12" name="กลุ่ม 11"/>
          <p:cNvGrpSpPr/>
          <p:nvPr/>
        </p:nvGrpSpPr>
        <p:grpSpPr>
          <a:xfrm>
            <a:off x="0" y="-190500"/>
            <a:ext cx="12192000" cy="6858000"/>
            <a:chOff x="0" y="0"/>
            <a:chExt cx="12192000" cy="6858000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008000"/>
                </a:gs>
                <a:gs pos="50000">
                  <a:srgbClr val="009900"/>
                </a:gs>
                <a:gs pos="100000">
                  <a:srgbClr val="33CC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228600" y="228600"/>
              <a:ext cx="11734800" cy="6438900"/>
            </a:xfrm>
            <a:prstGeom prst="rect">
              <a:avLst/>
            </a:prstGeom>
            <a:solidFill>
              <a:srgbClr val="DDFFD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2927"/>
            <a:ext cx="1643973" cy="164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ชื่อเรื่อง 11"/>
          <p:cNvSpPr txBox="1">
            <a:spLocks/>
          </p:cNvSpPr>
          <p:nvPr/>
        </p:nvSpPr>
        <p:spPr>
          <a:xfrm>
            <a:off x="3010989" y="419101"/>
            <a:ext cx="7596051" cy="744682"/>
          </a:xfrm>
          <a:prstGeom prst="rect">
            <a:avLst/>
          </a:prstGeom>
          <a:solidFill>
            <a:srgbClr val="FFFF00"/>
          </a:solidFill>
          <a:ln w="19050" cap="flat" cmpd="sng" algn="ctr">
            <a:solidFill>
              <a:schemeClr val="tx1"/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ประเภทยานพาหนะที่เกิดอุบัติเหตุ </a:t>
            </a:r>
            <a:endParaRPr lang="th-TH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3" name="แผนภูมิ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9218198"/>
              </p:ext>
            </p:extLst>
          </p:nvPr>
        </p:nvGraphicFramePr>
        <p:xfrm>
          <a:off x="1215478" y="1525849"/>
          <a:ext cx="10298243" cy="4816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9812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พื้นฐาน">
  <a:themeElements>
    <a:clrScheme name="น้ำเงินโทนอุ่น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พื้นฐาน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พื้นฐาน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ACC63D00-1EE0-4159-BF5A-6FF02000B7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TM03457444[[fn=พื้นฐาน]]</Template>
  <TotalTime>1599</TotalTime>
  <Words>1035</Words>
  <Application>Microsoft Office PowerPoint</Application>
  <PresentationFormat>Custom</PresentationFormat>
  <Paragraphs>157</Paragraphs>
  <Slides>50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65" baseType="lpstr">
      <vt:lpstr>Arial</vt:lpstr>
      <vt:lpstr>2005_iannnnnGMO</vt:lpstr>
      <vt:lpstr>Angsana New</vt:lpstr>
      <vt:lpstr>Calibri</vt:lpstr>
      <vt:lpstr>JasmineUPC</vt:lpstr>
      <vt:lpstr>Cordia New</vt:lpstr>
      <vt:lpstr>FreesiaUPC</vt:lpstr>
      <vt:lpstr>Corbel</vt:lpstr>
      <vt:lpstr>TH SarabunIT๙</vt:lpstr>
      <vt:lpstr>DilleniaUPC</vt:lpstr>
      <vt:lpstr>Kunstler Script</vt:lpstr>
      <vt:lpstr>Tahoma</vt:lpstr>
      <vt:lpstr>TH SarabunPSK</vt:lpstr>
      <vt:lpstr>พื้นฐาน</vt:lpstr>
      <vt:lpstr>Microsoft Excel 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mullika mokkhasmit</dc:creator>
  <cp:lastModifiedBy>HP</cp:lastModifiedBy>
  <cp:revision>162</cp:revision>
  <dcterms:created xsi:type="dcterms:W3CDTF">2019-01-22T07:35:47Z</dcterms:created>
  <dcterms:modified xsi:type="dcterms:W3CDTF">2019-11-20T06:50:55Z</dcterms:modified>
</cp:coreProperties>
</file>