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"/>
  </p:handoutMasterIdLst>
  <p:sldIdLst>
    <p:sldId id="256" r:id="rId2"/>
    <p:sldId id="264" r:id="rId3"/>
    <p:sldId id="265" r:id="rId4"/>
  </p:sldIdLst>
  <p:sldSz cx="9144000" cy="6858000" type="screen4x3"/>
  <p:notesSz cx="6954838" cy="93091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6600"/>
    <a:srgbClr val="FF3300"/>
    <a:srgbClr val="CC00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87" d="100"/>
          <a:sy n="87" d="100"/>
        </p:scale>
        <p:origin x="-151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9F7406-CBA5-4D63-8BBE-341972322EF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6CDABA1A-6976-40D1-9B61-75490ADF2784}">
      <dgm:prSet phldrT="[ข้อความ]"/>
      <dgm:spPr>
        <a:solidFill>
          <a:srgbClr val="002060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th-TH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แรงงานต่างด้าว</a:t>
          </a:r>
          <a:br>
            <a:rPr lang="th-TH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</a:br>
          <a:r>
            <a:rPr lang="th-TH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 3 สัญชาติ</a:t>
          </a:r>
        </a:p>
        <a:p>
          <a:r>
            <a:rPr lang="th-TH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กัมพูชา ลาว </a:t>
          </a:r>
          <a:r>
            <a:rPr lang="th-TH" b="1" dirty="0" err="1" smtClean="0">
              <a:latin typeface="TH SarabunPSK" panose="020B0500040200020003" pitchFamily="34" charset="-34"/>
              <a:cs typeface="TH SarabunPSK" panose="020B0500040200020003" pitchFamily="34" charset="-34"/>
            </a:rPr>
            <a:t>เมียนมา</a:t>
          </a:r>
          <a:endParaRPr lang="th-TH" b="1" dirty="0" smtClean="0">
            <a:latin typeface="TH SarabunPSK" panose="020B0500040200020003" pitchFamily="34" charset="-34"/>
            <a:cs typeface="TH SarabunPSK" panose="020B0500040200020003" pitchFamily="34" charset="-34"/>
          </a:endParaRPr>
        </a:p>
        <a:p>
          <a:pPr>
            <a:spcAft>
              <a:spcPts val="0"/>
            </a:spcAft>
          </a:pPr>
          <a:r>
            <a:rPr lang="th-TH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จำนวน 9</a:t>
          </a:r>
          <a:r>
            <a:rPr lang="en-US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,</a:t>
          </a:r>
          <a:r>
            <a:rPr lang="th-TH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502 คน</a:t>
          </a:r>
        </a:p>
      </dgm:t>
    </dgm:pt>
    <dgm:pt modelId="{7AD55936-D6DD-4D8B-BCFE-69D5E7B53F41}" type="parTrans" cxnId="{D0507448-3E0E-477A-8662-C8281B0B24F4}">
      <dgm:prSet/>
      <dgm:spPr/>
      <dgm:t>
        <a:bodyPr/>
        <a:lstStyle/>
        <a:p>
          <a:endParaRPr lang="th-TH"/>
        </a:p>
      </dgm:t>
    </dgm:pt>
    <dgm:pt modelId="{05036B30-FFD4-4CD1-8BAA-4193D60EAAAB}" type="sibTrans" cxnId="{D0507448-3E0E-477A-8662-C8281B0B24F4}">
      <dgm:prSet/>
      <dgm:spPr/>
      <dgm:t>
        <a:bodyPr/>
        <a:lstStyle/>
        <a:p>
          <a:endParaRPr lang="th-TH"/>
        </a:p>
      </dgm:t>
    </dgm:pt>
    <dgm:pt modelId="{5912601C-B703-43F4-B7F9-7D22DB552DC7}">
      <dgm:prSet phldrT="[ข้อความ]" custT="1"/>
      <dgm:spPr>
        <a:solidFill>
          <a:srgbClr val="7030A0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th-TH" sz="32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เริ่มดำเนินการ </a:t>
          </a:r>
          <a:br>
            <a:rPr lang="th-TH" sz="32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</a:br>
          <a:r>
            <a:rPr lang="th-TH" sz="32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16 ธ.ค. 2562 – </a:t>
          </a:r>
          <a:br>
            <a:rPr lang="th-TH" sz="32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</a:br>
          <a:r>
            <a:rPr lang="th-TH" sz="32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31 มี.ค. 2563</a:t>
          </a:r>
          <a:endParaRPr lang="th-TH" sz="32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F765EFA-AB45-4FE3-9A3B-250979CB3B3B}" type="parTrans" cxnId="{3E777326-B752-4038-8261-FACEEFDCC90B}">
      <dgm:prSet/>
      <dgm:spPr/>
      <dgm:t>
        <a:bodyPr/>
        <a:lstStyle/>
        <a:p>
          <a:endParaRPr lang="th-TH"/>
        </a:p>
      </dgm:t>
    </dgm:pt>
    <dgm:pt modelId="{29D69B76-4325-4013-963A-6E9C919D9D84}" type="sibTrans" cxnId="{3E777326-B752-4038-8261-FACEEFDCC90B}">
      <dgm:prSet/>
      <dgm:spPr/>
      <dgm:t>
        <a:bodyPr/>
        <a:lstStyle/>
        <a:p>
          <a:endParaRPr lang="th-TH"/>
        </a:p>
      </dgm:t>
    </dgm:pt>
    <dgm:pt modelId="{44AF86C7-0234-4CFE-9C39-DEAA6F1BFB5A}">
      <dgm:prSet phldrT="[ข้อความ]" custT="1"/>
      <dgm:spPr>
        <a:solidFill>
          <a:srgbClr val="CC0000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th-TH" sz="32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ณ ศูนย์ราชการกระทรวงแรงงานจังหวัดลำพูน</a:t>
          </a:r>
          <a:endParaRPr lang="th-TH" sz="32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F7DEE16F-AEEA-4873-B161-35B2E883AAC7}" type="parTrans" cxnId="{B0CF610D-A97A-43C6-B845-F49E4DC0C12B}">
      <dgm:prSet/>
      <dgm:spPr/>
      <dgm:t>
        <a:bodyPr/>
        <a:lstStyle/>
        <a:p>
          <a:endParaRPr lang="th-TH"/>
        </a:p>
      </dgm:t>
    </dgm:pt>
    <dgm:pt modelId="{095CF2F4-811B-4A0C-96CD-14B6E9C907A8}" type="sibTrans" cxnId="{B0CF610D-A97A-43C6-B845-F49E4DC0C12B}">
      <dgm:prSet/>
      <dgm:spPr/>
      <dgm:t>
        <a:bodyPr/>
        <a:lstStyle/>
        <a:p>
          <a:endParaRPr lang="th-TH"/>
        </a:p>
      </dgm:t>
    </dgm:pt>
    <dgm:pt modelId="{6A49CCCC-524D-4DEB-8C4B-BB97D4914544}" type="pres">
      <dgm:prSet presAssocID="{E29F7406-CBA5-4D63-8BBE-341972322EFA}" presName="CompostProcess" presStyleCnt="0">
        <dgm:presLayoutVars>
          <dgm:dir/>
          <dgm:resizeHandles val="exact"/>
        </dgm:presLayoutVars>
      </dgm:prSet>
      <dgm:spPr/>
    </dgm:pt>
    <dgm:pt modelId="{40257C1E-53D2-44A8-99AE-EC8CEC8EB432}" type="pres">
      <dgm:prSet presAssocID="{E29F7406-CBA5-4D63-8BBE-341972322EFA}" presName="arrow" presStyleLbl="bgShp" presStyleIdx="0" presStyleCnt="1" custLinFactNeighborY="-1429"/>
      <dgm:spPr>
        <a:solidFill>
          <a:srgbClr val="00B0F0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</dgm:pt>
    <dgm:pt modelId="{FC12BD2A-ECAB-411B-8EE5-51831B633494}" type="pres">
      <dgm:prSet presAssocID="{E29F7406-CBA5-4D63-8BBE-341972322EFA}" presName="linearProcess" presStyleCnt="0"/>
      <dgm:spPr/>
    </dgm:pt>
    <dgm:pt modelId="{D905480C-EC8F-44C7-B69E-76D941935ADB}" type="pres">
      <dgm:prSet presAssocID="{6CDABA1A-6976-40D1-9B61-75490ADF2784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9566F3B-EE49-4836-A17D-32874785458E}" type="pres">
      <dgm:prSet presAssocID="{05036B30-FFD4-4CD1-8BAA-4193D60EAAAB}" presName="sibTrans" presStyleCnt="0"/>
      <dgm:spPr/>
    </dgm:pt>
    <dgm:pt modelId="{ED1935E3-5250-4D9F-88EE-0273CAAA0093}" type="pres">
      <dgm:prSet presAssocID="{5912601C-B703-43F4-B7F9-7D22DB552DC7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C67C38A-15ED-43A6-BC7A-2A10EEC26BAE}" type="pres">
      <dgm:prSet presAssocID="{29D69B76-4325-4013-963A-6E9C919D9D84}" presName="sibTrans" presStyleCnt="0"/>
      <dgm:spPr/>
    </dgm:pt>
    <dgm:pt modelId="{92BF6634-3C92-40E4-B8C3-0FF75C3CEBA5}" type="pres">
      <dgm:prSet presAssocID="{44AF86C7-0234-4CFE-9C39-DEAA6F1BFB5A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0507448-3E0E-477A-8662-C8281B0B24F4}" srcId="{E29F7406-CBA5-4D63-8BBE-341972322EFA}" destId="{6CDABA1A-6976-40D1-9B61-75490ADF2784}" srcOrd="0" destOrd="0" parTransId="{7AD55936-D6DD-4D8B-BCFE-69D5E7B53F41}" sibTransId="{05036B30-FFD4-4CD1-8BAA-4193D60EAAAB}"/>
    <dgm:cxn modelId="{3E777326-B752-4038-8261-FACEEFDCC90B}" srcId="{E29F7406-CBA5-4D63-8BBE-341972322EFA}" destId="{5912601C-B703-43F4-B7F9-7D22DB552DC7}" srcOrd="1" destOrd="0" parTransId="{CF765EFA-AB45-4FE3-9A3B-250979CB3B3B}" sibTransId="{29D69B76-4325-4013-963A-6E9C919D9D84}"/>
    <dgm:cxn modelId="{4CC3E7A8-9EBB-46D2-BEFB-275EEE9A08B5}" type="presOf" srcId="{6CDABA1A-6976-40D1-9B61-75490ADF2784}" destId="{D905480C-EC8F-44C7-B69E-76D941935ADB}" srcOrd="0" destOrd="0" presId="urn:microsoft.com/office/officeart/2005/8/layout/hProcess9"/>
    <dgm:cxn modelId="{F160AF60-520E-413F-B371-3981D2942A8B}" type="presOf" srcId="{44AF86C7-0234-4CFE-9C39-DEAA6F1BFB5A}" destId="{92BF6634-3C92-40E4-B8C3-0FF75C3CEBA5}" srcOrd="0" destOrd="0" presId="urn:microsoft.com/office/officeart/2005/8/layout/hProcess9"/>
    <dgm:cxn modelId="{A941D922-369F-4B00-98CC-83EBE30BA133}" type="presOf" srcId="{E29F7406-CBA5-4D63-8BBE-341972322EFA}" destId="{6A49CCCC-524D-4DEB-8C4B-BB97D4914544}" srcOrd="0" destOrd="0" presId="urn:microsoft.com/office/officeart/2005/8/layout/hProcess9"/>
    <dgm:cxn modelId="{B0CF610D-A97A-43C6-B845-F49E4DC0C12B}" srcId="{E29F7406-CBA5-4D63-8BBE-341972322EFA}" destId="{44AF86C7-0234-4CFE-9C39-DEAA6F1BFB5A}" srcOrd="2" destOrd="0" parTransId="{F7DEE16F-AEEA-4873-B161-35B2E883AAC7}" sibTransId="{095CF2F4-811B-4A0C-96CD-14B6E9C907A8}"/>
    <dgm:cxn modelId="{C3A738A4-4A19-4660-9330-4659AD1BD9EF}" type="presOf" srcId="{5912601C-B703-43F4-B7F9-7D22DB552DC7}" destId="{ED1935E3-5250-4D9F-88EE-0273CAAA0093}" srcOrd="0" destOrd="0" presId="urn:microsoft.com/office/officeart/2005/8/layout/hProcess9"/>
    <dgm:cxn modelId="{816FE2B9-9CE6-4018-9A9C-B4BF240839AA}" type="presParOf" srcId="{6A49CCCC-524D-4DEB-8C4B-BB97D4914544}" destId="{40257C1E-53D2-44A8-99AE-EC8CEC8EB432}" srcOrd="0" destOrd="0" presId="urn:microsoft.com/office/officeart/2005/8/layout/hProcess9"/>
    <dgm:cxn modelId="{6B1155C0-F7D6-4538-9EB1-2A20782D16AE}" type="presParOf" srcId="{6A49CCCC-524D-4DEB-8C4B-BB97D4914544}" destId="{FC12BD2A-ECAB-411B-8EE5-51831B633494}" srcOrd="1" destOrd="0" presId="urn:microsoft.com/office/officeart/2005/8/layout/hProcess9"/>
    <dgm:cxn modelId="{0CA9E16A-9C11-4926-9E14-A5A0C55B10C1}" type="presParOf" srcId="{FC12BD2A-ECAB-411B-8EE5-51831B633494}" destId="{D905480C-EC8F-44C7-B69E-76D941935ADB}" srcOrd="0" destOrd="0" presId="urn:microsoft.com/office/officeart/2005/8/layout/hProcess9"/>
    <dgm:cxn modelId="{6AB5A9ED-3153-4458-A6C7-E0ACD7A23B99}" type="presParOf" srcId="{FC12BD2A-ECAB-411B-8EE5-51831B633494}" destId="{89566F3B-EE49-4836-A17D-32874785458E}" srcOrd="1" destOrd="0" presId="urn:microsoft.com/office/officeart/2005/8/layout/hProcess9"/>
    <dgm:cxn modelId="{0BFDCE89-86B8-43AE-AB1D-B414C0447F50}" type="presParOf" srcId="{FC12BD2A-ECAB-411B-8EE5-51831B633494}" destId="{ED1935E3-5250-4D9F-88EE-0273CAAA0093}" srcOrd="2" destOrd="0" presId="urn:microsoft.com/office/officeart/2005/8/layout/hProcess9"/>
    <dgm:cxn modelId="{178F4EF6-47E9-4579-8C19-07B9467CA57D}" type="presParOf" srcId="{FC12BD2A-ECAB-411B-8EE5-51831B633494}" destId="{8C67C38A-15ED-43A6-BC7A-2A10EEC26BAE}" srcOrd="3" destOrd="0" presId="urn:microsoft.com/office/officeart/2005/8/layout/hProcess9"/>
    <dgm:cxn modelId="{18F50B07-8018-4166-8561-2D54434D9A01}" type="presParOf" srcId="{FC12BD2A-ECAB-411B-8EE5-51831B633494}" destId="{92BF6634-3C92-40E4-B8C3-0FF75C3CEBA5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257C1E-53D2-44A8-99AE-EC8CEC8EB432}">
      <dsp:nvSpPr>
        <dsp:cNvPr id="0" name=""/>
        <dsp:cNvSpPr/>
      </dsp:nvSpPr>
      <dsp:spPr>
        <a:xfrm>
          <a:off x="664273" y="0"/>
          <a:ext cx="7528436" cy="5040560"/>
        </a:xfrm>
        <a:prstGeom prst="rightArrow">
          <a:avLst/>
        </a:prstGeom>
        <a:solidFill>
          <a:srgbClr val="00B0F0"/>
        </a:soli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05480C-EC8F-44C7-B69E-76D941935ADB}">
      <dsp:nvSpPr>
        <dsp:cNvPr id="0" name=""/>
        <dsp:cNvSpPr/>
      </dsp:nvSpPr>
      <dsp:spPr>
        <a:xfrm>
          <a:off x="219694" y="1512168"/>
          <a:ext cx="2657095" cy="2016224"/>
        </a:xfrm>
        <a:prstGeom prst="roundRect">
          <a:avLst/>
        </a:prstGeom>
        <a:solidFill>
          <a:srgbClr val="002060"/>
        </a:soli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</a:pPr>
          <a:r>
            <a:rPr lang="th-TH" sz="30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แรงงานต่างด้าว</a:t>
          </a:r>
          <a:br>
            <a:rPr lang="th-TH" sz="30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</a:br>
          <a:r>
            <a:rPr lang="th-TH" sz="30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 3 สัญชาติ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</a:pPr>
          <a:r>
            <a:rPr lang="th-TH" sz="30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กัมพูชา ลาว </a:t>
          </a:r>
          <a:r>
            <a:rPr lang="th-TH" sz="3000" b="1" kern="1200" dirty="0" err="1" smtClean="0">
              <a:latin typeface="TH SarabunPSK" panose="020B0500040200020003" pitchFamily="34" charset="-34"/>
              <a:cs typeface="TH SarabunPSK" panose="020B0500040200020003" pitchFamily="34" charset="-34"/>
            </a:rPr>
            <a:t>เมียนมา</a:t>
          </a:r>
          <a:endParaRPr lang="th-TH" sz="3000" b="1" kern="1200" dirty="0" smtClean="0">
            <a:latin typeface="TH SarabunPSK" panose="020B0500040200020003" pitchFamily="34" charset="-34"/>
            <a:cs typeface="TH SarabunPSK" panose="020B0500040200020003" pitchFamily="34" charset="-34"/>
          </a:endParaRP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30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จำนวน 9</a:t>
          </a:r>
          <a:r>
            <a:rPr lang="en-US" sz="30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,</a:t>
          </a:r>
          <a:r>
            <a:rPr lang="th-TH" sz="30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502 คน</a:t>
          </a:r>
        </a:p>
      </dsp:txBody>
      <dsp:txXfrm>
        <a:off x="318118" y="1610592"/>
        <a:ext cx="2460247" cy="1819376"/>
      </dsp:txXfrm>
    </dsp:sp>
    <dsp:sp modelId="{ED1935E3-5250-4D9F-88EE-0273CAAA0093}">
      <dsp:nvSpPr>
        <dsp:cNvPr id="0" name=""/>
        <dsp:cNvSpPr/>
      </dsp:nvSpPr>
      <dsp:spPr>
        <a:xfrm>
          <a:off x="3099944" y="1512168"/>
          <a:ext cx="2657095" cy="2016224"/>
        </a:xfrm>
        <a:prstGeom prst="roundRect">
          <a:avLst/>
        </a:prstGeom>
        <a:solidFill>
          <a:srgbClr val="7030A0"/>
        </a:soli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เริ่มดำเนินการ </a:t>
          </a:r>
          <a:br>
            <a:rPr lang="th-TH" sz="32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</a:br>
          <a:r>
            <a:rPr lang="th-TH" sz="32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16 ธ.ค. 2562 – </a:t>
          </a:r>
          <a:br>
            <a:rPr lang="th-TH" sz="32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</a:br>
          <a:r>
            <a:rPr lang="th-TH" sz="32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31 มี.ค. 2563</a:t>
          </a:r>
          <a:endParaRPr lang="th-TH" sz="32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3198368" y="1610592"/>
        <a:ext cx="2460247" cy="1819376"/>
      </dsp:txXfrm>
    </dsp:sp>
    <dsp:sp modelId="{92BF6634-3C92-40E4-B8C3-0FF75C3CEBA5}">
      <dsp:nvSpPr>
        <dsp:cNvPr id="0" name=""/>
        <dsp:cNvSpPr/>
      </dsp:nvSpPr>
      <dsp:spPr>
        <a:xfrm>
          <a:off x="5980194" y="1512168"/>
          <a:ext cx="2657095" cy="2016224"/>
        </a:xfrm>
        <a:prstGeom prst="roundRect">
          <a:avLst/>
        </a:prstGeom>
        <a:solidFill>
          <a:srgbClr val="CC0000"/>
        </a:soli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ณ ศูนย์ราชการกระทรวงแรงงานจังหวัดลำพูน</a:t>
          </a:r>
          <a:endParaRPr lang="th-TH" sz="32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6078618" y="1610592"/>
        <a:ext cx="2460247" cy="18193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0C04C96C-DC2D-4B3C-8AE5-F85254BC2A78}" type="datetimeFigureOut">
              <a:rPr lang="th-TH" smtClean="0"/>
              <a:t>21/11/62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FD6304F3-0B67-44D1-BD44-FA1200C711C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218016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21/11/62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21/11/62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21/11/62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/>
              <a:t>21/11/62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6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microsoft.com/office/2007/relationships/hdphoto" Target="../media/hdphoto5.wdp"/><Relationship Id="rId17" Type="http://schemas.openxmlformats.org/officeDocument/2006/relationships/image" Target="../media/image18.png"/><Relationship Id="rId2" Type="http://schemas.openxmlformats.org/officeDocument/2006/relationships/image" Target="../media/image8.png"/><Relationship Id="rId16" Type="http://schemas.microsoft.com/office/2007/relationships/hdphoto" Target="../media/hdphoto7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5" Type="http://schemas.openxmlformats.org/officeDocument/2006/relationships/image" Target="../media/image17.png"/><Relationship Id="rId10" Type="http://schemas.microsoft.com/office/2007/relationships/hdphoto" Target="../media/hdphoto4.wdp"/><Relationship Id="rId4" Type="http://schemas.openxmlformats.org/officeDocument/2006/relationships/image" Target="../media/image10.png"/><Relationship Id="rId9" Type="http://schemas.openxmlformats.org/officeDocument/2006/relationships/image" Target="../media/image14.png"/><Relationship Id="rId1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5752" y="5280244"/>
            <a:ext cx="7992888" cy="79451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FF0066">
                  <a:shade val="30000"/>
                  <a:satMod val="115000"/>
                </a:srgbClr>
              </a:gs>
              <a:gs pos="50000">
                <a:srgbClr val="FF0066">
                  <a:shade val="67500"/>
                  <a:satMod val="115000"/>
                </a:srgbClr>
              </a:gs>
              <a:gs pos="100000">
                <a:srgbClr val="FF99FF"/>
              </a:gs>
            </a:gsLst>
            <a:lin ang="135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0000"/>
          </a:bodyPr>
          <a:lstStyle/>
          <a:p>
            <a:r>
              <a:rPr lang="th-TH" sz="54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ศูนย์บริการแบบ</a:t>
            </a:r>
            <a:r>
              <a:rPr lang="th-TH" sz="54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เบ็ดเสร็จจังหวัด</a:t>
            </a:r>
            <a:r>
              <a:rPr lang="th-TH" sz="54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ลำพูน</a:t>
            </a:r>
            <a:endParaRPr lang="en-US" sz="54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9416" y="6074763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(One Stop Service : OSS)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55" y="1279575"/>
            <a:ext cx="7033144" cy="2926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235" y="404664"/>
            <a:ext cx="1556792" cy="1556792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880140"/>
            <a:ext cx="1370440" cy="127556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631" y="3849123"/>
            <a:ext cx="1401867" cy="1335463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117554"/>
            <a:ext cx="1030685" cy="1030685"/>
          </a:xfrm>
          <a:prstGeom prst="rect">
            <a:avLst/>
          </a:prstGeom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148508"/>
            <a:ext cx="947951" cy="1121153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4099722"/>
            <a:ext cx="1008112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31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ไดอะแกรม 3"/>
          <p:cNvGraphicFramePr/>
          <p:nvPr>
            <p:extLst>
              <p:ext uri="{D42A27DB-BD31-4B8C-83A1-F6EECF244321}">
                <p14:modId xmlns:p14="http://schemas.microsoft.com/office/powerpoint/2010/main" val="278508498"/>
              </p:ext>
            </p:extLst>
          </p:nvPr>
        </p:nvGraphicFramePr>
        <p:xfrm>
          <a:off x="179512" y="1484784"/>
          <a:ext cx="8856984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480312" y="260648"/>
            <a:ext cx="7992888" cy="1152128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00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การบริหารจัดการการทำงานของแรงงานต่างด้าว </a:t>
            </a:r>
            <a:br>
              <a:rPr lang="th-TH" sz="36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2562 - 2563</a:t>
            </a:r>
            <a:endParaRPr lang="en-US" sz="36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สี่เหลี่ยมผืนผ้ามุมมน 5"/>
          <p:cNvSpPr/>
          <p:nvPr/>
        </p:nvSpPr>
        <p:spPr>
          <a:xfrm>
            <a:off x="827584" y="5661248"/>
            <a:ext cx="4608512" cy="792088"/>
          </a:xfrm>
          <a:prstGeom prst="roundRect">
            <a:avLst/>
          </a:prstGeom>
          <a:solidFill>
            <a:srgbClr val="3366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เป้าหมายออกใบอนุญาตทำงาน 150 คน /วัน</a:t>
            </a:r>
            <a:endParaRPr lang="th-TH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6961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88730" y="116632"/>
            <a:ext cx="8675758" cy="1584176"/>
          </a:xfr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แนวทางการบริหารจัดการทำงานของแรงงานต่างด้าว สัญชาติกัมพูชา ลาว และ</a:t>
            </a:r>
            <a:r>
              <a:rPr lang="th-TH" sz="24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เมียนมา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ศูนย์บริการ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แบบ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เบ็ดเสร็จจังหวัดลำพูน </a:t>
            </a:r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(One Stop Service : OSS)</a:t>
            </a:r>
            <a:b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ณ อาคารศูนย์ราชการกระทรวงแรงงานจังหวัดลำพูน อำเภอเมืองลำพูน จังหวัดลำพูน</a:t>
            </a:r>
            <a:b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ระหว่างวันที่ 16 ธันวาคม 2562 ถึง วันที่ 31 มีนาคม 2563 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7848" y="1934873"/>
            <a:ext cx="2361984" cy="1464231"/>
          </a:xfrm>
          <a:prstGeom prst="roundRect">
            <a:avLst/>
          </a:prstGeom>
          <a:solidFill>
            <a:srgbClr val="FF00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marL="342900" indent="-342900">
              <a:buFontTx/>
              <a:buChar char="-"/>
            </a:pP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ยื่น </a:t>
            </a:r>
            <a:r>
              <a:rPr 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Name list</a:t>
            </a:r>
          </a:p>
          <a:p>
            <a:pPr marL="342900" indent="-342900">
              <a:buFontTx/>
              <a:buChar char="-"/>
            </a:pP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รับใบแจ้งชำระเงินที่ </a:t>
            </a:r>
            <a:r>
              <a:rPr 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Counter Service</a:t>
            </a:r>
            <a:endParaRPr lang="th-TH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สี่เหลี่ยมผืนผ้ามุมมน 6"/>
          <p:cNvSpPr/>
          <p:nvPr/>
        </p:nvSpPr>
        <p:spPr>
          <a:xfrm>
            <a:off x="3355830" y="1872648"/>
            <a:ext cx="2491720" cy="2053100"/>
          </a:xfrm>
          <a:prstGeom prst="roundRect">
            <a:avLst/>
          </a:prstGeom>
          <a:solidFill>
            <a:srgbClr val="0070C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ตรวจ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สุขภาพ</a:t>
            </a:r>
          </a:p>
          <a:p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กรณีมีประกันสังคม</a:t>
            </a:r>
          </a:p>
          <a:p>
            <a:r>
              <a:rPr lang="th-TH" sz="2400" b="1" dirty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ชำระ </a:t>
            </a:r>
            <a:r>
              <a:rPr lang="th-TH" sz="2400" b="1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r>
              <a:rPr lang="en-US" sz="2400" b="1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</a:t>
            </a:r>
            <a:r>
              <a:rPr lang="th-TH" sz="2400" b="1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880 </a:t>
            </a:r>
            <a:r>
              <a:rPr lang="th-TH" sz="2400" b="1" dirty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</a:p>
          <a:p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กรณีไม่มีประกันสังคม</a:t>
            </a:r>
          </a:p>
          <a:p>
            <a:r>
              <a:rPr lang="th-TH" sz="2400" b="1" dirty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ชำระ </a:t>
            </a:r>
            <a:r>
              <a:rPr lang="th-TH" sz="2400" b="1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</a:t>
            </a:r>
            <a:r>
              <a:rPr lang="en-US" sz="2400" b="1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</a:t>
            </a:r>
            <a:r>
              <a:rPr lang="th-TH" sz="2400" b="1" dirty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r>
              <a:rPr lang="th-TH" sz="2400" b="1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80 </a:t>
            </a:r>
            <a:r>
              <a:rPr lang="th-TH" sz="2400" b="1" dirty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</a:p>
        </p:txBody>
      </p:sp>
      <p:sp>
        <p:nvSpPr>
          <p:cNvPr id="5" name="ลูกศรขวา 4"/>
          <p:cNvSpPr/>
          <p:nvPr/>
        </p:nvSpPr>
        <p:spPr>
          <a:xfrm>
            <a:off x="2873436" y="2610907"/>
            <a:ext cx="604803" cy="404761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สี่เหลี่ยมผืนผ้ามุมมน 8"/>
          <p:cNvSpPr/>
          <p:nvPr/>
        </p:nvSpPr>
        <p:spPr>
          <a:xfrm>
            <a:off x="6084168" y="1856766"/>
            <a:ext cx="2880320" cy="1871336"/>
          </a:xfrm>
          <a:prstGeom prst="roundRect">
            <a:avLst/>
          </a:prstGeom>
          <a:solidFill>
            <a:srgbClr val="3366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ยื่นเอกสาร</a:t>
            </a:r>
            <a:r>
              <a:rPr 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r>
              <a:rPr 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 Name list</a:t>
            </a:r>
          </a:p>
          <a:p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 ใบรับรองแพทย์</a:t>
            </a:r>
          </a:p>
          <a:p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เพื่อประทับตรวจลงตราวีซ่า</a:t>
            </a:r>
          </a:p>
          <a:p>
            <a:r>
              <a:rPr lang="th-TH" sz="2000" b="1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ค่าธรรมเนียม 1</a:t>
            </a:r>
            <a:r>
              <a:rPr lang="en-US" sz="2000" b="1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,900 </a:t>
            </a:r>
            <a:r>
              <a:rPr lang="th-TH" sz="2000" b="1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บาท/1ปี</a:t>
            </a:r>
            <a:endParaRPr lang="th-TH" sz="2000" b="1" dirty="0">
              <a:solidFill>
                <a:srgbClr val="FFFF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ลูกศรขวา 7"/>
          <p:cNvSpPr/>
          <p:nvPr/>
        </p:nvSpPr>
        <p:spPr>
          <a:xfrm>
            <a:off x="5796136" y="2601344"/>
            <a:ext cx="432048" cy="36004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ลูกศรขวา 9"/>
          <p:cNvSpPr/>
          <p:nvPr/>
        </p:nvSpPr>
        <p:spPr>
          <a:xfrm rot="5400000">
            <a:off x="7427839" y="3765130"/>
            <a:ext cx="432048" cy="36004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สี่เหลี่ยมผืนผ้ามุมมน 10"/>
          <p:cNvSpPr/>
          <p:nvPr/>
        </p:nvSpPr>
        <p:spPr>
          <a:xfrm>
            <a:off x="3203848" y="4221088"/>
            <a:ext cx="5544617" cy="2520280"/>
          </a:xfrm>
          <a:prstGeom prst="roundRect">
            <a:avLst/>
          </a:prstGeom>
          <a:solidFill>
            <a:srgbClr val="FF00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</a:pP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ยื่นเอกสาร</a:t>
            </a:r>
          </a:p>
          <a:p>
            <a:pPr>
              <a:lnSpc>
                <a:spcPct val="90000"/>
              </a:lnSpc>
            </a:pP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 คำขออนุญาตทำงาน  2. หนังสือรับรองการจ้าง  3.สัญญาจ้าง</a:t>
            </a:r>
          </a:p>
          <a:p>
            <a:pPr>
              <a:lnSpc>
                <a:spcPct val="90000"/>
              </a:lnSpc>
            </a:pP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 เอกสาร (</a:t>
            </a:r>
            <a:r>
              <a:rPr lang="en-US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PP/TD/TP/CI/VISA/WP</a:t>
            </a: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5. ใบรับรองแพทย์</a:t>
            </a:r>
          </a:p>
          <a:p>
            <a:pPr>
              <a:lnSpc>
                <a:spcPct val="90000"/>
              </a:lnSpc>
            </a:pP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กรณีนายจ้างดำเนินการเองต้อง</a:t>
            </a:r>
          </a:p>
          <a:p>
            <a:pPr>
              <a:lnSpc>
                <a:spcPct val="90000"/>
              </a:lnSpc>
            </a:pPr>
            <a:r>
              <a:rPr lang="th-TH" sz="2400" b="1" dirty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b="1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- ค่าธรรมเนียมใบอนุญาตทำงาน  1</a:t>
            </a:r>
            <a:r>
              <a:rPr lang="en-US" sz="2400" b="1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</a:t>
            </a:r>
            <a:r>
              <a:rPr lang="th-TH" sz="2400" b="1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900 บาท /2ปี</a:t>
            </a:r>
          </a:p>
          <a:p>
            <a:pPr>
              <a:lnSpc>
                <a:spcPct val="90000"/>
              </a:lnSpc>
            </a:pP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sz="2400" b="1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วางหลักประกัน 1</a:t>
            </a:r>
            <a:r>
              <a:rPr lang="en-US" sz="2400" b="1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</a:t>
            </a:r>
            <a:r>
              <a:rPr lang="th-TH" sz="2400" b="1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000 บาท ต่อแรงงานต่างด้าว 1 คน</a:t>
            </a:r>
          </a:p>
          <a:p>
            <a:pPr>
              <a:lnSpc>
                <a:spcPct val="90000"/>
              </a:lnSpc>
            </a:pPr>
            <a:r>
              <a:rPr lang="th-TH" sz="2000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(ยกเว้นดำเนินการโดยผู้รับใบอนุญาตให้นำเข้า) สูงสุดไม่เกิน 100</a:t>
            </a:r>
            <a:r>
              <a:rPr lang="en-US" sz="2000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</a:t>
            </a:r>
            <a:r>
              <a:rPr lang="th-TH" sz="2000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000 บาท</a:t>
            </a:r>
          </a:p>
          <a:p>
            <a:endParaRPr lang="th-TH" sz="2400" b="1" dirty="0" smtClean="0">
              <a:solidFill>
                <a:srgbClr val="FFFF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850" y="1934873"/>
            <a:ext cx="536848" cy="536848"/>
          </a:xfrm>
          <a:prstGeom prst="rect">
            <a:avLst/>
          </a:prstGeom>
        </p:spPr>
      </p:pic>
      <p:pic>
        <p:nvPicPr>
          <p:cNvPr id="14" name="รูปภาพ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867537"/>
            <a:ext cx="570624" cy="674884"/>
          </a:xfrm>
          <a:prstGeom prst="rect">
            <a:avLst/>
          </a:prstGeom>
        </p:spPr>
      </p:pic>
      <p:sp>
        <p:nvSpPr>
          <p:cNvPr id="17" name="สี่เหลี่ยมผืนผ้ามุมมน 16"/>
          <p:cNvSpPr/>
          <p:nvPr/>
        </p:nvSpPr>
        <p:spPr>
          <a:xfrm>
            <a:off x="179512" y="4005063"/>
            <a:ext cx="2600938" cy="2736306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</a:pPr>
            <a:endParaRPr lang="th-TH" sz="20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lnSpc>
                <a:spcPct val="90000"/>
              </a:lnSpc>
            </a:pPr>
            <a:endParaRPr lang="th-TH" sz="20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lnSpc>
                <a:spcPct val="90000"/>
              </a:lnSpc>
            </a:pPr>
            <a:endParaRPr lang="th-TH" sz="20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lnSpc>
                <a:spcPct val="90000"/>
              </a:lnSpc>
            </a:pP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ปรับปรุงทะเบียนประวัติและรับบัตรประจำตัว</a:t>
            </a:r>
            <a:b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คนซึ่งไม่มีสัญชาติไทย</a:t>
            </a:r>
            <a:b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ใบอนุญาต</a:t>
            </a: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ทำงาน หมดอายุ 31 มีนาคม 2565</a:t>
            </a:r>
            <a:b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2400" b="1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ค่าธรรมเนียม 80 </a:t>
            </a:r>
            <a:r>
              <a:rPr lang="th-TH" sz="2400" b="1" dirty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</a:p>
          <a:p>
            <a:pPr>
              <a:lnSpc>
                <a:spcPct val="90000"/>
              </a:lnSpc>
            </a:pPr>
            <a:endParaRPr lang="th-TH" sz="20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lnSpc>
                <a:spcPct val="90000"/>
              </a:lnSpc>
            </a:pPr>
            <a:endParaRPr lang="th-TH" sz="20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lnSpc>
                <a:spcPct val="90000"/>
              </a:lnSpc>
            </a:pPr>
            <a:endParaRPr lang="th-TH" sz="2400" b="1" dirty="0">
              <a:solidFill>
                <a:srgbClr val="FFFF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8" name="รูปภาพ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347" y="4109859"/>
            <a:ext cx="548680" cy="548680"/>
          </a:xfrm>
          <a:prstGeom prst="rect">
            <a:avLst/>
          </a:prstGeom>
        </p:spPr>
      </p:pic>
      <p:pic>
        <p:nvPicPr>
          <p:cNvPr id="20" name="รูปภาพ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880" y="1926145"/>
            <a:ext cx="694089" cy="646037"/>
          </a:xfrm>
          <a:prstGeom prst="rect">
            <a:avLst/>
          </a:prstGeom>
        </p:spPr>
      </p:pic>
      <p:pic>
        <p:nvPicPr>
          <p:cNvPr id="21" name="รูปภาพ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168" y="1921149"/>
            <a:ext cx="997777" cy="1995553"/>
          </a:xfrm>
          <a:prstGeom prst="rect">
            <a:avLst/>
          </a:prstGeom>
        </p:spPr>
      </p:pic>
      <p:pic>
        <p:nvPicPr>
          <p:cNvPr id="22" name="รูปภาพ 2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250" b="100000" l="37344" r="70000">
                        <a14:foregroundMark x1="55625" y1="49063" x2="55625" y2="49063"/>
                        <a14:foregroundMark x1="51484" y1="48203" x2="51484" y2="48203"/>
                        <a14:foregroundMark x1="51484" y1="46250" x2="51484" y2="46250"/>
                        <a14:foregroundMark x1="56875" y1="46484" x2="56875" y2="46484"/>
                        <a14:foregroundMark x1="56641" y1="46016" x2="56641" y2="46016"/>
                      </a14:backgroundRemoval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576" y="1683507"/>
            <a:ext cx="2348880" cy="2348880"/>
          </a:xfrm>
          <a:prstGeom prst="rect">
            <a:avLst/>
          </a:prstGeom>
        </p:spPr>
      </p:pic>
      <p:pic>
        <p:nvPicPr>
          <p:cNvPr id="23" name="รูปภาพ 22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34749">
            <a:off x="5527523" y="3334177"/>
            <a:ext cx="1689026" cy="1689026"/>
          </a:xfrm>
          <a:prstGeom prst="rect">
            <a:avLst/>
          </a:prstGeom>
        </p:spPr>
      </p:pic>
      <p:pic>
        <p:nvPicPr>
          <p:cNvPr id="25" name="รูปภาพ 24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979" r="9569"/>
          <a:stretch/>
        </p:blipFill>
        <p:spPr>
          <a:xfrm>
            <a:off x="8028384" y="4113274"/>
            <a:ext cx="1096981" cy="2852937"/>
          </a:xfrm>
          <a:prstGeom prst="rect">
            <a:avLst/>
          </a:prstGeom>
        </p:spPr>
      </p:pic>
      <p:pic>
        <p:nvPicPr>
          <p:cNvPr id="26" name="รูปภาพ 25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607" b="89738" l="857" r="98286">
                        <a14:foregroundMark x1="29714" y1="36681" x2="29714" y2="366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600" b="17365"/>
          <a:stretch/>
        </p:blipFill>
        <p:spPr>
          <a:xfrm>
            <a:off x="912593" y="4032387"/>
            <a:ext cx="1134776" cy="921178"/>
          </a:xfrm>
          <a:prstGeom prst="rect">
            <a:avLst/>
          </a:prstGeom>
        </p:spPr>
      </p:pic>
      <p:pic>
        <p:nvPicPr>
          <p:cNvPr id="19" name="รูปภาพ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4178691"/>
            <a:ext cx="694089" cy="646037"/>
          </a:xfrm>
          <a:prstGeom prst="rect">
            <a:avLst/>
          </a:prstGeom>
        </p:spPr>
      </p:pic>
      <p:pic>
        <p:nvPicPr>
          <p:cNvPr id="27" name="รูปภาพ 26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5667" b="98667" l="25000" r="78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012" y="5053797"/>
            <a:ext cx="1851916" cy="1851916"/>
          </a:xfrm>
          <a:prstGeom prst="rect">
            <a:avLst/>
          </a:prstGeom>
        </p:spPr>
      </p:pic>
      <p:sp>
        <p:nvSpPr>
          <p:cNvPr id="16" name="ลูกศรขวา 15"/>
          <p:cNvSpPr/>
          <p:nvPr/>
        </p:nvSpPr>
        <p:spPr>
          <a:xfrm rot="10800000">
            <a:off x="2781946" y="4824975"/>
            <a:ext cx="432048" cy="36004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8" name="รูปภาพ 2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16416" y="1872648"/>
            <a:ext cx="742134" cy="207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45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สำนักงา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สำนักงา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สำนักงา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881</TotalTime>
  <Words>190</Words>
  <Application>Microsoft Office PowerPoint</Application>
  <PresentationFormat>On-screen Show (4:3)</PresentationFormat>
  <Paragraphs>35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ชุดรูปแบบของ Office</vt:lpstr>
      <vt:lpstr>ศูนย์บริการแบบเบ็ดเสร็จจังหวัดลำพูน</vt:lpstr>
      <vt:lpstr>PowerPoint Presentation</vt:lpstr>
      <vt:lpstr>แนวทางการบริหารจัดการทำงานของแรงงานต่างด้าว สัญชาติกัมพูชา ลาว และเมียนมา  ศูนย์บริการแบบเบ็ดเสร็จจังหวัดลำพูน (One Stop Service : OSS)  ณ อาคารศูนย์ราชการกระทรวงแรงงานจังหวัดลำพูน อำเภอเมืองลำพูน จังหวัดลำพูน ระหว่างวันที่ 16 ธันวาคม 2562 ถึง วันที่ 31 มีนาคม 2563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สำนักงานจัดหางานจังหวัดลำพูน</dc:title>
  <dc:creator>Pcmedias</dc:creator>
  <cp:lastModifiedBy>HP</cp:lastModifiedBy>
  <cp:revision>37</cp:revision>
  <cp:lastPrinted>2019-11-20T08:56:11Z</cp:lastPrinted>
  <dcterms:created xsi:type="dcterms:W3CDTF">2019-10-25T09:49:19Z</dcterms:created>
  <dcterms:modified xsi:type="dcterms:W3CDTF">2019-11-21T04:00:10Z</dcterms:modified>
</cp:coreProperties>
</file>